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m4v" ContentType="video/unknown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5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6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7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8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9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10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11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2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3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4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5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6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7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5.xml" ContentType="application/vnd.openxmlformats-officedocument.presentationml.tags+xml"/>
  <Override PartName="/ppt/notesSlides/notesSlide15.xml" ContentType="application/vnd.openxmlformats-officedocument.presentationml.notesSlide+xml"/>
  <Override PartName="/ppt/tags/tag6.xml" ContentType="application/vnd.openxmlformats-officedocument.presentationml.tags+xml"/>
  <Override PartName="/ppt/notesSlides/notesSlide16.xml" ContentType="application/vnd.openxmlformats-officedocument.presentationml.notesSlide+xml"/>
  <Override PartName="/ppt/tags/tag7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8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9.xml" ContentType="application/vnd.openxmlformats-officedocument.presentationml.tags+xml"/>
  <Override PartName="/ppt/notesSlides/notesSlide24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12.xml" ContentType="application/vnd.openxmlformats-officedocument.presentationml.tags+xml"/>
  <Override PartName="/ppt/notesSlides/notesSlide27.xml" ContentType="application/vnd.openxmlformats-officedocument.presentationml.notesSlide+xml"/>
  <Override PartName="/ppt/tags/tag13.xml" ContentType="application/vnd.openxmlformats-officedocument.presentationml.tags+xml"/>
  <Override PartName="/ppt/notesSlides/notesSlide28.xml" ContentType="application/vnd.openxmlformats-officedocument.presentationml.notesSlide+xml"/>
  <Override PartName="/ppt/tags/tag14.xml" ContentType="application/vnd.openxmlformats-officedocument.presentationml.tags+xml"/>
  <Override PartName="/ppt/notesSlides/notesSlide29.xml" ContentType="application/vnd.openxmlformats-officedocument.presentationml.notesSlide+xml"/>
  <Override PartName="/ppt/tags/tag15.xml" ContentType="application/vnd.openxmlformats-officedocument.presentationml.tags+xml"/>
  <Override PartName="/ppt/notesSlides/notesSlide30.xml" ContentType="application/vnd.openxmlformats-officedocument.presentationml.notesSlide+xml"/>
  <Override PartName="/ppt/tags/tag16.xml" ContentType="application/vnd.openxmlformats-officedocument.presentationml.tags+xml"/>
  <Override PartName="/ppt/notesSlides/notesSlide31.xml" ContentType="application/vnd.openxmlformats-officedocument.presentationml.notesSlide+xml"/>
  <Override PartName="/ppt/tags/tag17.xml" ContentType="application/vnd.openxmlformats-officedocument.presentationml.tags+xml"/>
  <Override PartName="/ppt/notesSlides/notesSlide32.xml" ContentType="application/vnd.openxmlformats-officedocument.presentationml.notesSlide+xml"/>
  <Override PartName="/ppt/tags/tag18.xml" ContentType="application/vnd.openxmlformats-officedocument.presentationml.tags+xml"/>
  <Override PartName="/ppt/notesSlides/notesSlide33.xml" ContentType="application/vnd.openxmlformats-officedocument.presentationml.notesSlide+xml"/>
  <Override PartName="/ppt/tags/tag19.xml" ContentType="application/vnd.openxmlformats-officedocument.presentationml.tags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tags/tag20.xml" ContentType="application/vnd.openxmlformats-officedocument.presentationml.tags+xml"/>
  <Override PartName="/ppt/notesSlides/notesSlide38.xml" ContentType="application/vnd.openxmlformats-officedocument.presentationml.notesSlide+xml"/>
  <Override PartName="/ppt/tags/tag21.xml" ContentType="application/vnd.openxmlformats-officedocument.presentationml.tags+xml"/>
  <Override PartName="/ppt/notesSlides/notesSlide39.xml" ContentType="application/vnd.openxmlformats-officedocument.presentationml.notesSlide+xml"/>
  <Override PartName="/ppt/tags/tag22.xml" ContentType="application/vnd.openxmlformats-officedocument.presentationml.tags+xml"/>
  <Override PartName="/ppt/notesSlides/notesSlide40.xml" ContentType="application/vnd.openxmlformats-officedocument.presentationml.notesSlide+xml"/>
  <Override PartName="/ppt/tags/tag23.xml" ContentType="application/vnd.openxmlformats-officedocument.presentationml.tags+xml"/>
  <Override PartName="/ppt/notesSlides/notesSlide41.xml" ContentType="application/vnd.openxmlformats-officedocument.presentationml.notesSlide+xml"/>
  <Override PartName="/ppt/tags/tag24.xml" ContentType="application/vnd.openxmlformats-officedocument.presentationml.tags+xml"/>
  <Override PartName="/ppt/notesSlides/notesSlide42.xml" ContentType="application/vnd.openxmlformats-officedocument.presentationml.notesSlide+xml"/>
  <Override PartName="/ppt/tags/tag25.xml" ContentType="application/vnd.openxmlformats-officedocument.presentationml.tags+xml"/>
  <Override PartName="/ppt/notesSlides/notesSlide43.xml" ContentType="application/vnd.openxmlformats-officedocument.presentationml.notesSlide+xml"/>
  <Override PartName="/ppt/tags/tag26.xml" ContentType="application/vnd.openxmlformats-officedocument.presentationml.tags+xml"/>
  <Override PartName="/ppt/notesSlides/notesSlide44.xml" ContentType="application/vnd.openxmlformats-officedocument.presentationml.notesSlide+xml"/>
  <Override PartName="/ppt/tags/tag27.xml" ContentType="application/vnd.openxmlformats-officedocument.presentationml.tags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tags/tag28.xml" ContentType="application/vnd.openxmlformats-officedocument.presentationml.tags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tags/tag29.xml" ContentType="application/vnd.openxmlformats-officedocument.presentationml.tags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tags/tag30.xml" ContentType="application/vnd.openxmlformats-officedocument.presentationml.tags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tags/tag31.xml" ContentType="application/vnd.openxmlformats-officedocument.presentationml.tags+xml"/>
  <Override PartName="/ppt/notesSlides/notesSlide70.xml" ContentType="application/vnd.openxmlformats-officedocument.presentationml.notesSlide+xml"/>
  <Override PartName="/ppt/tags/tag32.xml" ContentType="application/vnd.openxmlformats-officedocument.presentationml.tags+xml"/>
  <Override PartName="/ppt/notesSlides/notesSlide71.xml" ContentType="application/vnd.openxmlformats-officedocument.presentationml.notesSlide+xml"/>
  <Override PartName="/ppt/tags/tag33.xml" ContentType="application/vnd.openxmlformats-officedocument.presentationml.tags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tags/tag34.xml" ContentType="application/vnd.openxmlformats-officedocument.presentationml.tags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tags/tag35.xml" ContentType="application/vnd.openxmlformats-officedocument.presentationml.tags+xml"/>
  <Override PartName="/ppt/notesSlides/notesSlide80.xml" ContentType="application/vnd.openxmlformats-officedocument.presentationml.notesSlide+xml"/>
  <Override PartName="/ppt/tags/tag36.xml" ContentType="application/vnd.openxmlformats-officedocument.presentationml.tags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tags/tag37.xml" ContentType="application/vnd.openxmlformats-officedocument.presentationml.tags+xml"/>
  <Override PartName="/ppt/notesSlides/notesSlide83.xml" ContentType="application/vnd.openxmlformats-officedocument.presentationml.notesSlide+xml"/>
  <Override PartName="/ppt/tags/tag38.xml" ContentType="application/vnd.openxmlformats-officedocument.presentationml.tags+xml"/>
  <Override PartName="/ppt/notesSlides/notesSlide84.xml" ContentType="application/vnd.openxmlformats-officedocument.presentationml.notesSlide+xml"/>
  <Override PartName="/ppt/tags/tag39.xml" ContentType="application/vnd.openxmlformats-officedocument.presentationml.tags+xml"/>
  <Override PartName="/ppt/notesSlides/notesSlide85.xml" ContentType="application/vnd.openxmlformats-officedocument.presentationml.notesSlide+xml"/>
  <Override PartName="/ppt/tags/tag40.xml" ContentType="application/vnd.openxmlformats-officedocument.presentationml.tags+xml"/>
  <Override PartName="/ppt/notesSlides/notesSlide86.xml" ContentType="application/vnd.openxmlformats-officedocument.presentationml.notesSlide+xml"/>
  <Override PartName="/ppt/tags/tag41.xml" ContentType="application/vnd.openxmlformats-officedocument.presentationml.tags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4011" r:id="rId1"/>
    <p:sldMasterId id="2147484015" r:id="rId2"/>
    <p:sldMasterId id="2147484212" r:id="rId3"/>
    <p:sldMasterId id="2147486591" r:id="rId4"/>
    <p:sldMasterId id="2147486627" r:id="rId5"/>
    <p:sldMasterId id="2147486819" r:id="rId6"/>
    <p:sldMasterId id="2147486831" r:id="rId7"/>
    <p:sldMasterId id="2147486843" r:id="rId8"/>
    <p:sldMasterId id="2147486915" r:id="rId9"/>
    <p:sldMasterId id="2147486927" r:id="rId10"/>
    <p:sldMasterId id="2147486939" r:id="rId11"/>
    <p:sldMasterId id="2147486951" r:id="rId12"/>
    <p:sldMasterId id="2147486963" r:id="rId13"/>
    <p:sldMasterId id="2147486975" r:id="rId14"/>
    <p:sldMasterId id="2147486988" r:id="rId15"/>
    <p:sldMasterId id="2147487000" r:id="rId16"/>
    <p:sldMasterId id="2147487012" r:id="rId17"/>
    <p:sldMasterId id="2147487024" r:id="rId18"/>
  </p:sldMasterIdLst>
  <p:notesMasterIdLst>
    <p:notesMasterId r:id="rId170"/>
  </p:notesMasterIdLst>
  <p:sldIdLst>
    <p:sldId id="15767" r:id="rId19"/>
    <p:sldId id="15000" r:id="rId20"/>
    <p:sldId id="15950" r:id="rId21"/>
    <p:sldId id="15951" r:id="rId22"/>
    <p:sldId id="15952" r:id="rId23"/>
    <p:sldId id="15953" r:id="rId24"/>
    <p:sldId id="15954" r:id="rId25"/>
    <p:sldId id="15955" r:id="rId26"/>
    <p:sldId id="15956" r:id="rId27"/>
    <p:sldId id="15957" r:id="rId28"/>
    <p:sldId id="15958" r:id="rId29"/>
    <p:sldId id="15959" r:id="rId30"/>
    <p:sldId id="15960" r:id="rId31"/>
    <p:sldId id="15961" r:id="rId32"/>
    <p:sldId id="15962" r:id="rId33"/>
    <p:sldId id="15963" r:id="rId34"/>
    <p:sldId id="15964" r:id="rId35"/>
    <p:sldId id="15965" r:id="rId36"/>
    <p:sldId id="15966" r:id="rId37"/>
    <p:sldId id="15967" r:id="rId38"/>
    <p:sldId id="15968" r:id="rId39"/>
    <p:sldId id="15985" r:id="rId40"/>
    <p:sldId id="15986" r:id="rId41"/>
    <p:sldId id="15987" r:id="rId42"/>
    <p:sldId id="15988" r:id="rId43"/>
    <p:sldId id="15989" r:id="rId44"/>
    <p:sldId id="15990" r:id="rId45"/>
    <p:sldId id="15991" r:id="rId46"/>
    <p:sldId id="15992" r:id="rId47"/>
    <p:sldId id="15993" r:id="rId48"/>
    <p:sldId id="15994" r:id="rId49"/>
    <p:sldId id="15995" r:id="rId50"/>
    <p:sldId id="15996" r:id="rId51"/>
    <p:sldId id="15997" r:id="rId52"/>
    <p:sldId id="15998" r:id="rId53"/>
    <p:sldId id="15999" r:id="rId54"/>
    <p:sldId id="16000" r:id="rId55"/>
    <p:sldId id="16001" r:id="rId56"/>
    <p:sldId id="16002" r:id="rId57"/>
    <p:sldId id="16003" r:id="rId58"/>
    <p:sldId id="16004" r:id="rId59"/>
    <p:sldId id="16005" r:id="rId60"/>
    <p:sldId id="16007" r:id="rId61"/>
    <p:sldId id="15948" r:id="rId62"/>
    <p:sldId id="15768" r:id="rId63"/>
    <p:sldId id="15969" r:id="rId64"/>
    <p:sldId id="15877" r:id="rId65"/>
    <p:sldId id="15878" r:id="rId66"/>
    <p:sldId id="15879" r:id="rId67"/>
    <p:sldId id="15880" r:id="rId68"/>
    <p:sldId id="15881" r:id="rId69"/>
    <p:sldId id="15882" r:id="rId70"/>
    <p:sldId id="15883" r:id="rId71"/>
    <p:sldId id="15884" r:id="rId72"/>
    <p:sldId id="15885" r:id="rId73"/>
    <p:sldId id="15886" r:id="rId74"/>
    <p:sldId id="15915" r:id="rId75"/>
    <p:sldId id="15892" r:id="rId76"/>
    <p:sldId id="15920" r:id="rId77"/>
    <p:sldId id="15894" r:id="rId78"/>
    <p:sldId id="15895" r:id="rId79"/>
    <p:sldId id="15916" r:id="rId80"/>
    <p:sldId id="15917" r:id="rId81"/>
    <p:sldId id="15918" r:id="rId82"/>
    <p:sldId id="15919" r:id="rId83"/>
    <p:sldId id="16008" r:id="rId84"/>
    <p:sldId id="15936" r:id="rId85"/>
    <p:sldId id="15937" r:id="rId86"/>
    <p:sldId id="15938" r:id="rId87"/>
    <p:sldId id="15939" r:id="rId88"/>
    <p:sldId id="15940" r:id="rId89"/>
    <p:sldId id="15941" r:id="rId90"/>
    <p:sldId id="15942" r:id="rId91"/>
    <p:sldId id="15943" r:id="rId92"/>
    <p:sldId id="15944" r:id="rId93"/>
    <p:sldId id="15945" r:id="rId94"/>
    <p:sldId id="15521" r:id="rId95"/>
    <p:sldId id="15490" r:id="rId96"/>
    <p:sldId id="15515" r:id="rId97"/>
    <p:sldId id="15491" r:id="rId98"/>
    <p:sldId id="15493" r:id="rId99"/>
    <p:sldId id="15494" r:id="rId100"/>
    <p:sldId id="15495" r:id="rId101"/>
    <p:sldId id="15496" r:id="rId102"/>
    <p:sldId id="15510" r:id="rId103"/>
    <p:sldId id="15511" r:id="rId104"/>
    <p:sldId id="15792" r:id="rId105"/>
    <p:sldId id="15935" r:id="rId106"/>
    <p:sldId id="16009" r:id="rId107"/>
    <p:sldId id="16010" r:id="rId108"/>
    <p:sldId id="15793" r:id="rId109"/>
    <p:sldId id="15794" r:id="rId110"/>
    <p:sldId id="15795" r:id="rId111"/>
    <p:sldId id="15796" r:id="rId112"/>
    <p:sldId id="15797" r:id="rId113"/>
    <p:sldId id="15798" r:id="rId114"/>
    <p:sldId id="15799" r:id="rId115"/>
    <p:sldId id="15800" r:id="rId116"/>
    <p:sldId id="15801" r:id="rId117"/>
    <p:sldId id="15802" r:id="rId118"/>
    <p:sldId id="15946" r:id="rId119"/>
    <p:sldId id="15803" r:id="rId120"/>
    <p:sldId id="15804" r:id="rId121"/>
    <p:sldId id="15805" r:id="rId122"/>
    <p:sldId id="15806" r:id="rId123"/>
    <p:sldId id="15807" r:id="rId124"/>
    <p:sldId id="15808" r:id="rId125"/>
    <p:sldId id="15809" r:id="rId126"/>
    <p:sldId id="15810" r:id="rId127"/>
    <p:sldId id="15949" r:id="rId128"/>
    <p:sldId id="15970" r:id="rId129"/>
    <p:sldId id="15971" r:id="rId130"/>
    <p:sldId id="15972" r:id="rId131"/>
    <p:sldId id="15973" r:id="rId132"/>
    <p:sldId id="15974" r:id="rId133"/>
    <p:sldId id="15975" r:id="rId134"/>
    <p:sldId id="15976" r:id="rId135"/>
    <p:sldId id="15977" r:id="rId136"/>
    <p:sldId id="15978" r:id="rId137"/>
    <p:sldId id="15979" r:id="rId138"/>
    <p:sldId id="15980" r:id="rId139"/>
    <p:sldId id="15981" r:id="rId140"/>
    <p:sldId id="15982" r:id="rId141"/>
    <p:sldId id="16006" r:id="rId142"/>
    <p:sldId id="15983" r:id="rId143"/>
    <p:sldId id="15984" r:id="rId144"/>
    <p:sldId id="16026" r:id="rId145"/>
    <p:sldId id="16011" r:id="rId146"/>
    <p:sldId id="16012" r:id="rId147"/>
    <p:sldId id="16013" r:id="rId148"/>
    <p:sldId id="16014" r:id="rId149"/>
    <p:sldId id="16015" r:id="rId150"/>
    <p:sldId id="16016" r:id="rId151"/>
    <p:sldId id="16017" r:id="rId152"/>
    <p:sldId id="16018" r:id="rId153"/>
    <p:sldId id="16019" r:id="rId154"/>
    <p:sldId id="16020" r:id="rId155"/>
    <p:sldId id="16021" r:id="rId156"/>
    <p:sldId id="16022" r:id="rId157"/>
    <p:sldId id="16023" r:id="rId158"/>
    <p:sldId id="16024" r:id="rId159"/>
    <p:sldId id="16025" r:id="rId160"/>
    <p:sldId id="16027" r:id="rId161"/>
    <p:sldId id="16028" r:id="rId162"/>
    <p:sldId id="16029" r:id="rId163"/>
    <p:sldId id="16030" r:id="rId164"/>
    <p:sldId id="16031" r:id="rId165"/>
    <p:sldId id="16032" r:id="rId166"/>
    <p:sldId id="16033" r:id="rId167"/>
    <p:sldId id="16034" r:id="rId168"/>
    <p:sldId id="16035" r:id="rId16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E3C3DE"/>
    <a:srgbClr val="AEE4B4"/>
    <a:srgbClr val="0000FA"/>
    <a:srgbClr val="FFFFFF"/>
    <a:srgbClr val="FFCCCC"/>
    <a:srgbClr val="00FFFF"/>
    <a:srgbClr val="CCFFFF"/>
    <a:srgbClr val="7F7F7F"/>
    <a:srgbClr val="FF8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014" autoAdjust="0"/>
    <p:restoredTop sz="93381" autoAdjust="0"/>
  </p:normalViewPr>
  <p:slideViewPr>
    <p:cSldViewPr>
      <p:cViewPr>
        <p:scale>
          <a:sx n="50" d="100"/>
          <a:sy n="50" d="100"/>
        </p:scale>
        <p:origin x="1124" y="22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-282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8.xml"/><Relationship Id="rId117" Type="http://schemas.openxmlformats.org/officeDocument/2006/relationships/slide" Target="slides/slide99.xml"/><Relationship Id="rId21" Type="http://schemas.openxmlformats.org/officeDocument/2006/relationships/slide" Target="slides/slide3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63" Type="http://schemas.openxmlformats.org/officeDocument/2006/relationships/slide" Target="slides/slide45.xml"/><Relationship Id="rId68" Type="http://schemas.openxmlformats.org/officeDocument/2006/relationships/slide" Target="slides/slide50.xml"/><Relationship Id="rId84" Type="http://schemas.openxmlformats.org/officeDocument/2006/relationships/slide" Target="slides/slide66.xml"/><Relationship Id="rId89" Type="http://schemas.openxmlformats.org/officeDocument/2006/relationships/slide" Target="slides/slide71.xml"/><Relationship Id="rId112" Type="http://schemas.openxmlformats.org/officeDocument/2006/relationships/slide" Target="slides/slide94.xml"/><Relationship Id="rId133" Type="http://schemas.openxmlformats.org/officeDocument/2006/relationships/slide" Target="slides/slide115.xml"/><Relationship Id="rId138" Type="http://schemas.openxmlformats.org/officeDocument/2006/relationships/slide" Target="slides/slide120.xml"/><Relationship Id="rId154" Type="http://schemas.openxmlformats.org/officeDocument/2006/relationships/slide" Target="slides/slide136.xml"/><Relationship Id="rId159" Type="http://schemas.openxmlformats.org/officeDocument/2006/relationships/slide" Target="slides/slide141.xml"/><Relationship Id="rId170" Type="http://schemas.openxmlformats.org/officeDocument/2006/relationships/notesMaster" Target="notesMasters/notesMaster1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9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74" Type="http://schemas.openxmlformats.org/officeDocument/2006/relationships/slide" Target="slides/slide56.xml"/><Relationship Id="rId79" Type="http://schemas.openxmlformats.org/officeDocument/2006/relationships/slide" Target="slides/slide61.xml"/><Relationship Id="rId102" Type="http://schemas.openxmlformats.org/officeDocument/2006/relationships/slide" Target="slides/slide84.xml"/><Relationship Id="rId123" Type="http://schemas.openxmlformats.org/officeDocument/2006/relationships/slide" Target="slides/slide105.xml"/><Relationship Id="rId128" Type="http://schemas.openxmlformats.org/officeDocument/2006/relationships/slide" Target="slides/slide110.xml"/><Relationship Id="rId144" Type="http://schemas.openxmlformats.org/officeDocument/2006/relationships/slide" Target="slides/slide126.xml"/><Relationship Id="rId149" Type="http://schemas.openxmlformats.org/officeDocument/2006/relationships/slide" Target="slides/slide13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2.xml"/><Relationship Id="rId95" Type="http://schemas.openxmlformats.org/officeDocument/2006/relationships/slide" Target="slides/slide77.xml"/><Relationship Id="rId160" Type="http://schemas.openxmlformats.org/officeDocument/2006/relationships/slide" Target="slides/slide142.xml"/><Relationship Id="rId165" Type="http://schemas.openxmlformats.org/officeDocument/2006/relationships/slide" Target="slides/slide147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64" Type="http://schemas.openxmlformats.org/officeDocument/2006/relationships/slide" Target="slides/slide46.xml"/><Relationship Id="rId69" Type="http://schemas.openxmlformats.org/officeDocument/2006/relationships/slide" Target="slides/slide51.xml"/><Relationship Id="rId113" Type="http://schemas.openxmlformats.org/officeDocument/2006/relationships/slide" Target="slides/slide95.xml"/><Relationship Id="rId118" Type="http://schemas.openxmlformats.org/officeDocument/2006/relationships/slide" Target="slides/slide100.xml"/><Relationship Id="rId134" Type="http://schemas.openxmlformats.org/officeDocument/2006/relationships/slide" Target="slides/slide116.xml"/><Relationship Id="rId139" Type="http://schemas.openxmlformats.org/officeDocument/2006/relationships/slide" Target="slides/slide121.xml"/><Relationship Id="rId80" Type="http://schemas.openxmlformats.org/officeDocument/2006/relationships/slide" Target="slides/slide62.xml"/><Relationship Id="rId85" Type="http://schemas.openxmlformats.org/officeDocument/2006/relationships/slide" Target="slides/slide67.xml"/><Relationship Id="rId150" Type="http://schemas.openxmlformats.org/officeDocument/2006/relationships/slide" Target="slides/slide132.xml"/><Relationship Id="rId155" Type="http://schemas.openxmlformats.org/officeDocument/2006/relationships/slide" Target="slides/slide137.xml"/><Relationship Id="rId171" Type="http://schemas.openxmlformats.org/officeDocument/2006/relationships/presProps" Target="presProps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59" Type="http://schemas.openxmlformats.org/officeDocument/2006/relationships/slide" Target="slides/slide41.xml"/><Relationship Id="rId103" Type="http://schemas.openxmlformats.org/officeDocument/2006/relationships/slide" Target="slides/slide85.xml"/><Relationship Id="rId108" Type="http://schemas.openxmlformats.org/officeDocument/2006/relationships/slide" Target="slides/slide90.xml"/><Relationship Id="rId124" Type="http://schemas.openxmlformats.org/officeDocument/2006/relationships/slide" Target="slides/slide106.xml"/><Relationship Id="rId129" Type="http://schemas.openxmlformats.org/officeDocument/2006/relationships/slide" Target="slides/slide111.xml"/><Relationship Id="rId54" Type="http://schemas.openxmlformats.org/officeDocument/2006/relationships/slide" Target="slides/slide36.xml"/><Relationship Id="rId70" Type="http://schemas.openxmlformats.org/officeDocument/2006/relationships/slide" Target="slides/slide52.xml"/><Relationship Id="rId75" Type="http://schemas.openxmlformats.org/officeDocument/2006/relationships/slide" Target="slides/slide57.xml"/><Relationship Id="rId91" Type="http://schemas.openxmlformats.org/officeDocument/2006/relationships/slide" Target="slides/slide73.xml"/><Relationship Id="rId96" Type="http://schemas.openxmlformats.org/officeDocument/2006/relationships/slide" Target="slides/slide78.xml"/><Relationship Id="rId140" Type="http://schemas.openxmlformats.org/officeDocument/2006/relationships/slide" Target="slides/slide122.xml"/><Relationship Id="rId145" Type="http://schemas.openxmlformats.org/officeDocument/2006/relationships/slide" Target="slides/slide127.xml"/><Relationship Id="rId161" Type="http://schemas.openxmlformats.org/officeDocument/2006/relationships/slide" Target="slides/slide143.xml"/><Relationship Id="rId166" Type="http://schemas.openxmlformats.org/officeDocument/2006/relationships/slide" Target="slides/slide14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106" Type="http://schemas.openxmlformats.org/officeDocument/2006/relationships/slide" Target="slides/slide88.xml"/><Relationship Id="rId114" Type="http://schemas.openxmlformats.org/officeDocument/2006/relationships/slide" Target="slides/slide96.xml"/><Relationship Id="rId119" Type="http://schemas.openxmlformats.org/officeDocument/2006/relationships/slide" Target="slides/slide101.xml"/><Relationship Id="rId127" Type="http://schemas.openxmlformats.org/officeDocument/2006/relationships/slide" Target="slides/slide109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slide" Target="slides/slide47.xml"/><Relationship Id="rId73" Type="http://schemas.openxmlformats.org/officeDocument/2006/relationships/slide" Target="slides/slide55.xml"/><Relationship Id="rId78" Type="http://schemas.openxmlformats.org/officeDocument/2006/relationships/slide" Target="slides/slide60.xml"/><Relationship Id="rId81" Type="http://schemas.openxmlformats.org/officeDocument/2006/relationships/slide" Target="slides/slide63.xml"/><Relationship Id="rId86" Type="http://schemas.openxmlformats.org/officeDocument/2006/relationships/slide" Target="slides/slide68.xml"/><Relationship Id="rId94" Type="http://schemas.openxmlformats.org/officeDocument/2006/relationships/slide" Target="slides/slide76.xml"/><Relationship Id="rId99" Type="http://schemas.openxmlformats.org/officeDocument/2006/relationships/slide" Target="slides/slide81.xml"/><Relationship Id="rId101" Type="http://schemas.openxmlformats.org/officeDocument/2006/relationships/slide" Target="slides/slide83.xml"/><Relationship Id="rId122" Type="http://schemas.openxmlformats.org/officeDocument/2006/relationships/slide" Target="slides/slide104.xml"/><Relationship Id="rId130" Type="http://schemas.openxmlformats.org/officeDocument/2006/relationships/slide" Target="slides/slide112.xml"/><Relationship Id="rId135" Type="http://schemas.openxmlformats.org/officeDocument/2006/relationships/slide" Target="slides/slide117.xml"/><Relationship Id="rId143" Type="http://schemas.openxmlformats.org/officeDocument/2006/relationships/slide" Target="slides/slide125.xml"/><Relationship Id="rId148" Type="http://schemas.openxmlformats.org/officeDocument/2006/relationships/slide" Target="slides/slide130.xml"/><Relationship Id="rId151" Type="http://schemas.openxmlformats.org/officeDocument/2006/relationships/slide" Target="slides/slide133.xml"/><Relationship Id="rId156" Type="http://schemas.openxmlformats.org/officeDocument/2006/relationships/slide" Target="slides/slide138.xml"/><Relationship Id="rId164" Type="http://schemas.openxmlformats.org/officeDocument/2006/relationships/slide" Target="slides/slide146.xml"/><Relationship Id="rId169" Type="http://schemas.openxmlformats.org/officeDocument/2006/relationships/slide" Target="slides/slide15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72" Type="http://schemas.openxmlformats.org/officeDocument/2006/relationships/viewProps" Target="viewProps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1.xml"/><Relationship Id="rId109" Type="http://schemas.openxmlformats.org/officeDocument/2006/relationships/slide" Target="slides/slide91.xml"/><Relationship Id="rId34" Type="http://schemas.openxmlformats.org/officeDocument/2006/relationships/slide" Target="slides/slide16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76" Type="http://schemas.openxmlformats.org/officeDocument/2006/relationships/slide" Target="slides/slide58.xml"/><Relationship Id="rId97" Type="http://schemas.openxmlformats.org/officeDocument/2006/relationships/slide" Target="slides/slide79.xml"/><Relationship Id="rId104" Type="http://schemas.openxmlformats.org/officeDocument/2006/relationships/slide" Target="slides/slide86.xml"/><Relationship Id="rId120" Type="http://schemas.openxmlformats.org/officeDocument/2006/relationships/slide" Target="slides/slide102.xml"/><Relationship Id="rId125" Type="http://schemas.openxmlformats.org/officeDocument/2006/relationships/slide" Target="slides/slide107.xml"/><Relationship Id="rId141" Type="http://schemas.openxmlformats.org/officeDocument/2006/relationships/slide" Target="slides/slide123.xml"/><Relationship Id="rId146" Type="http://schemas.openxmlformats.org/officeDocument/2006/relationships/slide" Target="slides/slide128.xml"/><Relationship Id="rId167" Type="http://schemas.openxmlformats.org/officeDocument/2006/relationships/slide" Target="slides/slide14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3.xml"/><Relationship Id="rId92" Type="http://schemas.openxmlformats.org/officeDocument/2006/relationships/slide" Target="slides/slide74.xml"/><Relationship Id="rId162" Type="http://schemas.openxmlformats.org/officeDocument/2006/relationships/slide" Target="slides/slide14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1.xml"/><Relationship Id="rId24" Type="http://schemas.openxmlformats.org/officeDocument/2006/relationships/slide" Target="slides/slide6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66" Type="http://schemas.openxmlformats.org/officeDocument/2006/relationships/slide" Target="slides/slide48.xml"/><Relationship Id="rId87" Type="http://schemas.openxmlformats.org/officeDocument/2006/relationships/slide" Target="slides/slide69.xml"/><Relationship Id="rId110" Type="http://schemas.openxmlformats.org/officeDocument/2006/relationships/slide" Target="slides/slide92.xml"/><Relationship Id="rId115" Type="http://schemas.openxmlformats.org/officeDocument/2006/relationships/slide" Target="slides/slide97.xml"/><Relationship Id="rId131" Type="http://schemas.openxmlformats.org/officeDocument/2006/relationships/slide" Target="slides/slide113.xml"/><Relationship Id="rId136" Type="http://schemas.openxmlformats.org/officeDocument/2006/relationships/slide" Target="slides/slide118.xml"/><Relationship Id="rId157" Type="http://schemas.openxmlformats.org/officeDocument/2006/relationships/slide" Target="slides/slide139.xml"/><Relationship Id="rId61" Type="http://schemas.openxmlformats.org/officeDocument/2006/relationships/slide" Target="slides/slide43.xml"/><Relationship Id="rId82" Type="http://schemas.openxmlformats.org/officeDocument/2006/relationships/slide" Target="slides/slide64.xml"/><Relationship Id="rId152" Type="http://schemas.openxmlformats.org/officeDocument/2006/relationships/slide" Target="slides/slide134.xml"/><Relationship Id="rId173" Type="http://schemas.openxmlformats.org/officeDocument/2006/relationships/theme" Target="theme/theme1.xml"/><Relationship Id="rId19" Type="http://schemas.openxmlformats.org/officeDocument/2006/relationships/slide" Target="slides/slide1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56" Type="http://schemas.openxmlformats.org/officeDocument/2006/relationships/slide" Target="slides/slide38.xml"/><Relationship Id="rId77" Type="http://schemas.openxmlformats.org/officeDocument/2006/relationships/slide" Target="slides/slide59.xml"/><Relationship Id="rId100" Type="http://schemas.openxmlformats.org/officeDocument/2006/relationships/slide" Target="slides/slide82.xml"/><Relationship Id="rId105" Type="http://schemas.openxmlformats.org/officeDocument/2006/relationships/slide" Target="slides/slide87.xml"/><Relationship Id="rId126" Type="http://schemas.openxmlformats.org/officeDocument/2006/relationships/slide" Target="slides/slide108.xml"/><Relationship Id="rId147" Type="http://schemas.openxmlformats.org/officeDocument/2006/relationships/slide" Target="slides/slide129.xml"/><Relationship Id="rId168" Type="http://schemas.openxmlformats.org/officeDocument/2006/relationships/slide" Target="slides/slide150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72" Type="http://schemas.openxmlformats.org/officeDocument/2006/relationships/slide" Target="slides/slide54.xml"/><Relationship Id="rId93" Type="http://schemas.openxmlformats.org/officeDocument/2006/relationships/slide" Target="slides/slide75.xml"/><Relationship Id="rId98" Type="http://schemas.openxmlformats.org/officeDocument/2006/relationships/slide" Target="slides/slide80.xml"/><Relationship Id="rId121" Type="http://schemas.openxmlformats.org/officeDocument/2006/relationships/slide" Target="slides/slide103.xml"/><Relationship Id="rId142" Type="http://schemas.openxmlformats.org/officeDocument/2006/relationships/slide" Target="slides/slide124.xml"/><Relationship Id="rId163" Type="http://schemas.openxmlformats.org/officeDocument/2006/relationships/slide" Target="slides/slide145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7.xml"/><Relationship Id="rId46" Type="http://schemas.openxmlformats.org/officeDocument/2006/relationships/slide" Target="slides/slide28.xml"/><Relationship Id="rId67" Type="http://schemas.openxmlformats.org/officeDocument/2006/relationships/slide" Target="slides/slide49.xml"/><Relationship Id="rId116" Type="http://schemas.openxmlformats.org/officeDocument/2006/relationships/slide" Target="slides/slide98.xml"/><Relationship Id="rId137" Type="http://schemas.openxmlformats.org/officeDocument/2006/relationships/slide" Target="slides/slide119.xml"/><Relationship Id="rId158" Type="http://schemas.openxmlformats.org/officeDocument/2006/relationships/slide" Target="slides/slide140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62" Type="http://schemas.openxmlformats.org/officeDocument/2006/relationships/slide" Target="slides/slide44.xml"/><Relationship Id="rId83" Type="http://schemas.openxmlformats.org/officeDocument/2006/relationships/slide" Target="slides/slide65.xml"/><Relationship Id="rId88" Type="http://schemas.openxmlformats.org/officeDocument/2006/relationships/slide" Target="slides/slide70.xml"/><Relationship Id="rId111" Type="http://schemas.openxmlformats.org/officeDocument/2006/relationships/slide" Target="slides/slide93.xml"/><Relationship Id="rId132" Type="http://schemas.openxmlformats.org/officeDocument/2006/relationships/slide" Target="slides/slide114.xml"/><Relationship Id="rId153" Type="http://schemas.openxmlformats.org/officeDocument/2006/relationships/slide" Target="slides/slide135.xml"/><Relationship Id="rId17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image" Target="../media/image53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image" Target="../media/image5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9F1C9B-8884-46E5-983F-1CD8F765EAD8}" type="datetimeFigureOut">
              <a:rPr lang="en-US" smtClean="0"/>
              <a:pPr/>
              <a:t>4/29/2019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0C22AA-8E7E-44D5-900E-CE04BD9732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343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0C22AA-8E7E-44D5-900E-CE04BD9732E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6173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61CE7-16CD-4975-8374-8021AAC645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01575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61CE7-16CD-4975-8374-8021AAC645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71802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61CE7-16CD-4975-8374-8021AAC645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5612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61CE7-16CD-4975-8374-8021AAC645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5827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61CE7-16CD-4975-8374-8021AAC645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1441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Here, both the block diagram in the formula split up quite nicely.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can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think this system as the sum of two subsystems. The total cost is the sum of each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cost.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4C05A7-C538-4757-B6AA-139C95D8DA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75699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Here, both the block diagram in the formula split up quite nicely.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can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think this system as the sum of two subsystems. The total cost is the sum of each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cost.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4C05A7-C538-4757-B6AA-139C95D8DA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32480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61CE7-16CD-4975-8374-8021AAC645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99990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Arial" pitchFamily="-72" charset="0"/>
              </a:rPr>
              <a:t>.</a:t>
            </a:r>
            <a:endParaRPr lang="en-US" dirty="0">
              <a:latin typeface="Arial" pitchFamily="-7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9609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Arial" pitchFamily="-72" charset="0"/>
              </a:rPr>
              <a:t>.</a:t>
            </a:r>
            <a:endParaRPr lang="en-US" dirty="0">
              <a:latin typeface="Arial" pitchFamily="-7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170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0C22AA-8E7E-44D5-900E-CE04BD9732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0328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0C22AA-8E7E-44D5-900E-CE04BD9732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3618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0C22AA-8E7E-44D5-900E-CE04BD9732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25473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0C22AA-8E7E-44D5-900E-CE04BD9732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48700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0C22AA-8E7E-44D5-900E-CE04BD9732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5115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0C22AA-8E7E-44D5-900E-CE04BD9732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7970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61CE7-16CD-4975-8374-8021AAC645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87498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61CE7-16CD-4975-8374-8021AAC645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0015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0C22AA-8E7E-44D5-900E-CE04BD9732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5169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0C22AA-8E7E-44D5-900E-CE04BD9732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599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0C22AA-8E7E-44D5-900E-CE04BD9732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22124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C5DFF3-3415-114F-A31E-2EC85122221A}" type="slidenum">
              <a:rPr kumimoji="0" lang="uk-UA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84860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0C22AA-8E7E-44D5-900E-CE04BD9732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979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0C22AA-8E7E-44D5-900E-CE04BD9732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45934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0C22AA-8E7E-44D5-900E-CE04BD9732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524622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0C22AA-8E7E-44D5-900E-CE04BD9732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62796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0C22AA-8E7E-44D5-900E-CE04BD9732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603654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0C22AA-8E7E-44D5-900E-CE04BD9732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13449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0C22AA-8E7E-44D5-900E-CE04BD9732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105648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61CE7-16CD-4975-8374-8021AAC645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485166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61CE7-16CD-4975-8374-8021AAC645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38921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61CE7-16CD-4975-8374-8021AAC645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1960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0C22AA-8E7E-44D5-900E-CE04BD9732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66155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61CE7-16CD-4975-8374-8021AAC645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64419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0C22AA-8E7E-44D5-900E-CE04BD9732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072586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0C22AA-8E7E-44D5-900E-CE04BD9732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206973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0C22AA-8E7E-44D5-900E-CE04BD9732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83021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61CE7-16CD-4975-8374-8021AAC645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039901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61CE7-16CD-4975-8374-8021AAC645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992298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61CE7-16CD-4975-8374-8021AAC645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337815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61CE7-16CD-4975-8374-8021AAC645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242834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61CE7-16CD-4975-8374-8021AAC645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395201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0C22AA-8E7E-44D5-900E-CE04BD9732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60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61CE7-16CD-4975-8374-8021AAC645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72565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0C22AA-8E7E-44D5-900E-CE04BD9732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888453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61CE7-16CD-4975-8374-8021AAC645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391755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61CE7-16CD-4975-8374-8021AAC645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75246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61CE7-16CD-4975-8374-8021AAC645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611052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61CE7-16CD-4975-8374-8021AAC645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91851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61CE7-16CD-4975-8374-8021AAC645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840172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61CE7-16CD-4975-8374-8021AAC645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68188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61CE7-16CD-4975-8374-8021AAC645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79383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61CE7-16CD-4975-8374-8021AAC645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636887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61CE7-16CD-4975-8374-8021AAC645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85601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61CE7-16CD-4975-8374-8021AAC645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054507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61CE7-16CD-4975-8374-8021AAC645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095984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61CE7-16CD-4975-8374-8021AAC645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449123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0C22AA-8E7E-44D5-900E-CE04BD9732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76147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0C22AA-8E7E-44D5-900E-CE04BD9732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187123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0C22AA-8E7E-44D5-900E-CE04BD9732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148650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0C22AA-8E7E-44D5-900E-CE04BD9732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549424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0C22AA-8E7E-44D5-900E-CE04BD9732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56760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0C22AA-8E7E-44D5-900E-CE04BD9732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60716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0C22AA-8E7E-44D5-900E-CE04BD9732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25118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0C22AA-8E7E-44D5-900E-CE04BD9732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13761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61CE7-16CD-4975-8374-8021AAC645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654392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61CE7-16CD-4975-8374-8021AAC645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116952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61CE7-16CD-4975-8374-8021AAC645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258735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61CE7-16CD-4975-8374-8021AAC645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384053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31C80-89F6-4DE5-8379-E998369F514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7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176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92414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31C80-89F6-4DE5-8379-E998369F514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7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176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22611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61CE7-16CD-4975-8374-8021AAC645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339906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31C80-89F6-4DE5-8379-E998369F514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7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176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4925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31C80-89F6-4DE5-8379-E998369F514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7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176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50480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31C80-89F6-4DE5-8379-E998369F514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7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176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87785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31C80-89F6-4DE5-8379-E998369F514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7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176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8229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61CE7-16CD-4975-8374-8021AAC645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550083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31C80-89F6-4DE5-8379-E998369F514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7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176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29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31C80-89F6-4DE5-8379-E998369F514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7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176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044815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0C22AA-8E7E-44D5-900E-CE04BD9732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2961086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31C80-89F6-4DE5-8379-E998369F514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7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176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834250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31C80-89F6-4DE5-8379-E998369F514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7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176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69242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31C80-89F6-4DE5-8379-E998369F514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7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176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866202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87D8E-0469-4F2D-ACFB-9618350547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3848114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0C22AA-8E7E-44D5-900E-CE04BD9732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978366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1EB97A-C3F4-4138-8EA3-D881C29391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7314965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1EB97A-C3F4-4138-8EA3-D881C29391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68367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61CE7-16CD-4975-8374-8021AAC645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517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2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470901" y="6423025"/>
            <a:ext cx="3450167" cy="476250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A9748DB8-6CCA-4FB1-97BE-F866C1956AE2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845BE4-7F4F-4968-B78E-5ED5257AAF0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2611543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C434EB-10D8-4241-B714-2D60C7602859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079775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09AABD-C377-4865-8E95-85D72246B2FB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153758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FA6CC-BCE2-47CB-BF6A-1C03DA27FD29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570152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50B37-FF13-41BA-A6FD-40272CCC2250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882535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8760D8-ED3B-4846-9BFF-46C306395AC2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323621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1CCB41-4A53-4232-A503-3BA009ACB307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24786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B26BB-A924-4C7B-9621-A19B22D53E72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984438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088DE-462D-4B0C-9811-B0B2475459CD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475966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B718D-F967-45FE-8F53-BB477EF3CD92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240409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740168-576E-4266-AFCE-8FD7077CA1CD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5393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1" indent="0">
              <a:buNone/>
              <a:defRPr sz="1800" b="1"/>
            </a:lvl3pPr>
            <a:lvl4pPr marL="1371032" indent="0">
              <a:buNone/>
              <a:defRPr sz="1600" b="1"/>
            </a:lvl4pPr>
            <a:lvl5pPr marL="1828041" indent="0">
              <a:buNone/>
              <a:defRPr sz="1600" b="1"/>
            </a:lvl5pPr>
            <a:lvl6pPr marL="2285052" indent="0">
              <a:buNone/>
              <a:defRPr sz="1600" b="1"/>
            </a:lvl6pPr>
            <a:lvl7pPr marL="2742062" indent="0">
              <a:buNone/>
              <a:defRPr sz="1600" b="1"/>
            </a:lvl7pPr>
            <a:lvl8pPr marL="3199072" indent="0">
              <a:buNone/>
              <a:defRPr sz="1600" b="1"/>
            </a:lvl8pPr>
            <a:lvl9pPr marL="365608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4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1" indent="0">
              <a:buNone/>
              <a:defRPr sz="1800" b="1"/>
            </a:lvl3pPr>
            <a:lvl4pPr marL="1371032" indent="0">
              <a:buNone/>
              <a:defRPr sz="1600" b="1"/>
            </a:lvl4pPr>
            <a:lvl5pPr marL="1828041" indent="0">
              <a:buNone/>
              <a:defRPr sz="1600" b="1"/>
            </a:lvl5pPr>
            <a:lvl6pPr marL="2285052" indent="0">
              <a:buNone/>
              <a:defRPr sz="1600" b="1"/>
            </a:lvl6pPr>
            <a:lvl7pPr marL="2742062" indent="0">
              <a:buNone/>
              <a:defRPr sz="1600" b="1"/>
            </a:lvl7pPr>
            <a:lvl8pPr marL="3199072" indent="0">
              <a:buNone/>
              <a:defRPr sz="1600" b="1"/>
            </a:lvl8pPr>
            <a:lvl9pPr marL="365608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456B22-A89F-41D3-B1D9-B2DEEA47AD4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0927141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252973-EFC7-4695-9AC1-7A016E5F70D6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554434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C434EB-10D8-4241-B714-2D60C7602859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390291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09AABD-C377-4865-8E95-85D72246B2FB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265489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FA6CC-BCE2-47CB-BF6A-1C03DA27FD29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854274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50B37-FF13-41BA-A6FD-40272CCC2250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491562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8760D8-ED3B-4846-9BFF-46C306395AC2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674137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1CCB41-4A53-4232-A503-3BA009ACB307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747814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09585" hangingPunct="0"/>
            <a:fld id="{86CB4B4D-7CA3-9044-876B-883B54F8677D}" type="slidenum">
              <a:rPr lang="en-US" kern="0" smtClean="0">
                <a:sym typeface="Calibri"/>
              </a:rPr>
              <a:pPr defTabSz="609585" hangingPunct="0"/>
              <a:t>‹#›</a:t>
            </a:fld>
            <a:endParaRPr lang="en-US" kern="0"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6011300"/>
      </p:ext>
    </p:extLst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1" cy="1362080"/>
          </a:xfrm>
          <a:prstGeom prst="rect">
            <a:avLst/>
          </a:prstGeom>
        </p:spPr>
        <p:txBody>
          <a:bodyPr anchor="t"/>
          <a:lstStyle>
            <a:lvl1pPr algn="l">
              <a:defRPr sz="5333" cap="all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63084" y="2906711"/>
            <a:ext cx="10363201" cy="1500189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33"/>
              </a:spcBef>
              <a:buSzTx/>
              <a:buFontTx/>
              <a:buNone/>
              <a:defRPr sz="2667">
                <a:solidFill>
                  <a:srgbClr val="888888"/>
                </a:solidFill>
              </a:defRPr>
            </a:lvl1pPr>
            <a:lvl2pPr marL="0" indent="0">
              <a:spcBef>
                <a:spcPts val="533"/>
              </a:spcBef>
              <a:buSzTx/>
              <a:buFontTx/>
              <a:buNone/>
              <a:defRPr sz="2667">
                <a:solidFill>
                  <a:srgbClr val="888888"/>
                </a:solidFill>
              </a:defRPr>
            </a:lvl2pPr>
            <a:lvl3pPr marL="0" indent="0">
              <a:spcBef>
                <a:spcPts val="533"/>
              </a:spcBef>
              <a:buSzTx/>
              <a:buFontTx/>
              <a:buNone/>
              <a:defRPr sz="2667">
                <a:solidFill>
                  <a:srgbClr val="888888"/>
                </a:solidFill>
              </a:defRPr>
            </a:lvl3pPr>
            <a:lvl4pPr marL="0" indent="0">
              <a:spcBef>
                <a:spcPts val="533"/>
              </a:spcBef>
              <a:buSzTx/>
              <a:buFontTx/>
              <a:buNone/>
              <a:defRPr sz="2667">
                <a:solidFill>
                  <a:srgbClr val="888888"/>
                </a:solidFill>
              </a:defRPr>
            </a:lvl4pPr>
            <a:lvl5pPr marL="0" indent="0">
              <a:spcBef>
                <a:spcPts val="533"/>
              </a:spcBef>
              <a:buSzTx/>
              <a:buFontTx/>
              <a:buNone/>
              <a:defRPr sz="2667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09585" hangingPunct="0"/>
            <a:fld id="{86CB4B4D-7CA3-9044-876B-883B54F8677D}" type="slidenum">
              <a:rPr lang="en-US" kern="0" smtClean="0">
                <a:sym typeface="Calibri"/>
              </a:rPr>
              <a:pPr defTabSz="609585" hangingPunct="0"/>
              <a:t>‹#›</a:t>
            </a:fld>
            <a:endParaRPr lang="en-US" kern="0"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984176"/>
      </p:ext>
    </p:extLst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525965"/>
          </a:xfrm>
          <a:prstGeom prst="rect">
            <a:avLst/>
          </a:prstGeom>
        </p:spPr>
        <p:txBody>
          <a:bodyPr/>
          <a:lstStyle>
            <a:lvl1pPr>
              <a:spcBef>
                <a:spcPts val="800"/>
              </a:spcBef>
              <a:defRPr sz="3733"/>
            </a:lvl1pPr>
            <a:lvl2pPr marL="1054074" indent="-444489">
              <a:spcBef>
                <a:spcPts val="800"/>
              </a:spcBef>
              <a:defRPr sz="3733"/>
            </a:lvl2pPr>
            <a:lvl3pPr marL="1645876" indent="-426707">
              <a:spcBef>
                <a:spcPts val="800"/>
              </a:spcBef>
              <a:defRPr sz="3733"/>
            </a:lvl3pPr>
            <a:lvl4pPr marL="2302876" indent="-474121">
              <a:spcBef>
                <a:spcPts val="800"/>
              </a:spcBef>
              <a:defRPr sz="3733"/>
            </a:lvl4pPr>
            <a:lvl5pPr marL="2912461" indent="-474121">
              <a:spcBef>
                <a:spcPts val="800"/>
              </a:spcBef>
              <a:defRPr sz="3733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09585" hangingPunct="0"/>
            <a:fld id="{86CB4B4D-7CA3-9044-876B-883B54F8677D}" type="slidenum">
              <a:rPr lang="en-US" kern="0" smtClean="0">
                <a:sym typeface="Calibri"/>
              </a:rPr>
              <a:pPr defTabSz="609585" hangingPunct="0"/>
              <a:t>‹#›</a:t>
            </a:fld>
            <a:endParaRPr lang="en-US" kern="0"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9842371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BD62C2-FDB1-49CC-87DC-A35DE0D6D266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116981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9600" y="1535111"/>
            <a:ext cx="5386917" cy="63976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667"/>
              </a:spcBef>
              <a:buSzTx/>
              <a:buFontTx/>
              <a:buNone/>
              <a:defRPr sz="3200"/>
            </a:lvl1pPr>
            <a:lvl2pPr marL="0" indent="0">
              <a:spcBef>
                <a:spcPts val="667"/>
              </a:spcBef>
              <a:buSzTx/>
              <a:buFontTx/>
              <a:buNone/>
              <a:defRPr sz="3200"/>
            </a:lvl2pPr>
            <a:lvl3pPr marL="0" indent="0">
              <a:spcBef>
                <a:spcPts val="667"/>
              </a:spcBef>
              <a:buSzTx/>
              <a:buFontTx/>
              <a:buNone/>
              <a:defRPr sz="3200"/>
            </a:lvl3pPr>
            <a:lvl4pPr marL="0" indent="0">
              <a:spcBef>
                <a:spcPts val="667"/>
              </a:spcBef>
              <a:buSzTx/>
              <a:buFontTx/>
              <a:buNone/>
              <a:defRPr sz="3200"/>
            </a:lvl4pPr>
            <a:lvl5pPr marL="0" indent="0">
              <a:spcBef>
                <a:spcPts val="667"/>
              </a:spcBef>
              <a:buSzTx/>
              <a:buFont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93369" y="1535111"/>
            <a:ext cx="5389039" cy="639768"/>
          </a:xfrm>
          <a:prstGeom prst="rect">
            <a:avLst/>
          </a:prstGeom>
        </p:spPr>
        <p:txBody>
          <a:bodyPr anchor="b"/>
          <a:lstStyle>
            <a:lvl1pPr marL="379465" indent="-379465" defTabSz="505954">
              <a:spcBef>
                <a:spcPts val="667"/>
              </a:spcBef>
              <a:defRPr sz="2656"/>
            </a:lvl1pPr>
          </a:lstStyle>
          <a:p>
            <a:pPr marL="284606" indent="-284606" defTabSz="379475">
              <a:spcBef>
                <a:spcPts val="500"/>
              </a:spcBef>
              <a:defRPr sz="2656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09585" hangingPunct="0"/>
            <a:fld id="{86CB4B4D-7CA3-9044-876B-883B54F8677D}" type="slidenum">
              <a:rPr lang="en-US" kern="0" smtClean="0">
                <a:sym typeface="Calibri"/>
              </a:rPr>
              <a:pPr defTabSz="609585" hangingPunct="0"/>
              <a:t>‹#›</a:t>
            </a:fld>
            <a:endParaRPr lang="en-US" kern="0"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9567227"/>
      </p:ext>
    </p:extLst>
  </p:cSld>
  <p:clrMapOvr>
    <a:masterClrMapping/>
  </p:clrMapOvr>
  <p:transition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09585" hangingPunct="0"/>
            <a:fld id="{86CB4B4D-7CA3-9044-876B-883B54F8677D}" type="slidenum">
              <a:rPr lang="en-US" kern="0" smtClean="0">
                <a:sym typeface="Calibri"/>
              </a:rPr>
              <a:pPr defTabSz="609585" hangingPunct="0"/>
              <a:t>‹#›</a:t>
            </a:fld>
            <a:endParaRPr lang="en-US" kern="0"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0606864"/>
      </p:ext>
    </p:extLst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09585" hangingPunct="0"/>
            <a:fld id="{86CB4B4D-7CA3-9044-876B-883B54F8677D}" type="slidenum">
              <a:rPr lang="en-US" kern="0" smtClean="0">
                <a:sym typeface="Calibri"/>
              </a:rPr>
              <a:pPr defTabSz="609585" hangingPunct="0"/>
              <a:t>‹#›</a:t>
            </a:fld>
            <a:endParaRPr lang="en-US" kern="0"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1633957"/>
      </p:ext>
    </p:extLst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609602" y="273047"/>
            <a:ext cx="4011089" cy="1162055"/>
          </a:xfrm>
          <a:prstGeom prst="rect">
            <a:avLst/>
          </a:prstGeom>
        </p:spPr>
        <p:txBody>
          <a:bodyPr anchor="b"/>
          <a:lstStyle>
            <a:lvl1pPr algn="l">
              <a:defRPr sz="2667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5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half" idx="13"/>
          </p:nvPr>
        </p:nvSpPr>
        <p:spPr>
          <a:xfrm>
            <a:off x="609600" y="1435102"/>
            <a:ext cx="4011088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09585" hangingPunct="0"/>
            <a:fld id="{86CB4B4D-7CA3-9044-876B-883B54F8677D}" type="slidenum">
              <a:rPr lang="en-US" kern="0" smtClean="0">
                <a:sym typeface="Calibri"/>
              </a:rPr>
              <a:pPr defTabSz="609585" hangingPunct="0"/>
              <a:t>‹#›</a:t>
            </a:fld>
            <a:endParaRPr lang="en-US" kern="0"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3127456"/>
      </p:ext>
    </p:extLst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2389718" y="4800600"/>
            <a:ext cx="7315205" cy="566739"/>
          </a:xfrm>
          <a:prstGeom prst="rect">
            <a:avLst/>
          </a:prstGeom>
        </p:spPr>
        <p:txBody>
          <a:bodyPr anchor="b"/>
          <a:lstStyle>
            <a:lvl1pPr algn="l">
              <a:defRPr sz="2667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2389718" y="612776"/>
            <a:ext cx="7315205" cy="41148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89718" y="5367338"/>
            <a:ext cx="7315205" cy="80486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00"/>
              </a:spcBef>
              <a:buSzTx/>
              <a:buFontTx/>
              <a:buNone/>
              <a:defRPr sz="1867"/>
            </a:lvl1pPr>
            <a:lvl2pPr marL="0" indent="0">
              <a:spcBef>
                <a:spcPts val="400"/>
              </a:spcBef>
              <a:buSzTx/>
              <a:buFontTx/>
              <a:buNone/>
              <a:defRPr sz="1867"/>
            </a:lvl2pPr>
            <a:lvl3pPr marL="0" indent="0">
              <a:spcBef>
                <a:spcPts val="400"/>
              </a:spcBef>
              <a:buSzTx/>
              <a:buFontTx/>
              <a:buNone/>
              <a:defRPr sz="1867"/>
            </a:lvl3pPr>
            <a:lvl4pPr marL="0" indent="0">
              <a:spcBef>
                <a:spcPts val="400"/>
              </a:spcBef>
              <a:buSzTx/>
              <a:buFontTx/>
              <a:buNone/>
              <a:defRPr sz="1867"/>
            </a:lvl4pPr>
            <a:lvl5pPr marL="0" indent="0">
              <a:spcBef>
                <a:spcPts val="400"/>
              </a:spcBef>
              <a:buSzTx/>
              <a:buFontTx/>
              <a:buNone/>
              <a:defRPr sz="1867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09585" hangingPunct="0"/>
            <a:fld id="{86CB4B4D-7CA3-9044-876B-883B54F8677D}" type="slidenum">
              <a:rPr lang="en-US" kern="0" smtClean="0">
                <a:sym typeface="Calibri"/>
              </a:rPr>
              <a:pPr defTabSz="609585" hangingPunct="0"/>
              <a:t>‹#›</a:t>
            </a:fld>
            <a:endParaRPr lang="en-US" kern="0"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6519786"/>
      </p:ext>
    </p:extLst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09585" hangingPunct="0"/>
            <a:fld id="{86CB4B4D-7CA3-9044-876B-883B54F8677D}" type="slidenum">
              <a:rPr lang="en-US" kern="0" smtClean="0">
                <a:sym typeface="Calibri"/>
              </a:rPr>
              <a:pPr defTabSz="609585" hangingPunct="0"/>
              <a:t>‹#›</a:t>
            </a:fld>
            <a:endParaRPr lang="en-US" kern="0"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6506526"/>
      </p:ext>
    </p:extLst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>
            <a:spLocks noGrp="1"/>
          </p:cNvSpPr>
          <p:nvPr>
            <p:ph type="title"/>
          </p:nvPr>
        </p:nvSpPr>
        <p:spPr>
          <a:xfrm>
            <a:off x="8839200" y="274638"/>
            <a:ext cx="2743200" cy="585152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2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274638"/>
            <a:ext cx="8026400" cy="5851529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09585" hangingPunct="0"/>
            <a:fld id="{86CB4B4D-7CA3-9044-876B-883B54F8677D}" type="slidenum">
              <a:rPr lang="en-US" kern="0" smtClean="0">
                <a:sym typeface="Calibri"/>
              </a:rPr>
              <a:pPr defTabSz="609585" hangingPunct="0"/>
              <a:t>‹#›</a:t>
            </a:fld>
            <a:endParaRPr lang="en-US" kern="0"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946580"/>
      </p:ext>
    </p:extLst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5"/>
          </a:xfrm>
          <a:prstGeom prst="rect">
            <a:avLst/>
          </a:prstGeom>
        </p:spPr>
        <p:txBody>
          <a:bodyPr lIns="34286" tIns="34286" rIns="34286" bIns="34286"/>
          <a:lstStyle>
            <a:lvl1pPr defTabSz="609567">
              <a:defRPr sz="5600"/>
            </a:lvl1pPr>
          </a:lstStyle>
          <a:p>
            <a:r>
              <a:t>Title Text</a:t>
            </a:r>
          </a:p>
        </p:txBody>
      </p:sp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72710" y="6381183"/>
            <a:ext cx="309692" cy="315463"/>
          </a:xfrm>
          <a:prstGeom prst="rect">
            <a:avLst/>
          </a:prstGeom>
        </p:spPr>
        <p:txBody>
          <a:bodyPr lIns="34286" tIns="34286" rIns="34286" bIns="34286"/>
          <a:lstStyle>
            <a:lvl1pPr defTabSz="609567"/>
          </a:lstStyle>
          <a:p>
            <a:pPr hangingPunct="0"/>
            <a:fld id="{86CB4B4D-7CA3-9044-876B-883B54F8677D}" type="slidenum">
              <a:rPr lang="en-US" kern="0" smtClean="0">
                <a:sym typeface="Calibri"/>
              </a:rPr>
              <a:pPr hangingPunct="0"/>
              <a:t>‹#›</a:t>
            </a:fld>
            <a:endParaRPr lang="en-US" kern="0"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5915817"/>
      </p:ext>
    </p:extLst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5"/>
          </a:xfrm>
          <a:prstGeom prst="rect">
            <a:avLst/>
          </a:prstGeom>
        </p:spPr>
        <p:txBody>
          <a:bodyPr lIns="34289" tIns="34289" rIns="34289" bIns="34289"/>
          <a:lstStyle>
            <a:lvl1pPr defTabSz="609567">
              <a:defRPr sz="5600"/>
            </a:lvl1pPr>
          </a:lstStyle>
          <a:p>
            <a:r>
              <a:t>Title Text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72705" y="6381180"/>
            <a:ext cx="309698" cy="315469"/>
          </a:xfrm>
          <a:prstGeom prst="rect">
            <a:avLst/>
          </a:prstGeom>
        </p:spPr>
        <p:txBody>
          <a:bodyPr lIns="34289" tIns="34289" rIns="34289" bIns="34289"/>
          <a:lstStyle>
            <a:lvl1pPr defTabSz="609567"/>
          </a:lstStyle>
          <a:p>
            <a:pPr hangingPunct="0"/>
            <a:fld id="{86CB4B4D-7CA3-9044-876B-883B54F8677D}" type="slidenum">
              <a:rPr lang="en-US" kern="0" smtClean="0">
                <a:sym typeface="Calibri"/>
              </a:rPr>
              <a:pPr hangingPunct="0"/>
              <a:t>‹#›</a:t>
            </a:fld>
            <a:endParaRPr lang="en-US" kern="0"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2648406"/>
      </p:ext>
    </p:extLst>
  </p:cSld>
  <p:clrMapOvr>
    <a:masterClrMapping/>
  </p:clrMapOvr>
  <p:transition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A984C0-2628-4BE5-950D-FAB0F9508B6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77046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2A924E-5F52-4A9A-AA37-00FF5210337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5269189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ED45F2-1974-48F7-BE4B-49275C58BE88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469113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C9744B-CD90-41D1-A27C-D5A87BA7B7C2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480158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524000"/>
            <a:ext cx="508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524000"/>
            <a:ext cx="508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DBA63F-76A8-4A9E-A20A-5C2E05A74900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485154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FAEBEA-91ED-4901-A824-B601726197A0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006215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00444B-8232-43F6-BB8F-783AE6CB97F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62159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21D5DB-5A5F-40AD-B2FB-22F4ED590B07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325497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15AC1C-BCBA-4B83-A8A3-0707007CD3B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72428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1C401B-DDB7-48C9-B39E-2CD8F34F81A6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288458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163EB7-24D1-4A4E-9CDD-593823AE9A1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6607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152400"/>
            <a:ext cx="2590800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152400"/>
            <a:ext cx="7569200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1F1ADD-051F-4431-9D66-73F7AE2ECA86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43285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9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1" indent="0">
              <a:buNone/>
              <a:defRPr sz="1000"/>
            </a:lvl3pPr>
            <a:lvl4pPr marL="1371032" indent="0">
              <a:buNone/>
              <a:defRPr sz="900"/>
            </a:lvl4pPr>
            <a:lvl5pPr marL="1828041" indent="0">
              <a:buNone/>
              <a:defRPr sz="900"/>
            </a:lvl5pPr>
            <a:lvl6pPr marL="2285052" indent="0">
              <a:buNone/>
              <a:defRPr sz="900"/>
            </a:lvl6pPr>
            <a:lvl7pPr marL="2742062" indent="0">
              <a:buNone/>
              <a:defRPr sz="900"/>
            </a:lvl7pPr>
            <a:lvl8pPr marL="3199072" indent="0">
              <a:buNone/>
              <a:defRPr sz="900"/>
            </a:lvl8pPr>
            <a:lvl9pPr marL="365608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E91D0-4209-4092-9B2C-A9B2B083F17B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0292484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B4E37-C1FA-4F7E-BFD1-22418BC9459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0585812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CC7B77-4D6D-4BE0-8D7D-306B36731827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1201957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E7B1C3-81CD-4132-8B6E-53C2BA677C2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1929404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1F506A-E39E-4F32-98DD-75A91D62EBD1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9590432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8C96D7-FA25-4131-8AFA-37E7C6FBF538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0086823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187449-0EF8-465E-904C-D95328F59A7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0197822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C4433-3B19-4B7D-9647-6C4832263128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2922546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FB5E14-152A-4B6C-BAD6-BBE7BCCBAF00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0204869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B511AB-FC7C-4C86-BC89-4C96D7362665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6350550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7F1445-A6C2-4C15-A5BE-7E63D70FF504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758559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1" indent="0">
              <a:buNone/>
              <a:defRPr sz="2400"/>
            </a:lvl3pPr>
            <a:lvl4pPr marL="1371032" indent="0">
              <a:buNone/>
              <a:defRPr sz="2000"/>
            </a:lvl4pPr>
            <a:lvl5pPr marL="1828041" indent="0">
              <a:buNone/>
              <a:defRPr sz="2000"/>
            </a:lvl5pPr>
            <a:lvl6pPr marL="2285052" indent="0">
              <a:buNone/>
              <a:defRPr sz="2000"/>
            </a:lvl6pPr>
            <a:lvl7pPr marL="2742062" indent="0">
              <a:buNone/>
              <a:defRPr sz="2000"/>
            </a:lvl7pPr>
            <a:lvl8pPr marL="3199072" indent="0">
              <a:buNone/>
              <a:defRPr sz="2000"/>
            </a:lvl8pPr>
            <a:lvl9pPr marL="365608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1" indent="0">
              <a:buNone/>
              <a:defRPr sz="1000"/>
            </a:lvl3pPr>
            <a:lvl4pPr marL="1371032" indent="0">
              <a:buNone/>
              <a:defRPr sz="900"/>
            </a:lvl4pPr>
            <a:lvl5pPr marL="1828041" indent="0">
              <a:buNone/>
              <a:defRPr sz="900"/>
            </a:lvl5pPr>
            <a:lvl6pPr marL="2285052" indent="0">
              <a:buNone/>
              <a:defRPr sz="900"/>
            </a:lvl6pPr>
            <a:lvl7pPr marL="2742062" indent="0">
              <a:buNone/>
              <a:defRPr sz="900"/>
            </a:lvl7pPr>
            <a:lvl8pPr marL="3199072" indent="0">
              <a:buNone/>
              <a:defRPr sz="900"/>
            </a:lvl8pPr>
            <a:lvl9pPr marL="365608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71EA1D-9211-43E3-A0CD-F15520F7F70C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5041853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4EA91A-E0E1-451C-ABA1-961CFBB525F0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5996220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CAA0F3-133C-4DBA-8D2E-C5B4098B5C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4/29/2019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37C421-CC07-4B37-BF3C-8CAC4DA85F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512943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CAA0F3-133C-4DBA-8D2E-C5B4098B5C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4/29/2019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37C421-CC07-4B37-BF3C-8CAC4DA85F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21803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CAA0F3-133C-4DBA-8D2E-C5B4098B5C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4/29/2019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37C421-CC07-4B37-BF3C-8CAC4DA85F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81786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CAA0F3-133C-4DBA-8D2E-C5B4098B5C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4/29/2019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37C421-CC07-4B37-BF3C-8CAC4DA85F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255795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CAA0F3-133C-4DBA-8D2E-C5B4098B5C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4/29/2019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37C421-CC07-4B37-BF3C-8CAC4DA85F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826231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CAA0F3-133C-4DBA-8D2E-C5B4098B5C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4/29/2019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37C421-CC07-4B37-BF3C-8CAC4DA85F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16468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CAA0F3-133C-4DBA-8D2E-C5B4098B5C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4/29/2019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37C421-CC07-4B37-BF3C-8CAC4DA85F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491826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CAA0F3-133C-4DBA-8D2E-C5B4098B5C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4/29/2019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37C421-CC07-4B37-BF3C-8CAC4DA85F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419501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CAA0F3-133C-4DBA-8D2E-C5B4098B5C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4/29/2019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37C421-CC07-4B37-BF3C-8CAC4DA85F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42760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73833A-7E7C-4EA7-9F4F-138241671ED2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9797641"/>
      </p:ext>
    </p:extLst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CAA0F3-133C-4DBA-8D2E-C5B4098B5C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4/29/2019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37C421-CC07-4B37-BF3C-8CAC4DA85F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60193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CAA0F3-133C-4DBA-8D2E-C5B4098B5C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4/29/2019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37C421-CC07-4B37-BF3C-8CAC4DA85F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68325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CH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82207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67773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366759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17504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41313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97082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160459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53669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3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AE368A-1C29-4EE0-83CB-F166A3EE6820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9777332"/>
      </p:ext>
    </p:extLst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941339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52376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"/>
            <a:ext cx="2743200" cy="6126163"/>
          </a:xfrm>
        </p:spPr>
        <p:txBody>
          <a:bodyPr vert="eaVert"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"/>
            <a:ext cx="8026400" cy="61261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26257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00"/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xfrm>
            <a:off x="5917311" y="6505278"/>
            <a:ext cx="345472" cy="267891"/>
          </a:xfrm>
          <a:prstGeom prst="rect">
            <a:avLst/>
          </a:prstGeom>
        </p:spPr>
        <p:txBody>
          <a:bodyPr lIns="64291" tIns="32146" rIns="64291" bIns="32146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0521390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307DB4-ED7E-4041-930F-43AEC2CBB8A1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345138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DA52AA-5160-4B01-9B6C-EE917A301C5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288401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168400"/>
            <a:ext cx="5232400" cy="4114800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0" y="1168400"/>
            <a:ext cx="5232400" cy="4114800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992788-A181-405C-B7EA-8BEB4F7759D8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56E84-480E-4DDF-A03A-06A7663B5148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226312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845BE4-7F4F-4968-B78E-5ED5257AAF0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1489717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456B22-A89F-41D3-B1D9-B2DEEA47AD4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2990599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BD62C2-FDB1-49CC-87DC-A35DE0D6D266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276621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2A924E-5F52-4A9A-AA37-00FF5210337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9298837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E91D0-4209-4092-9B2C-A9B2B083F17B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5060565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71EA1D-9211-43E3-A0CD-F15520F7F70C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9677235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73833A-7E7C-4EA7-9F4F-138241671ED2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5740911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AE368A-1C29-4EE0-83CB-F166A3EE6820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9481531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CH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438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2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470901" y="6423025"/>
            <a:ext cx="3450167" cy="476250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A9748DB8-6CCA-4FB1-97BE-F866C1956AE2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675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06222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2041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6142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2529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53283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42916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49863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7223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"/>
            <a:ext cx="2743200" cy="6126163"/>
          </a:xfrm>
        </p:spPr>
        <p:txBody>
          <a:bodyPr vert="eaVert"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"/>
            <a:ext cx="8026400" cy="61261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648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168400"/>
            <a:ext cx="5232400" cy="4114800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0" y="1168400"/>
            <a:ext cx="5232400" cy="4114800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992788-A181-405C-B7EA-8BEB4F7759D8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CH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2727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9385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1906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7105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8959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0634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2440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35253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07733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953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2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470901" y="6423025"/>
            <a:ext cx="3450167" cy="476250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A9748DB8-6CCA-4FB1-97BE-F866C1956AE2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"/>
            <a:ext cx="2743200" cy="6126163"/>
          </a:xfrm>
        </p:spPr>
        <p:txBody>
          <a:bodyPr vert="eaVert"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"/>
            <a:ext cx="8026400" cy="61261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1599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CH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8286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53907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61703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3630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013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7613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133211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74460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3685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168400"/>
            <a:ext cx="5232400" cy="4114800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0" y="1168400"/>
            <a:ext cx="5232400" cy="4114800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992788-A181-405C-B7EA-8BEB4F7759D8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1911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"/>
            <a:ext cx="2743200" cy="6126163"/>
          </a:xfrm>
        </p:spPr>
        <p:txBody>
          <a:bodyPr vert="eaVert"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"/>
            <a:ext cx="8026400" cy="61261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8380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455EB6-B941-5146-9952-DE44460C1C67}" type="datetime1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4/29/2019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32C6B4-414F-3741-9161-A0ECAF96219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778240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553EA3-B833-5F45-A6C4-754918BD43F4}" type="datetime1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4/29/2019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32C6B4-414F-3741-9161-A0ECAF96219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765687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7919A0-3E44-0548-BA9C-C1DA0DE76F12}" type="datetime1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4/29/2019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32C6B4-414F-3741-9161-A0ECAF96219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59197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2B5C21-338A-E04E-AF9D-55B1D5896A2D}" type="datetime1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4/29/2019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32C6B4-414F-3741-9161-A0ECAF96219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101584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1BD589-BA7F-F345-8847-B5AAE90B0CE1}" type="datetime1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4/29/2019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32C6B4-414F-3741-9161-A0ECAF96219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54717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26E315-97B5-ED48-A6E2-C8DD9A15D910}" type="datetime1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4/29/2019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32C6B4-414F-3741-9161-A0ECAF96219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77822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5A9AD7-57B8-0C4A-8A03-28346052B0A0}" type="datetime1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4/29/2019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32C6B4-414F-3741-9161-A0ECAF96219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284305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EB905-CF7D-1745-9BAA-4C16AF2CEAF4}" type="datetime1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4/29/2019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32C6B4-414F-3741-9161-A0ECAF96219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5307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2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11" indent="0" algn="ctr">
              <a:buNone/>
              <a:defRPr/>
            </a:lvl2pPr>
            <a:lvl3pPr marL="914021" indent="0" algn="ctr">
              <a:buNone/>
              <a:defRPr/>
            </a:lvl3pPr>
            <a:lvl4pPr marL="1371032" indent="0" algn="ctr">
              <a:buNone/>
              <a:defRPr/>
            </a:lvl4pPr>
            <a:lvl5pPr marL="1828041" indent="0" algn="ctr">
              <a:buNone/>
              <a:defRPr/>
            </a:lvl5pPr>
            <a:lvl6pPr marL="2285052" indent="0" algn="ctr">
              <a:buNone/>
              <a:defRPr/>
            </a:lvl6pPr>
            <a:lvl7pPr marL="2742062" indent="0" algn="ctr">
              <a:buNone/>
              <a:defRPr/>
            </a:lvl7pPr>
            <a:lvl8pPr marL="3199072" indent="0" algn="ctr">
              <a:buNone/>
              <a:defRPr/>
            </a:lvl8pPr>
            <a:lvl9pPr marL="365608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307DB4-ED7E-4041-930F-43AEC2CBB8A1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3408357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AE0F5B-B811-174D-9EB6-CE24A856A7A0}" type="datetime1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4/29/2019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32C6B4-414F-3741-9161-A0ECAF96219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244144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882CAB-4B72-8D4D-85F5-0CF3179D56D1}" type="datetime1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4/29/2019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32C6B4-414F-3741-9161-A0ECAF96219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561004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818920-949E-B948-ABEB-042404D19519}" type="datetime1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4/29/2019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32C6B4-414F-3741-9161-A0ECAF96219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30338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307DB4-ED7E-4041-930F-43AEC2CBB8A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4668648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DA52AA-5160-4B01-9B6C-EE917A301C5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0394988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56E84-480E-4DDF-A03A-06A7663B514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3791907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845BE4-7F4F-4968-B78E-5ED5257AAF0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1476193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456B22-A89F-41D3-B1D9-B2DEEA47AD4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3294920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BD62C2-FDB1-49CC-87DC-A35DE0D6D266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8056479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2A924E-5F52-4A9A-AA37-00FF5210337F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031457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DA52AA-5160-4B01-9B6C-EE917A301C5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2979951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E91D0-4209-4092-9B2C-A9B2B083F17B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613807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71EA1D-9211-43E3-A0CD-F15520F7F70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0645762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73833A-7E7C-4EA7-9F4F-138241671ED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8522914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AE368A-1C29-4EE0-83CB-F166A3EE682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4575638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4AF82E-B38B-430B-AD11-F13C095810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4/29/2019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81051-38CB-4862-A214-A6B525796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34291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4AF82E-B38B-430B-AD11-F13C095810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4/29/2019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81051-38CB-4862-A214-A6B525796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053855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4AF82E-B38B-430B-AD11-F13C095810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4/29/2019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81051-38CB-4862-A214-A6B525796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65884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4AF82E-B38B-430B-AD11-F13C095810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4/29/2019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81051-38CB-4862-A214-A6B525796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14258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4AF82E-B38B-430B-AD11-F13C095810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4/29/2019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81051-38CB-4862-A214-A6B525796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191482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4AF82E-B38B-430B-AD11-F13C095810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4/29/2019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81051-38CB-4862-A214-A6B525796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190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8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11" indent="0">
              <a:buNone/>
              <a:defRPr sz="1800"/>
            </a:lvl2pPr>
            <a:lvl3pPr marL="914021" indent="0">
              <a:buNone/>
              <a:defRPr sz="1600"/>
            </a:lvl3pPr>
            <a:lvl4pPr marL="1371032" indent="0">
              <a:buNone/>
              <a:defRPr sz="1400"/>
            </a:lvl4pPr>
            <a:lvl5pPr marL="1828041" indent="0">
              <a:buNone/>
              <a:defRPr sz="1400"/>
            </a:lvl5pPr>
            <a:lvl6pPr marL="2285052" indent="0">
              <a:buNone/>
              <a:defRPr sz="1400"/>
            </a:lvl6pPr>
            <a:lvl7pPr marL="2742062" indent="0">
              <a:buNone/>
              <a:defRPr sz="1400"/>
            </a:lvl7pPr>
            <a:lvl8pPr marL="3199072" indent="0">
              <a:buNone/>
              <a:defRPr sz="1400"/>
            </a:lvl8pPr>
            <a:lvl9pPr marL="365608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56E84-480E-4DDF-A03A-06A7663B5148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0503517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4AF82E-B38B-430B-AD11-F13C095810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4/29/2019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81051-38CB-4862-A214-A6B525796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63957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4AF82E-B38B-430B-AD11-F13C095810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4/29/2019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81051-38CB-4862-A214-A6B525796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98225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4AF82E-B38B-430B-AD11-F13C095810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4/29/2019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81051-38CB-4862-A214-A6B525796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609723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4AF82E-B38B-430B-AD11-F13C095810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4/29/2019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81051-38CB-4862-A214-A6B525796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854377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4AF82E-B38B-430B-AD11-F13C095810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4/29/2019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81051-38CB-4862-A214-A6B525796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662119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B26BB-A924-4C7B-9621-A19B22D53E72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357366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088DE-462D-4B0C-9811-B0B2475459CD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965257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B718D-F967-45FE-8F53-BB477EF3CD92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471260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740168-576E-4266-AFCE-8FD7077CA1CD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017241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252973-EFC7-4695-9AC1-7A016E5F70D6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6291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12" Type="http://schemas.openxmlformats.org/officeDocument/2006/relationships/slideLayout" Target="../slideLayouts/slideLayout173.xml"/><Relationship Id="rId2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8000" y="-139700"/>
            <a:ext cx="11277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0" y="1168400"/>
            <a:ext cx="10668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053" name="Rectangle 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076267" y="64230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ClrTx/>
              <a:buFontTx/>
              <a:buNone/>
              <a:defRPr b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2E2CB6E4-70A5-41AE-B827-39C2B6925BCD}" type="slidenum">
              <a:rPr lang="en-US" sz="2800">
                <a:solidFill>
                  <a:prstClr val="black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 sz="2800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2" r:id="rId1"/>
    <p:sldLayoutId id="2147484013" r:id="rId2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4C699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4C699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4C699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4C699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30200" indent="-330200" algn="l" rtl="0" eaLnBrk="0" fontAlgn="base" hangingPunct="0">
        <a:spcBef>
          <a:spcPts val="475"/>
        </a:spcBef>
        <a:spcAft>
          <a:spcPts val="600"/>
        </a:spcAft>
        <a:buFont typeface="Wingdings 3" pitchFamily="18" charset="2"/>
        <a:buChar char="u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81038" indent="-236538" algn="l" rtl="0" eaLnBrk="0" fontAlgn="base" hangingPunct="0">
        <a:spcBef>
          <a:spcPct val="20000"/>
        </a:spcBef>
        <a:spcAft>
          <a:spcPct val="0"/>
        </a:spcAft>
        <a:buClr>
          <a:srgbClr val="B2B2B2"/>
        </a:buClr>
        <a:buFont typeface="Webdings" pitchFamily="18" charset="2"/>
        <a:buChar char="8"/>
        <a:defRPr sz="2800">
          <a:solidFill>
            <a:schemeClr val="tx1"/>
          </a:solidFill>
          <a:latin typeface="+mn-lt"/>
        </a:defRPr>
      </a:lvl2pPr>
      <a:lvl3pPr marL="942975" indent="-71438" algn="l" rtl="0" eaLnBrk="0" fontAlgn="base" hangingPunct="0">
        <a:spcBef>
          <a:spcPct val="20000"/>
        </a:spcBef>
        <a:spcAft>
          <a:spcPct val="0"/>
        </a:spcAft>
        <a:buClr>
          <a:srgbClr val="B2B2B2"/>
        </a:buClr>
        <a:buChar char="•"/>
        <a:defRPr sz="1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5926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5926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5926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80C2A9-010B-4CCB-A264-A6C9FE43CEE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0482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928" r:id="rId1"/>
    <p:sldLayoutId id="2147486929" r:id="rId2"/>
    <p:sldLayoutId id="2147486930" r:id="rId3"/>
    <p:sldLayoutId id="2147486931" r:id="rId4"/>
    <p:sldLayoutId id="2147486932" r:id="rId5"/>
    <p:sldLayoutId id="2147486933" r:id="rId6"/>
    <p:sldLayoutId id="2147486934" r:id="rId7"/>
    <p:sldLayoutId id="2147486935" r:id="rId8"/>
    <p:sldLayoutId id="2147486936" r:id="rId9"/>
    <p:sldLayoutId id="2147486937" r:id="rId10"/>
    <p:sldLayoutId id="2147486938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4/29/2019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2CB6E4-70A5-41AE-B827-39C2B6925BCD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0317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940" r:id="rId1"/>
    <p:sldLayoutId id="2147486941" r:id="rId2"/>
    <p:sldLayoutId id="2147486942" r:id="rId3"/>
    <p:sldLayoutId id="2147486943" r:id="rId4"/>
    <p:sldLayoutId id="2147486944" r:id="rId5"/>
    <p:sldLayoutId id="2147486945" r:id="rId6"/>
    <p:sldLayoutId id="2147486946" r:id="rId7"/>
    <p:sldLayoutId id="2147486947" r:id="rId8"/>
    <p:sldLayoutId id="2147486948" r:id="rId9"/>
    <p:sldLayoutId id="2147486949" r:id="rId10"/>
    <p:sldLayoutId id="2147486950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2" rIns="91420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3686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2" rIns="91420" bIns="457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36864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2" rIns="91420" bIns="45712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</a:defRPr>
            </a:lvl1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36864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2" rIns="91420" bIns="45712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+mn-ea"/>
              </a:defRPr>
            </a:lvl1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36864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2" rIns="91420" bIns="45712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+mn-ea"/>
              </a:defRPr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93F356-EA41-4F73-AA01-124BD836EDFA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139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952" r:id="rId1"/>
    <p:sldLayoutId id="2147486953" r:id="rId2"/>
    <p:sldLayoutId id="2147486954" r:id="rId3"/>
    <p:sldLayoutId id="2147486955" r:id="rId4"/>
    <p:sldLayoutId id="2147486956" r:id="rId5"/>
    <p:sldLayoutId id="2147486957" r:id="rId6"/>
    <p:sldLayoutId id="2147486958" r:id="rId7"/>
    <p:sldLayoutId id="2147486959" r:id="rId8"/>
    <p:sldLayoutId id="2147486960" r:id="rId9"/>
    <p:sldLayoutId id="2147486961" r:id="rId10"/>
    <p:sldLayoutId id="214748696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  <a:cs typeface="Arial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  <a:cs typeface="Arial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  <a:cs typeface="Arial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  <a:cs typeface="Arial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  <a:cs typeface="Arial" charset="0"/>
        </a:defRPr>
      </a:lvl9pPr>
    </p:titleStyle>
    <p:bodyStyle>
      <a:lvl1pPr marL="342891" indent="-342891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2" rIns="91420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3686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2" rIns="91420" bIns="457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36864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2" rIns="91420" bIns="45712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36864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2" rIns="91420" bIns="45712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+mn-ea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36864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2" rIns="91420" bIns="45712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+mn-ea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93F356-EA41-4F73-AA01-124BD836EDFA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8884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964" r:id="rId1"/>
    <p:sldLayoutId id="2147486965" r:id="rId2"/>
    <p:sldLayoutId id="2147486966" r:id="rId3"/>
    <p:sldLayoutId id="2147486967" r:id="rId4"/>
    <p:sldLayoutId id="2147486968" r:id="rId5"/>
    <p:sldLayoutId id="2147486969" r:id="rId6"/>
    <p:sldLayoutId id="2147486970" r:id="rId7"/>
    <p:sldLayoutId id="2147486971" r:id="rId8"/>
    <p:sldLayoutId id="2147486972" r:id="rId9"/>
    <p:sldLayoutId id="2147486973" r:id="rId10"/>
    <p:sldLayoutId id="214748697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49624" y="6369638"/>
            <a:ext cx="332779" cy="33855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600">
                <a:solidFill>
                  <a:srgbClr val="888888"/>
                </a:solidFill>
              </a:defRPr>
            </a:lvl1pPr>
          </a:lstStyle>
          <a:p>
            <a:pPr defTabSz="609585" hangingPunct="0"/>
            <a:fld id="{86CB4B4D-7CA3-9044-876B-883B54F8677D}" type="slidenum">
              <a:rPr lang="en-US" kern="0" smtClean="0">
                <a:sym typeface="Calibri"/>
              </a:rPr>
              <a:pPr defTabSz="609585" hangingPunct="0"/>
              <a:t>‹#›</a:t>
            </a:fld>
            <a:endParaRPr lang="en-US" kern="0"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6507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976" r:id="rId1"/>
    <p:sldLayoutId id="2147486977" r:id="rId2"/>
    <p:sldLayoutId id="2147486978" r:id="rId3"/>
    <p:sldLayoutId id="2147486979" r:id="rId4"/>
    <p:sldLayoutId id="2147486980" r:id="rId5"/>
    <p:sldLayoutId id="2147486981" r:id="rId6"/>
    <p:sldLayoutId id="2147486982" r:id="rId7"/>
    <p:sldLayoutId id="2147486983" r:id="rId8"/>
    <p:sldLayoutId id="2147486984" r:id="rId9"/>
    <p:sldLayoutId id="2147486985" r:id="rId10"/>
    <p:sldLayoutId id="2147486986" r:id="rId11"/>
    <p:sldLayoutId id="2147486987" r:id="rId12"/>
  </p:sldLayoutIdLst>
  <p:transition spd="med"/>
  <p:txStyles>
    <p:titleStyle>
      <a:lvl1pPr marL="0" marR="0" indent="0" algn="ctr" defTabSz="6095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67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0" algn="ctr" defTabSz="6095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67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0" algn="ctr" defTabSz="6095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67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0" algn="ctr" defTabSz="6095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67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0" algn="ctr" defTabSz="6095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67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0" algn="ctr" defTabSz="6095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67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0" algn="ctr" defTabSz="6095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67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0" algn="ctr" defTabSz="6095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67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0" algn="ctr" defTabSz="6095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67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457189" marR="0" indent="-457189" algn="l" defTabSz="609585" rtl="0" latinLnBrk="0">
        <a:lnSpc>
          <a:spcPct val="100000"/>
        </a:lnSpc>
        <a:spcBef>
          <a:spcPts val="933"/>
        </a:spcBef>
        <a:spcAft>
          <a:spcPts val="0"/>
        </a:spcAft>
        <a:buClrTx/>
        <a:buSzPct val="100000"/>
        <a:buFont typeface="Arial"/>
        <a:buChar char="•"/>
        <a:tabLst/>
        <a:defRPr sz="4267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1045002" marR="0" indent="-435417" algn="l" defTabSz="609585" rtl="0" latinLnBrk="0">
        <a:lnSpc>
          <a:spcPct val="100000"/>
        </a:lnSpc>
        <a:spcBef>
          <a:spcPts val="933"/>
        </a:spcBef>
        <a:spcAft>
          <a:spcPts val="0"/>
        </a:spcAft>
        <a:buClrTx/>
        <a:buSzPct val="100000"/>
        <a:buFont typeface="Arial"/>
        <a:buChar char="–"/>
        <a:tabLst/>
        <a:defRPr sz="4267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1625559" marR="0" indent="-406390" algn="l" defTabSz="609585" rtl="0" latinLnBrk="0">
        <a:lnSpc>
          <a:spcPct val="100000"/>
        </a:lnSpc>
        <a:spcBef>
          <a:spcPts val="933"/>
        </a:spcBef>
        <a:spcAft>
          <a:spcPts val="0"/>
        </a:spcAft>
        <a:buClrTx/>
        <a:buSzPct val="100000"/>
        <a:buFont typeface="Arial"/>
        <a:buChar char="•"/>
        <a:tabLst/>
        <a:defRPr sz="4267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2316422" marR="0" indent="-487668" algn="l" defTabSz="609585" rtl="0" latinLnBrk="0">
        <a:lnSpc>
          <a:spcPct val="100000"/>
        </a:lnSpc>
        <a:spcBef>
          <a:spcPts val="933"/>
        </a:spcBef>
        <a:spcAft>
          <a:spcPts val="0"/>
        </a:spcAft>
        <a:buClrTx/>
        <a:buSzPct val="100000"/>
        <a:buFont typeface="Arial"/>
        <a:buChar char="–"/>
        <a:tabLst/>
        <a:defRPr sz="4267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2926007" marR="0" indent="-487668" algn="l" defTabSz="609585" rtl="0" latinLnBrk="0">
        <a:lnSpc>
          <a:spcPct val="100000"/>
        </a:lnSpc>
        <a:spcBef>
          <a:spcPts val="933"/>
        </a:spcBef>
        <a:spcAft>
          <a:spcPts val="0"/>
        </a:spcAft>
        <a:buClrTx/>
        <a:buSzPct val="100000"/>
        <a:buFont typeface="Arial"/>
        <a:buChar char="»"/>
        <a:tabLst/>
        <a:defRPr sz="4267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3535592" marR="0" indent="-487668" algn="l" defTabSz="609585" rtl="0" latinLnBrk="0">
        <a:lnSpc>
          <a:spcPct val="100000"/>
        </a:lnSpc>
        <a:spcBef>
          <a:spcPts val="933"/>
        </a:spcBef>
        <a:spcAft>
          <a:spcPts val="0"/>
        </a:spcAft>
        <a:buClrTx/>
        <a:buSzPct val="100000"/>
        <a:buFont typeface="Arial"/>
        <a:buChar char="•"/>
        <a:tabLst/>
        <a:defRPr sz="4267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4145176" marR="0" indent="-487668" algn="l" defTabSz="609585" rtl="0" latinLnBrk="0">
        <a:lnSpc>
          <a:spcPct val="100000"/>
        </a:lnSpc>
        <a:spcBef>
          <a:spcPts val="933"/>
        </a:spcBef>
        <a:spcAft>
          <a:spcPts val="0"/>
        </a:spcAft>
        <a:buClrTx/>
        <a:buSzPct val="100000"/>
        <a:buFont typeface="Arial"/>
        <a:buChar char="•"/>
        <a:tabLst/>
        <a:defRPr sz="4267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4754760" marR="0" indent="-487666" algn="l" defTabSz="609585" rtl="0" latinLnBrk="0">
        <a:lnSpc>
          <a:spcPct val="100000"/>
        </a:lnSpc>
        <a:spcBef>
          <a:spcPts val="933"/>
        </a:spcBef>
        <a:spcAft>
          <a:spcPts val="0"/>
        </a:spcAft>
        <a:buClrTx/>
        <a:buSzPct val="100000"/>
        <a:buFont typeface="Arial"/>
        <a:buChar char="•"/>
        <a:tabLst/>
        <a:defRPr sz="4267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5364345" marR="0" indent="-487666" algn="l" defTabSz="609585" rtl="0" latinLnBrk="0">
        <a:lnSpc>
          <a:spcPct val="100000"/>
        </a:lnSpc>
        <a:spcBef>
          <a:spcPts val="933"/>
        </a:spcBef>
        <a:spcAft>
          <a:spcPts val="0"/>
        </a:spcAft>
        <a:buClrTx/>
        <a:buSzPct val="100000"/>
        <a:buFont typeface="Arial"/>
        <a:buChar char="•"/>
        <a:tabLst/>
        <a:defRPr sz="4267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marL="0" marR="0" indent="0" algn="r" defTabSz="6095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6095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6095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6095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6095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6095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6095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6095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6095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524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0" tIns="45716" rIns="91430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524000"/>
            <a:ext cx="103632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9949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69949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69949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65A37D-5BE7-4995-BD21-586A0268023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378326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6989" r:id="rId1"/>
    <p:sldLayoutId id="2147486990" r:id="rId2"/>
    <p:sldLayoutId id="2147486991" r:id="rId3"/>
    <p:sldLayoutId id="2147486992" r:id="rId4"/>
    <p:sldLayoutId id="2147486993" r:id="rId5"/>
    <p:sldLayoutId id="2147486994" r:id="rId6"/>
    <p:sldLayoutId id="2147486995" r:id="rId7"/>
    <p:sldLayoutId id="2147486996" r:id="rId8"/>
    <p:sldLayoutId id="2147486997" r:id="rId9"/>
    <p:sldLayoutId id="2147486998" r:id="rId10"/>
    <p:sldLayoutId id="21474869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26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5926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5926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5926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5926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BDF298-520D-4A1B-8CD8-58DC92EFB2B7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2771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001" r:id="rId1"/>
    <p:sldLayoutId id="2147487002" r:id="rId2"/>
    <p:sldLayoutId id="2147487003" r:id="rId3"/>
    <p:sldLayoutId id="2147487004" r:id="rId4"/>
    <p:sldLayoutId id="2147487005" r:id="rId5"/>
    <p:sldLayoutId id="2147487006" r:id="rId6"/>
    <p:sldLayoutId id="2147487007" r:id="rId7"/>
    <p:sldLayoutId id="2147487008" r:id="rId8"/>
    <p:sldLayoutId id="2147487009" r:id="rId9"/>
    <p:sldLayoutId id="2147487010" r:id="rId10"/>
    <p:sldLayoutId id="2147487011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CAA0F3-133C-4DBA-8D2E-C5B4098B5C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4/29/2019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37C421-CC07-4B37-BF3C-8CAC4DA85F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9334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013" r:id="rId1"/>
    <p:sldLayoutId id="2147487014" r:id="rId2"/>
    <p:sldLayoutId id="2147487015" r:id="rId3"/>
    <p:sldLayoutId id="2147487016" r:id="rId4"/>
    <p:sldLayoutId id="2147487017" r:id="rId5"/>
    <p:sldLayoutId id="2147487018" r:id="rId6"/>
    <p:sldLayoutId id="2147487019" r:id="rId7"/>
    <p:sldLayoutId id="2147487020" r:id="rId8"/>
    <p:sldLayoutId id="2147487021" r:id="rId9"/>
    <p:sldLayoutId id="2147487022" r:id="rId10"/>
    <p:sldLayoutId id="21474870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0"/>
            <a:ext cx="1097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7570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025" r:id="rId1"/>
    <p:sldLayoutId id="2147487026" r:id="rId2"/>
    <p:sldLayoutId id="2147487027" r:id="rId3"/>
    <p:sldLayoutId id="2147487028" r:id="rId4"/>
    <p:sldLayoutId id="2147487029" r:id="rId5"/>
    <p:sldLayoutId id="2147487030" r:id="rId6"/>
    <p:sldLayoutId id="2147487031" r:id="rId7"/>
    <p:sldLayoutId id="2147487032" r:id="rId8"/>
    <p:sldLayoutId id="2147487033" r:id="rId9"/>
    <p:sldLayoutId id="2147487034" r:id="rId10"/>
    <p:sldLayoutId id="2147487035" r:id="rId11"/>
    <p:sldLayoutId id="2147487036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+mj-lt"/>
          <a:ea typeface="ＭＳ Ｐゴシック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pitchFamily="-65" charset="0"/>
          <a:ea typeface="ＭＳ Ｐゴシック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pitchFamily="-65" charset="0"/>
          <a:ea typeface="ＭＳ Ｐゴシック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pitchFamily="-65" charset="0"/>
          <a:ea typeface="ＭＳ Ｐゴシック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pitchFamily="-65" charset="0"/>
          <a:ea typeface="ＭＳ Ｐゴシック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pitchFamily="-6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pitchFamily="-6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pitchFamily="-6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pitchFamily="-6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600" b="1">
          <a:solidFill>
            <a:schemeClr val="tx1"/>
          </a:solidFill>
          <a:latin typeface="+mn-lt"/>
          <a:ea typeface="ＭＳ Ｐゴシック" pitchFamily="-6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  <a:ea typeface="ＭＳ Ｐゴシック" pitchFamily="-6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  <a:ea typeface="ＭＳ Ｐゴシック" pitchFamily="-6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8000" y="-139700"/>
            <a:ext cx="11277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0" y="1168400"/>
            <a:ext cx="10668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053" name="Rectangle 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076267" y="64230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ClrTx/>
              <a:buFontTx/>
              <a:buNone/>
              <a:defRPr b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2E2CB6E4-70A5-41AE-B827-39C2B6925BCD}" type="slidenum">
              <a:rPr lang="en-US" sz="2800">
                <a:solidFill>
                  <a:prstClr val="black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 sz="2800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6" r:id="rId1"/>
    <p:sldLayoutId id="2147484017" r:id="rId2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4C699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4C699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4C699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4C699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30200" indent="-330200" algn="l" rtl="0" eaLnBrk="0" fontAlgn="base" hangingPunct="0">
        <a:spcBef>
          <a:spcPts val="475"/>
        </a:spcBef>
        <a:spcAft>
          <a:spcPts val="600"/>
        </a:spcAft>
        <a:buFont typeface="Wingdings 3" pitchFamily="18" charset="2"/>
        <a:buChar char="u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81038" indent="-236538" algn="l" rtl="0" eaLnBrk="0" fontAlgn="base" hangingPunct="0">
        <a:spcBef>
          <a:spcPct val="20000"/>
        </a:spcBef>
        <a:spcAft>
          <a:spcPct val="0"/>
        </a:spcAft>
        <a:buClr>
          <a:srgbClr val="B2B2B2"/>
        </a:buClr>
        <a:buFont typeface="Webdings" pitchFamily="18" charset="2"/>
        <a:buChar char="8"/>
        <a:defRPr sz="2800">
          <a:solidFill>
            <a:schemeClr val="tx1"/>
          </a:solidFill>
          <a:latin typeface="+mn-lt"/>
        </a:defRPr>
      </a:lvl2pPr>
      <a:lvl3pPr marL="942975" indent="-71438" algn="l" rtl="0" eaLnBrk="0" fontAlgn="base" hangingPunct="0">
        <a:spcBef>
          <a:spcPct val="20000"/>
        </a:spcBef>
        <a:spcAft>
          <a:spcPct val="0"/>
        </a:spcAft>
        <a:buClr>
          <a:srgbClr val="B2B2B2"/>
        </a:buClr>
        <a:buChar char="•"/>
        <a:defRPr sz="1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8000" y="-139700"/>
            <a:ext cx="11277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0" y="1168400"/>
            <a:ext cx="10668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053" name="Rectangle 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076267" y="64230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ClrTx/>
              <a:buFontTx/>
              <a:buNone/>
              <a:defRPr b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2E2CB6E4-70A5-41AE-B827-39C2B6925BCD}" type="slidenum">
              <a:rPr lang="en-US" sz="2800">
                <a:solidFill>
                  <a:prstClr val="black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 sz="2800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13" r:id="rId1"/>
    <p:sldLayoutId id="2147484214" r:id="rId2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4C699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4C699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4C699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4C699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30200" indent="-330200" algn="l" rtl="0" eaLnBrk="0" fontAlgn="base" hangingPunct="0">
        <a:spcBef>
          <a:spcPts val="475"/>
        </a:spcBef>
        <a:spcAft>
          <a:spcPts val="600"/>
        </a:spcAft>
        <a:buFont typeface="Wingdings 3" pitchFamily="18" charset="2"/>
        <a:buChar char="u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81038" indent="-236538" algn="l" rtl="0" eaLnBrk="0" fontAlgn="base" hangingPunct="0">
        <a:spcBef>
          <a:spcPct val="20000"/>
        </a:spcBef>
        <a:spcAft>
          <a:spcPct val="0"/>
        </a:spcAft>
        <a:buClr>
          <a:srgbClr val="B2B2B2"/>
        </a:buClr>
        <a:buFont typeface="Webdings" pitchFamily="18" charset="2"/>
        <a:buChar char="8"/>
        <a:defRPr sz="2800">
          <a:solidFill>
            <a:schemeClr val="tx1"/>
          </a:solidFill>
          <a:latin typeface="+mn-lt"/>
        </a:defRPr>
      </a:lvl2pPr>
      <a:lvl3pPr marL="942975" indent="-71438" algn="l" rtl="0" eaLnBrk="0" fontAlgn="base" hangingPunct="0">
        <a:spcBef>
          <a:spcPct val="20000"/>
        </a:spcBef>
        <a:spcAft>
          <a:spcPct val="0"/>
        </a:spcAft>
        <a:buClr>
          <a:srgbClr val="B2B2B2"/>
        </a:buClr>
        <a:buChar char="•"/>
        <a:defRPr sz="1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0" tIns="45702" rIns="91400" bIns="4570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4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0" tIns="45702" rIns="91400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5926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0" tIns="45702" rIns="91400" bIns="45702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marL="0" marR="0" lvl="0" indent="0" algn="l" defTabSz="91402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5926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0" tIns="45702" rIns="91400" bIns="45702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marL="0" marR="0" lvl="0" indent="0" algn="ctr" defTabSz="91402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5926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0" tIns="45702" rIns="91400" bIns="45702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marL="0" marR="0" lvl="0" indent="0" algn="r" defTabSz="91402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80C2A9-010B-4CCB-A264-A6C9FE43CEE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pPr marL="0" marR="0" lvl="0" indent="0" algn="r" defTabSz="91402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7353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592" r:id="rId1"/>
    <p:sldLayoutId id="2147486593" r:id="rId2"/>
    <p:sldLayoutId id="2147486594" r:id="rId3"/>
    <p:sldLayoutId id="2147486595" r:id="rId4"/>
    <p:sldLayoutId id="2147486596" r:id="rId5"/>
    <p:sldLayoutId id="2147486597" r:id="rId6"/>
    <p:sldLayoutId id="2147486598" r:id="rId7"/>
    <p:sldLayoutId id="2147486599" r:id="rId8"/>
    <p:sldLayoutId id="2147486600" r:id="rId9"/>
    <p:sldLayoutId id="2147486601" r:id="rId10"/>
    <p:sldLayoutId id="2147486602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01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02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03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04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758" indent="-342758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642" indent="-28563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2528" indent="-228506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599537" indent="-228506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6547" indent="-228506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3558" indent="-22850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0568" indent="-22850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7579" indent="-22850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4589" indent="-22850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1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32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41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52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62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72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83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5926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5926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5926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80C2A9-010B-4CCB-A264-A6C9FE43CEE4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7123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628" r:id="rId1"/>
    <p:sldLayoutId id="2147486629" r:id="rId2"/>
    <p:sldLayoutId id="2147486630" r:id="rId3"/>
    <p:sldLayoutId id="2147486631" r:id="rId4"/>
    <p:sldLayoutId id="2147486632" r:id="rId5"/>
    <p:sldLayoutId id="2147486633" r:id="rId6"/>
    <p:sldLayoutId id="2147486634" r:id="rId7"/>
    <p:sldLayoutId id="2147486635" r:id="rId8"/>
    <p:sldLayoutId id="2147486636" r:id="rId9"/>
    <p:sldLayoutId id="2147486637" r:id="rId10"/>
    <p:sldLayoutId id="2147486638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0"/>
            <a:ext cx="1097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99720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820" r:id="rId1"/>
    <p:sldLayoutId id="2147486821" r:id="rId2"/>
    <p:sldLayoutId id="2147486822" r:id="rId3"/>
    <p:sldLayoutId id="2147486823" r:id="rId4"/>
    <p:sldLayoutId id="2147486824" r:id="rId5"/>
    <p:sldLayoutId id="2147486825" r:id="rId6"/>
    <p:sldLayoutId id="2147486826" r:id="rId7"/>
    <p:sldLayoutId id="2147486827" r:id="rId8"/>
    <p:sldLayoutId id="2147486828" r:id="rId9"/>
    <p:sldLayoutId id="2147486829" r:id="rId10"/>
    <p:sldLayoutId id="2147486830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+mj-lt"/>
          <a:ea typeface="ＭＳ Ｐゴシック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pitchFamily="-65" charset="0"/>
          <a:ea typeface="ＭＳ Ｐゴシック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pitchFamily="-65" charset="0"/>
          <a:ea typeface="ＭＳ Ｐゴシック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pitchFamily="-65" charset="0"/>
          <a:ea typeface="ＭＳ Ｐゴシック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pitchFamily="-65" charset="0"/>
          <a:ea typeface="ＭＳ Ｐゴシック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pitchFamily="-6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pitchFamily="-6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pitchFamily="-6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pitchFamily="-6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600" b="1">
          <a:solidFill>
            <a:schemeClr val="tx1"/>
          </a:solidFill>
          <a:latin typeface="+mn-lt"/>
          <a:ea typeface="ＭＳ Ｐゴシック" pitchFamily="-6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  <a:ea typeface="ＭＳ Ｐゴシック" pitchFamily="-6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  <a:ea typeface="ＭＳ Ｐゴシック" pitchFamily="-6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0"/>
            <a:ext cx="1097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35240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832" r:id="rId1"/>
    <p:sldLayoutId id="2147486833" r:id="rId2"/>
    <p:sldLayoutId id="2147486834" r:id="rId3"/>
    <p:sldLayoutId id="2147486835" r:id="rId4"/>
    <p:sldLayoutId id="2147486836" r:id="rId5"/>
    <p:sldLayoutId id="2147486837" r:id="rId6"/>
    <p:sldLayoutId id="2147486838" r:id="rId7"/>
    <p:sldLayoutId id="2147486839" r:id="rId8"/>
    <p:sldLayoutId id="2147486840" r:id="rId9"/>
    <p:sldLayoutId id="2147486841" r:id="rId10"/>
    <p:sldLayoutId id="2147486842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+mj-lt"/>
          <a:ea typeface="ＭＳ Ｐゴシック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pitchFamily="-65" charset="0"/>
          <a:ea typeface="ＭＳ Ｐゴシック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pitchFamily="-65" charset="0"/>
          <a:ea typeface="ＭＳ Ｐゴシック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pitchFamily="-65" charset="0"/>
          <a:ea typeface="ＭＳ Ｐゴシック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pitchFamily="-65" charset="0"/>
          <a:ea typeface="ＭＳ Ｐゴシック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pitchFamily="-6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pitchFamily="-6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pitchFamily="-6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pitchFamily="-6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600" b="1">
          <a:solidFill>
            <a:schemeClr val="tx1"/>
          </a:solidFill>
          <a:latin typeface="+mn-lt"/>
          <a:ea typeface="ＭＳ Ｐゴシック" pitchFamily="-6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  <a:ea typeface="ＭＳ Ｐゴシック" pitchFamily="-6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  <a:ea typeface="ＭＳ Ｐゴシック" pitchFamily="-6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0"/>
            <a:ext cx="1097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17639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844" r:id="rId1"/>
    <p:sldLayoutId id="2147486845" r:id="rId2"/>
    <p:sldLayoutId id="2147486846" r:id="rId3"/>
    <p:sldLayoutId id="2147486847" r:id="rId4"/>
    <p:sldLayoutId id="2147486848" r:id="rId5"/>
    <p:sldLayoutId id="2147486849" r:id="rId6"/>
    <p:sldLayoutId id="2147486850" r:id="rId7"/>
    <p:sldLayoutId id="2147486851" r:id="rId8"/>
    <p:sldLayoutId id="2147486852" r:id="rId9"/>
    <p:sldLayoutId id="2147486853" r:id="rId10"/>
    <p:sldLayoutId id="2147486854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+mj-lt"/>
          <a:ea typeface="ＭＳ Ｐゴシック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pitchFamily="-65" charset="0"/>
          <a:ea typeface="ＭＳ Ｐゴシック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pitchFamily="-65" charset="0"/>
          <a:ea typeface="ＭＳ Ｐゴシック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pitchFamily="-65" charset="0"/>
          <a:ea typeface="ＭＳ Ｐゴシック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pitchFamily="-65" charset="0"/>
          <a:ea typeface="ＭＳ Ｐゴシック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pitchFamily="-6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pitchFamily="-6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pitchFamily="-6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pitchFamily="-6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600" b="1">
          <a:solidFill>
            <a:schemeClr val="tx1"/>
          </a:solidFill>
          <a:latin typeface="+mn-lt"/>
          <a:ea typeface="ＭＳ Ｐゴシック" pitchFamily="-6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  <a:ea typeface="ＭＳ Ｐゴシック" pitchFamily="-6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  <a:ea typeface="ＭＳ Ｐゴシック" pitchFamily="-6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A6EF79-F1A3-AF4A-9DED-9EDE600DAF86}" type="datetime1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4/29/2019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32C6B4-414F-3741-9161-A0ECAF96219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653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916" r:id="rId1"/>
    <p:sldLayoutId id="2147486917" r:id="rId2"/>
    <p:sldLayoutId id="2147486918" r:id="rId3"/>
    <p:sldLayoutId id="2147486919" r:id="rId4"/>
    <p:sldLayoutId id="2147486920" r:id="rId5"/>
    <p:sldLayoutId id="2147486921" r:id="rId6"/>
    <p:sldLayoutId id="2147486922" r:id="rId7"/>
    <p:sldLayoutId id="2147486923" r:id="rId8"/>
    <p:sldLayoutId id="2147486924" r:id="rId9"/>
    <p:sldLayoutId id="2147486925" r:id="rId10"/>
    <p:sldLayoutId id="2147486926" r:id="rId11"/>
  </p:sldLayoutIdLst>
  <p:hf hdr="0" ftr="0" dt="0"/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9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9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9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9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9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9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9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9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12.xml"/><Relationship Id="rId1" Type="http://schemas.openxmlformats.org/officeDocument/2006/relationships/tags" Target="../tags/tag3.xml"/><Relationship Id="rId5" Type="http://schemas.openxmlformats.org/officeDocument/2006/relationships/hyperlink" Target="https://bmcbiol.biomedcentral.com/articles/10.1186/s12915-017-0401-7#CR5" TargetMode="External"/><Relationship Id="rId4" Type="http://schemas.openxmlformats.org/officeDocument/2006/relationships/hyperlink" Target="https://bmcbiol.biomedcentral.com/articles/10.1186/s12915-017-0401-7#CR4" TargetMode="Externa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9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09.xml"/><Relationship Id="rId4" Type="http://schemas.openxmlformats.org/officeDocument/2006/relationships/image" Target="../media/image49.jpg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09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09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09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09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09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slideLayout" Target="../slideLayouts/slideLayout112.xml"/><Relationship Id="rId1" Type="http://schemas.openxmlformats.org/officeDocument/2006/relationships/tags" Target="../tags/tag30.xml"/><Relationship Id="rId4" Type="http://schemas.openxmlformats.org/officeDocument/2006/relationships/image" Target="../media/image66.gif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8.jpg"/><Relationship Id="rId7" Type="http://schemas.openxmlformats.org/officeDocument/2006/relationships/image" Target="../media/image71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70.jpg"/><Relationship Id="rId5" Type="http://schemas.openxmlformats.org/officeDocument/2006/relationships/image" Target="../media/image69.jpg"/><Relationship Id="rId4" Type="http://schemas.openxmlformats.org/officeDocument/2006/relationships/image" Target="../media/image65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1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75.png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09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09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31.xml"/><Relationship Id="rId5" Type="http://schemas.microsoft.com/office/2007/relationships/hdphoto" Target="../media/hdphoto1.wdp"/><Relationship Id="rId4" Type="http://schemas.openxmlformats.org/officeDocument/2006/relationships/image" Target="../media/image76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32.xml"/><Relationship Id="rId4" Type="http://schemas.openxmlformats.org/officeDocument/2006/relationships/image" Target="../media/image77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33.xml"/><Relationship Id="rId5" Type="http://schemas.microsoft.com/office/2007/relationships/hdphoto" Target="../media/hdphoto1.wdp"/><Relationship Id="rId4" Type="http://schemas.openxmlformats.org/officeDocument/2006/relationships/image" Target="../media/image76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78.png"/><Relationship Id="rId4" Type="http://schemas.openxmlformats.org/officeDocument/2006/relationships/notesSlide" Target="../notesSlides/notesSlide73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8.png"/><Relationship Id="rId5" Type="http://schemas.openxmlformats.org/officeDocument/2006/relationships/image" Target="../media/image61.jpeg"/><Relationship Id="rId4" Type="http://schemas.openxmlformats.org/officeDocument/2006/relationships/notesSlide" Target="../notesSlides/notesSlide7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2.xml"/></Relationships>
</file>

<file path=ppt/slides/_rels/slide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audio" Target="../media/media6.m4a"/><Relationship Id="rId7" Type="http://schemas.openxmlformats.org/officeDocument/2006/relationships/image" Target="../media/image80.gif"/><Relationship Id="rId2" Type="http://schemas.microsoft.com/office/2007/relationships/media" Target="../media/media6.m4a"/><Relationship Id="rId1" Type="http://schemas.openxmlformats.org/officeDocument/2006/relationships/tags" Target="../tags/tag34.xml"/><Relationship Id="rId6" Type="http://schemas.openxmlformats.org/officeDocument/2006/relationships/image" Target="../media/image79.jpeg"/><Relationship Id="rId5" Type="http://schemas.openxmlformats.org/officeDocument/2006/relationships/notesSlide" Target="../notesSlides/notesSlide75.xml"/><Relationship Id="rId4" Type="http://schemas.openxmlformats.org/officeDocument/2006/relationships/slideLayout" Target="../slideLayouts/slideLayout19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78.png"/><Relationship Id="rId4" Type="http://schemas.openxmlformats.org/officeDocument/2006/relationships/notesSlide" Target="../notesSlides/notesSlide76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78.png"/><Relationship Id="rId4" Type="http://schemas.openxmlformats.org/officeDocument/2006/relationships/notesSlide" Target="../notesSlides/notesSlide7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78.png"/><Relationship Id="rId4" Type="http://schemas.openxmlformats.org/officeDocument/2006/relationships/notesSlide" Target="../notesSlides/notesSlide78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78.png"/><Relationship Id="rId5" Type="http://schemas.openxmlformats.org/officeDocument/2006/relationships/image" Target="../media/image61.jpeg"/><Relationship Id="rId4" Type="http://schemas.openxmlformats.org/officeDocument/2006/relationships/notesSlide" Target="../notesSlides/notesSlide79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35.xml"/><Relationship Id="rId6" Type="http://schemas.openxmlformats.org/officeDocument/2006/relationships/image" Target="../media/image78.png"/><Relationship Id="rId5" Type="http://schemas.openxmlformats.org/officeDocument/2006/relationships/notesSlide" Target="../notesSlides/notesSlide80.xml"/><Relationship Id="rId4" Type="http://schemas.openxmlformats.org/officeDocument/2006/relationships/slideLayout" Target="../slideLayouts/slideLayout13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36.xml"/><Relationship Id="rId6" Type="http://schemas.openxmlformats.org/officeDocument/2006/relationships/image" Target="../media/image78.png"/><Relationship Id="rId5" Type="http://schemas.openxmlformats.org/officeDocument/2006/relationships/notesSlide" Target="../notesSlides/notesSlide81.xml"/><Relationship Id="rId4" Type="http://schemas.openxmlformats.org/officeDocument/2006/relationships/slideLayout" Target="../slideLayouts/slideLayout132.xml"/></Relationships>
</file>

<file path=ppt/slides/_rels/slide1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slideLayout" Target="../slideLayouts/slideLayout146.xml"/><Relationship Id="rId7" Type="http://schemas.openxmlformats.org/officeDocument/2006/relationships/image" Target="../media/image79.jpe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10" Type="http://schemas.openxmlformats.org/officeDocument/2006/relationships/image" Target="../media/image78.png"/><Relationship Id="rId4" Type="http://schemas.openxmlformats.org/officeDocument/2006/relationships/notesSlide" Target="../notesSlides/notesSlide82.xml"/><Relationship Id="rId9" Type="http://schemas.openxmlformats.org/officeDocument/2006/relationships/image" Target="../media/image84.jpe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37.xml"/><Relationship Id="rId6" Type="http://schemas.openxmlformats.org/officeDocument/2006/relationships/image" Target="../media/image78.png"/><Relationship Id="rId5" Type="http://schemas.openxmlformats.org/officeDocument/2006/relationships/notesSlide" Target="../notesSlides/notesSlide83.xml"/><Relationship Id="rId4" Type="http://schemas.openxmlformats.org/officeDocument/2006/relationships/slideLayout" Target="../slideLayouts/slideLayout13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38.xml"/><Relationship Id="rId6" Type="http://schemas.openxmlformats.org/officeDocument/2006/relationships/image" Target="../media/image78.png"/><Relationship Id="rId5" Type="http://schemas.openxmlformats.org/officeDocument/2006/relationships/notesSlide" Target="../notesSlides/notesSlide84.xml"/><Relationship Id="rId4" Type="http://schemas.openxmlformats.org/officeDocument/2006/relationships/slideLayout" Target="../slideLayouts/slideLayout13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39.xml"/><Relationship Id="rId6" Type="http://schemas.openxmlformats.org/officeDocument/2006/relationships/image" Target="../media/image78.png"/><Relationship Id="rId5" Type="http://schemas.openxmlformats.org/officeDocument/2006/relationships/notesSlide" Target="../notesSlides/notesSlide85.xml"/><Relationship Id="rId4" Type="http://schemas.openxmlformats.org/officeDocument/2006/relationships/slideLayout" Target="../slideLayouts/slideLayout13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40.xml"/><Relationship Id="rId6" Type="http://schemas.openxmlformats.org/officeDocument/2006/relationships/image" Target="../media/image78.png"/><Relationship Id="rId5" Type="http://schemas.openxmlformats.org/officeDocument/2006/relationships/notesSlide" Target="../notesSlides/notesSlide86.xml"/><Relationship Id="rId4" Type="http://schemas.openxmlformats.org/officeDocument/2006/relationships/slideLayout" Target="../slideLayouts/slideLayout135.xml"/></Relationships>
</file>

<file path=ppt/slides/_rels/slide1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audio" Target="../media/media18.m4a"/><Relationship Id="rId7" Type="http://schemas.openxmlformats.org/officeDocument/2006/relationships/image" Target="../media/image22.gif"/><Relationship Id="rId2" Type="http://schemas.microsoft.com/office/2007/relationships/media" Target="../media/media18.m4a"/><Relationship Id="rId1" Type="http://schemas.openxmlformats.org/officeDocument/2006/relationships/tags" Target="../tags/tag41.xml"/><Relationship Id="rId6" Type="http://schemas.openxmlformats.org/officeDocument/2006/relationships/image" Target="../media/image85.jpeg"/><Relationship Id="rId5" Type="http://schemas.openxmlformats.org/officeDocument/2006/relationships/notesSlide" Target="../notesSlides/notesSlide87.xml"/><Relationship Id="rId10" Type="http://schemas.openxmlformats.org/officeDocument/2006/relationships/image" Target="../media/image78.png"/><Relationship Id="rId4" Type="http://schemas.openxmlformats.org/officeDocument/2006/relationships/slideLayout" Target="../slideLayouts/slideLayout112.xml"/><Relationship Id="rId9" Type="http://schemas.openxmlformats.org/officeDocument/2006/relationships/image" Target="../media/image87.png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9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5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57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73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73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73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7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73.xml"/><Relationship Id="rId4" Type="http://schemas.openxmlformats.org/officeDocument/2006/relationships/image" Target="../media/image91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73.xml"/><Relationship Id="rId4" Type="http://schemas.openxmlformats.org/officeDocument/2006/relationships/image" Target="../media/image9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1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4v"/><Relationship Id="rId2" Type="http://schemas.microsoft.com/office/2007/relationships/media" Target="../media/media1.m4v"/><Relationship Id="rId1" Type="http://schemas.openxmlformats.org/officeDocument/2006/relationships/tags" Target="../tags/tag4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6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22.gif"/><Relationship Id="rId4" Type="http://schemas.openxmlformats.org/officeDocument/2006/relationships/image" Target="../media/image2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3.png"/><Relationship Id="rId5" Type="http://schemas.openxmlformats.org/officeDocument/2006/relationships/image" Target="../media/image20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journals.plos.org/ploscompbiol/article?id=10.1371/journal.pcbi.1004524" TargetMode="External"/><Relationship Id="rId1" Type="http://schemas.openxmlformats.org/officeDocument/2006/relationships/slideLayout" Target="../slideLayouts/slideLayout1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2.gif"/><Relationship Id="rId5" Type="http://schemas.openxmlformats.org/officeDocument/2006/relationships/image" Target="../media/image21.png"/><Relationship Id="rId4" Type="http://schemas.openxmlformats.org/officeDocument/2006/relationships/image" Target="../media/image2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22.gif"/><Relationship Id="rId4" Type="http://schemas.openxmlformats.org/officeDocument/2006/relationships/image" Target="../media/image2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22.gif"/><Relationship Id="rId5" Type="http://schemas.openxmlformats.org/officeDocument/2006/relationships/image" Target="../media/image21.png"/><Relationship Id="rId4" Type="http://schemas.openxmlformats.org/officeDocument/2006/relationships/image" Target="../media/image2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2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13" Type="http://schemas.openxmlformats.org/officeDocument/2006/relationships/image" Target="../media/image34.wmf"/><Relationship Id="rId3" Type="http://schemas.openxmlformats.org/officeDocument/2006/relationships/slideLayout" Target="../slideLayouts/slideLayout79.xml"/><Relationship Id="rId7" Type="http://schemas.openxmlformats.org/officeDocument/2006/relationships/oleObject" Target="../embeddings/oleObject1.bin"/><Relationship Id="rId12" Type="http://schemas.openxmlformats.org/officeDocument/2006/relationships/oleObject" Target="../embeddings/oleObject3.bin"/><Relationship Id="rId2" Type="http://schemas.openxmlformats.org/officeDocument/2006/relationships/tags" Target="../tags/tag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gif"/><Relationship Id="rId11" Type="http://schemas.openxmlformats.org/officeDocument/2006/relationships/image" Target="../media/image21.png"/><Relationship Id="rId5" Type="http://schemas.openxmlformats.org/officeDocument/2006/relationships/image" Target="../media/image35.jpeg"/><Relationship Id="rId10" Type="http://schemas.openxmlformats.org/officeDocument/2006/relationships/image" Target="../media/image33.wmf"/><Relationship Id="rId4" Type="http://schemas.openxmlformats.org/officeDocument/2006/relationships/notesSlide" Target="../notesSlides/notesSlide15.xml"/><Relationship Id="rId9" Type="http://schemas.openxmlformats.org/officeDocument/2006/relationships/oleObject" Target="../embeddings/oleObject2.bin"/><Relationship Id="rId14" Type="http://schemas.openxmlformats.org/officeDocument/2006/relationships/image" Target="../media/image20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13" Type="http://schemas.openxmlformats.org/officeDocument/2006/relationships/image" Target="../media/image34.wmf"/><Relationship Id="rId3" Type="http://schemas.openxmlformats.org/officeDocument/2006/relationships/slideLayout" Target="../slideLayouts/slideLayout101.xml"/><Relationship Id="rId7" Type="http://schemas.openxmlformats.org/officeDocument/2006/relationships/oleObject" Target="../embeddings/oleObject4.bin"/><Relationship Id="rId12" Type="http://schemas.openxmlformats.org/officeDocument/2006/relationships/oleObject" Target="../embeddings/oleObject6.bin"/><Relationship Id="rId2" Type="http://schemas.openxmlformats.org/officeDocument/2006/relationships/tags" Target="../tags/tag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2.gif"/><Relationship Id="rId11" Type="http://schemas.openxmlformats.org/officeDocument/2006/relationships/image" Target="../media/image21.png"/><Relationship Id="rId5" Type="http://schemas.openxmlformats.org/officeDocument/2006/relationships/image" Target="../media/image35.jpeg"/><Relationship Id="rId10" Type="http://schemas.openxmlformats.org/officeDocument/2006/relationships/image" Target="../media/image33.wmf"/><Relationship Id="rId4" Type="http://schemas.openxmlformats.org/officeDocument/2006/relationships/notesSlide" Target="../notesSlides/notesSlide16.xml"/><Relationship Id="rId9" Type="http://schemas.openxmlformats.org/officeDocument/2006/relationships/oleObject" Target="../embeddings/oleObject5.bin"/><Relationship Id="rId14" Type="http://schemas.openxmlformats.org/officeDocument/2006/relationships/image" Target="../media/image20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3" Type="http://schemas.openxmlformats.org/officeDocument/2006/relationships/slideLayout" Target="../slideLayouts/slideLayout74.xml"/><Relationship Id="rId7" Type="http://schemas.openxmlformats.org/officeDocument/2006/relationships/oleObject" Target="../embeddings/oleObject8.bin"/><Relationship Id="rId2" Type="http://schemas.openxmlformats.org/officeDocument/2006/relationships/tags" Target="../tags/tag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6.wmf"/><Relationship Id="rId5" Type="http://schemas.openxmlformats.org/officeDocument/2006/relationships/oleObject" Target="../embeddings/oleObject7.bin"/><Relationship Id="rId10" Type="http://schemas.openxmlformats.org/officeDocument/2006/relationships/image" Target="../media/image34.wmf"/><Relationship Id="rId4" Type="http://schemas.openxmlformats.org/officeDocument/2006/relationships/notesSlide" Target="../notesSlides/notesSlide17.xml"/><Relationship Id="rId9" Type="http://schemas.openxmlformats.org/officeDocument/2006/relationships/oleObject" Target="../embeddings/oleObject9.bin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12.xml"/><Relationship Id="rId1" Type="http://schemas.openxmlformats.org/officeDocument/2006/relationships/tags" Target="../tags/tag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42.gi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38.png"/><Relationship Id="rId5" Type="http://schemas.openxmlformats.org/officeDocument/2006/relationships/image" Target="../media/image31.jpg"/><Relationship Id="rId4" Type="http://schemas.openxmlformats.org/officeDocument/2006/relationships/image" Target="../media/image44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4.xml"/><Relationship Id="rId1" Type="http://schemas.openxmlformats.org/officeDocument/2006/relationships/tags" Target="../tags/tag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4.xml"/><Relationship Id="rId1" Type="http://schemas.openxmlformats.org/officeDocument/2006/relationships/tags" Target="../tags/tag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24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8.jpg"/><Relationship Id="rId2" Type="http://schemas.openxmlformats.org/officeDocument/2006/relationships/slideLayout" Target="../slideLayouts/slideLayout79.xml"/><Relationship Id="rId1" Type="http://schemas.openxmlformats.org/officeDocument/2006/relationships/tags" Target="../tags/tag10.xml"/><Relationship Id="rId6" Type="http://schemas.openxmlformats.org/officeDocument/2006/relationships/image" Target="../media/image47.png"/><Relationship Id="rId5" Type="http://schemas.openxmlformats.org/officeDocument/2006/relationships/image" Target="../media/image24.jpeg"/><Relationship Id="rId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12.xml"/><Relationship Id="rId1" Type="http://schemas.openxmlformats.org/officeDocument/2006/relationships/tags" Target="../tags/tag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79.xml"/><Relationship Id="rId1" Type="http://schemas.openxmlformats.org/officeDocument/2006/relationships/tags" Target="../tags/tag11.xml"/><Relationship Id="rId5" Type="http://schemas.openxmlformats.org/officeDocument/2006/relationships/image" Target="../media/image46.png"/><Relationship Id="rId4" Type="http://schemas.openxmlformats.org/officeDocument/2006/relationships/image" Target="../media/image24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4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4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24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6.xml"/><Relationship Id="rId4" Type="http://schemas.openxmlformats.org/officeDocument/2006/relationships/image" Target="../media/image5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8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9.xml"/><Relationship Id="rId4" Type="http://schemas.openxmlformats.org/officeDocument/2006/relationships/image" Target="../media/image24.jpe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9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22.gif"/><Relationship Id="rId4" Type="http://schemas.openxmlformats.org/officeDocument/2006/relationships/image" Target="../media/image21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video" Target="../media/media3.mp4"/><Relationship Id="rId13" Type="http://schemas.openxmlformats.org/officeDocument/2006/relationships/image" Target="../media/image19.png"/><Relationship Id="rId18" Type="http://schemas.openxmlformats.org/officeDocument/2006/relationships/oleObject" Target="../embeddings/oleObject11.bin"/><Relationship Id="rId3" Type="http://schemas.microsoft.com/office/2007/relationships/media" Target="../media/media1.m4v"/><Relationship Id="rId21" Type="http://schemas.openxmlformats.org/officeDocument/2006/relationships/image" Target="../media/image60.png"/><Relationship Id="rId7" Type="http://schemas.microsoft.com/office/2007/relationships/media" Target="../media/media3.mp4"/><Relationship Id="rId12" Type="http://schemas.openxmlformats.org/officeDocument/2006/relationships/image" Target="../media/image56.jpeg"/><Relationship Id="rId17" Type="http://schemas.openxmlformats.org/officeDocument/2006/relationships/image" Target="../media/image53.wmf"/><Relationship Id="rId2" Type="http://schemas.openxmlformats.org/officeDocument/2006/relationships/tags" Target="../tags/tag20.xml"/><Relationship Id="rId16" Type="http://schemas.openxmlformats.org/officeDocument/2006/relationships/oleObject" Target="../embeddings/oleObject10.bin"/><Relationship Id="rId20" Type="http://schemas.openxmlformats.org/officeDocument/2006/relationships/image" Target="../media/image59.png"/><Relationship Id="rId1" Type="http://schemas.openxmlformats.org/officeDocument/2006/relationships/vmlDrawing" Target="../drawings/vmlDrawing4.vml"/><Relationship Id="rId6" Type="http://schemas.openxmlformats.org/officeDocument/2006/relationships/video" Target="../media/media2.mp4"/><Relationship Id="rId11" Type="http://schemas.openxmlformats.org/officeDocument/2006/relationships/image" Target="../media/image55.jpeg"/><Relationship Id="rId5" Type="http://schemas.microsoft.com/office/2007/relationships/media" Target="../media/media2.mp4"/><Relationship Id="rId15" Type="http://schemas.openxmlformats.org/officeDocument/2006/relationships/image" Target="../media/image58.png"/><Relationship Id="rId10" Type="http://schemas.openxmlformats.org/officeDocument/2006/relationships/notesSlide" Target="../notesSlides/notesSlide38.xml"/><Relationship Id="rId19" Type="http://schemas.openxmlformats.org/officeDocument/2006/relationships/image" Target="../media/image54.wmf"/><Relationship Id="rId4" Type="http://schemas.openxmlformats.org/officeDocument/2006/relationships/video" Target="../media/media1.m4v"/><Relationship Id="rId9" Type="http://schemas.openxmlformats.org/officeDocument/2006/relationships/slideLayout" Target="../slideLayouts/slideLayout78.xml"/><Relationship Id="rId14" Type="http://schemas.openxmlformats.org/officeDocument/2006/relationships/image" Target="../media/image57.jpe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video" Target="../media/media1.m4v"/><Relationship Id="rId7" Type="http://schemas.openxmlformats.org/officeDocument/2006/relationships/image" Target="../media/image57.jpeg"/><Relationship Id="rId2" Type="http://schemas.microsoft.com/office/2007/relationships/media" Target="../media/media1.m4v"/><Relationship Id="rId1" Type="http://schemas.openxmlformats.org/officeDocument/2006/relationships/tags" Target="../tags/tag21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39.xml"/><Relationship Id="rId4" Type="http://schemas.openxmlformats.org/officeDocument/2006/relationships/slideLayout" Target="../slideLayouts/slideLayout7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2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0.xml"/><Relationship Id="rId13" Type="http://schemas.openxmlformats.org/officeDocument/2006/relationships/oleObject" Target="../embeddings/oleObject11.bin"/><Relationship Id="rId3" Type="http://schemas.microsoft.com/office/2007/relationships/media" Target="../media/media2.mp4"/><Relationship Id="rId7" Type="http://schemas.openxmlformats.org/officeDocument/2006/relationships/slideLayout" Target="../slideLayouts/slideLayout78.xml"/><Relationship Id="rId12" Type="http://schemas.openxmlformats.org/officeDocument/2006/relationships/image" Target="../media/image53.wmf"/><Relationship Id="rId2" Type="http://schemas.openxmlformats.org/officeDocument/2006/relationships/tags" Target="../tags/tag22.xml"/><Relationship Id="rId16" Type="http://schemas.openxmlformats.org/officeDocument/2006/relationships/image" Target="../media/image60.png"/><Relationship Id="rId1" Type="http://schemas.openxmlformats.org/officeDocument/2006/relationships/vmlDrawing" Target="../drawings/vmlDrawing5.vml"/><Relationship Id="rId6" Type="http://schemas.openxmlformats.org/officeDocument/2006/relationships/video" Target="../media/media3.mp4"/><Relationship Id="rId11" Type="http://schemas.openxmlformats.org/officeDocument/2006/relationships/oleObject" Target="../embeddings/oleObject10.bin"/><Relationship Id="rId5" Type="http://schemas.microsoft.com/office/2007/relationships/media" Target="../media/media3.mp4"/><Relationship Id="rId15" Type="http://schemas.openxmlformats.org/officeDocument/2006/relationships/image" Target="../media/image59.png"/><Relationship Id="rId10" Type="http://schemas.openxmlformats.org/officeDocument/2006/relationships/image" Target="../media/image56.jpeg"/><Relationship Id="rId4" Type="http://schemas.openxmlformats.org/officeDocument/2006/relationships/video" Target="../media/media2.mp4"/><Relationship Id="rId9" Type="http://schemas.openxmlformats.org/officeDocument/2006/relationships/image" Target="../media/image55.jpeg"/><Relationship Id="rId14" Type="http://schemas.openxmlformats.org/officeDocument/2006/relationships/image" Target="../media/image54.wmf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90.xml"/><Relationship Id="rId1" Type="http://schemas.openxmlformats.org/officeDocument/2006/relationships/tags" Target="../tags/tag2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90.xml"/><Relationship Id="rId1" Type="http://schemas.openxmlformats.org/officeDocument/2006/relationships/tags" Target="../tags/tag24.xml"/><Relationship Id="rId4" Type="http://schemas.openxmlformats.org/officeDocument/2006/relationships/image" Target="../media/image55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90.xml"/><Relationship Id="rId1" Type="http://schemas.openxmlformats.org/officeDocument/2006/relationships/tags" Target="../tags/tag25.xml"/><Relationship Id="rId4" Type="http://schemas.openxmlformats.org/officeDocument/2006/relationships/image" Target="../media/image55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6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7.xml"/><Relationship Id="rId6" Type="http://schemas.openxmlformats.org/officeDocument/2006/relationships/image" Target="../media/image61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6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2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8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00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 bwMode="auto">
          <a:xfrm>
            <a:off x="5020235" y="5734100"/>
            <a:ext cx="2079812" cy="369512"/>
          </a:xfrm>
          <a:prstGeom prst="roundRect">
            <a:avLst/>
          </a:prstGeom>
          <a:solidFill>
            <a:schemeClr val="tx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Subtitle 7"/>
          <p:cNvSpPr txBox="1">
            <a:spLocks/>
          </p:cNvSpPr>
          <p:nvPr/>
        </p:nvSpPr>
        <p:spPr bwMode="auto">
          <a:xfrm>
            <a:off x="1871711" y="4264164"/>
            <a:ext cx="8382000" cy="1439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0" tIns="45702" rIns="91400" bIns="45702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11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914021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371032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1828041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285052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742062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199072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656083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-8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John Doyle </a:t>
            </a:r>
            <a:r>
              <a:rPr kumimoji="0" lang="en-US" sz="2800" b="1" i="0" u="none" strike="noStrike" kern="0" cap="none" spc="-8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道耀</a:t>
            </a:r>
            <a:r>
              <a:rPr kumimoji="0" lang="en-US" sz="2800" b="1" i="0" u="none" strike="noStrike" kern="0" cap="none" spc="-8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-8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Jean-Lou Chameau Professor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-8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Control and Dynamical Systems, EE, &amp; </a:t>
            </a:r>
            <a:r>
              <a:rPr kumimoji="0" lang="en-US" sz="2800" b="1" i="0" u="none" strike="noStrike" kern="0" cap="none" spc="-8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BioE</a:t>
            </a:r>
            <a:endParaRPr kumimoji="0" lang="en-US" sz="2800" b="1" i="0" u="none" strike="noStrike" kern="0" cap="none" spc="-8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2" name="Subtitle 7"/>
          <p:cNvSpPr txBox="1">
            <a:spLocks/>
          </p:cNvSpPr>
          <p:nvPr/>
        </p:nvSpPr>
        <p:spPr bwMode="auto">
          <a:xfrm>
            <a:off x="1914552" y="4275220"/>
            <a:ext cx="8382000" cy="1439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0" tIns="45702" rIns="91400" bIns="45702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11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914021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371032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1828041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285052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742062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199072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656083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-8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John Doyle </a:t>
            </a:r>
            <a:r>
              <a:rPr kumimoji="0" lang="en-US" sz="2800" b="1" i="0" u="none" strike="noStrike" kern="0" cap="none" spc="-8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道耀</a:t>
            </a:r>
            <a:r>
              <a:rPr kumimoji="0" lang="en-US" sz="2800" b="1" i="0" u="none" strike="noStrike" kern="0" cap="none" spc="-8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-8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Jean-Lou Chameau Professor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-8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Control and Dynamical Systems, EE, &amp; </a:t>
            </a:r>
            <a:r>
              <a:rPr kumimoji="0" lang="en-US" sz="2800" b="1" i="0" u="none" strike="noStrike" kern="0" cap="none" spc="-8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BioE</a:t>
            </a:r>
            <a:endParaRPr kumimoji="0" lang="en-US" sz="2800" b="1" i="0" u="none" strike="noStrike" kern="0" cap="none" spc="-8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1905000" y="4264164"/>
            <a:ext cx="8686800" cy="143978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800" dirty="0">
                <a:solidFill>
                  <a:srgbClr val="66FFFF"/>
                </a:solidFill>
              </a:rPr>
              <a:t>John Doyle </a:t>
            </a:r>
            <a:r>
              <a:rPr lang="en-US" sz="2800" dirty="0" err="1">
                <a:solidFill>
                  <a:srgbClr val="FFFF00"/>
                </a:solidFill>
              </a:rPr>
              <a:t>道耀</a:t>
            </a:r>
            <a:r>
              <a:rPr lang="en-US" sz="2800" dirty="0"/>
              <a:t> </a:t>
            </a:r>
            <a:endParaRPr lang="en-US" sz="2800" dirty="0" smtClean="0"/>
          </a:p>
          <a:p>
            <a:pPr>
              <a:spcBef>
                <a:spcPts val="0"/>
              </a:spcBef>
            </a:pPr>
            <a:r>
              <a:rPr lang="en-US" sz="2800" dirty="0" err="1" smtClean="0">
                <a:solidFill>
                  <a:srgbClr val="66FFFF"/>
                </a:solidFill>
              </a:rPr>
              <a:t>Chameau</a:t>
            </a:r>
            <a:r>
              <a:rPr lang="en-US" sz="2800" dirty="0" smtClean="0">
                <a:solidFill>
                  <a:srgbClr val="66FFFF"/>
                </a:solidFill>
              </a:rPr>
              <a:t> Professor of Advanced </a:t>
            </a:r>
            <a:r>
              <a:rPr lang="en-US" sz="2800" dirty="0" err="1" smtClean="0">
                <a:solidFill>
                  <a:srgbClr val="66FFFF"/>
                </a:solidFill>
              </a:rPr>
              <a:t>Neoteny</a:t>
            </a:r>
            <a:endParaRPr lang="en-US" sz="2800" dirty="0">
              <a:solidFill>
                <a:srgbClr val="66FFFF"/>
              </a:solidFill>
            </a:endParaRPr>
          </a:p>
          <a:p>
            <a:pPr>
              <a:spcBef>
                <a:spcPts val="0"/>
              </a:spcBef>
            </a:pPr>
            <a:r>
              <a:rPr lang="en-US" sz="2800" dirty="0">
                <a:solidFill>
                  <a:srgbClr val="66FFFF"/>
                </a:solidFill>
              </a:rPr>
              <a:t>Control</a:t>
            </a:r>
            <a:r>
              <a:rPr lang="en-US" sz="2800" dirty="0">
                <a:solidFill>
                  <a:srgbClr val="3333FF"/>
                </a:solidFill>
              </a:rPr>
              <a:t> </a:t>
            </a:r>
            <a:r>
              <a:rPr lang="en-US" sz="2800" dirty="0">
                <a:solidFill>
                  <a:srgbClr val="66FFFF"/>
                </a:solidFill>
              </a:rPr>
              <a:t>and Dynamical Systems, EE, &amp; </a:t>
            </a:r>
            <a:r>
              <a:rPr lang="en-US" sz="2800" dirty="0" err="1">
                <a:solidFill>
                  <a:srgbClr val="66FFFF"/>
                </a:solidFill>
              </a:rPr>
              <a:t>BioE</a:t>
            </a:r>
            <a:endParaRPr lang="en-US" sz="2800" dirty="0">
              <a:solidFill>
                <a:srgbClr val="66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95359" y="5641946"/>
            <a:ext cx="1241045" cy="584775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pPr marL="0" marR="0" lvl="0" indent="0" algn="ctr" defTabSz="914021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10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/>
              </a:rPr>
              <a:t>tech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93990" y="5602069"/>
            <a:ext cx="492443" cy="646331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pPr marL="0" marR="0" lvl="0" indent="0" algn="ctr" defTabSz="914021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/>
              </a:rPr>
              <a:t>1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9933"/>
              </a:solidFill>
              <a:effectLst/>
              <a:uLnTx/>
              <a:uFillTx/>
              <a:latin typeface="Arial Black" pitchFamily="34" charset="0"/>
              <a:ea typeface="+mn-ea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50430" y="5593116"/>
            <a:ext cx="388248" cy="646331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pPr marL="0" marR="0" lvl="0" indent="0" algn="ctr" defTabSz="914021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3000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/>
              </a:rPr>
              <a:t>#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9933"/>
              </a:solidFill>
              <a:effectLst/>
              <a:uLnTx/>
              <a:uFillTx/>
              <a:latin typeface="Arial Black" pitchFamily="34" charset="0"/>
              <a:ea typeface="+mn-ea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41129" y="5636895"/>
            <a:ext cx="803425" cy="584775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pPr marL="0" marR="0" lvl="0" indent="0" algn="ctr" defTabSz="914021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10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/>
              </a:rPr>
              <a:t>Ca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536466" y="6248400"/>
            <a:ext cx="6777541" cy="371590"/>
          </a:xfrm>
          <a:prstGeom prst="rect">
            <a:avLst/>
          </a:prstGeom>
          <a:solidFill>
            <a:schemeClr val="tx1"/>
          </a:solidFill>
        </p:spPr>
        <p:txBody>
          <a:bodyPr wrap="none" lIns="0" tIns="0" rIns="0" bIns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https://www.cds.caltech.edu/~doyle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97004" y="86075"/>
            <a:ext cx="43314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MS Gothic" panose="020B0609070205080204" pitchFamily="49" charset="-128"/>
              </a:rPr>
              <a:t>普遍法则与架构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 rot="20285750">
            <a:off x="9473556" y="3769109"/>
            <a:ext cx="1803699" cy="321161"/>
          </a:xfrm>
          <a:prstGeom prst="rect">
            <a:avLst/>
          </a:prstGeom>
          <a:solidFill>
            <a:schemeClr val="tx1"/>
          </a:solidFill>
        </p:spPr>
        <p:txBody>
          <a:bodyPr wrap="none" lIns="0" tIns="0" rIns="0" bIns="0" rtlCol="0" anchor="ctr" anchorCtr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hiller" panose="04020404031007020602" pitchFamily="82" charset="0"/>
                <a:ea typeface="+mn-ea"/>
                <a:cs typeface="Arial"/>
              </a:rPr>
              <a:t>and zombies</a:t>
            </a:r>
          </a:p>
        </p:txBody>
      </p:sp>
      <p:sp>
        <p:nvSpPr>
          <p:cNvPr id="20" name="Title 6"/>
          <p:cNvSpPr txBox="1">
            <a:spLocks/>
          </p:cNvSpPr>
          <p:nvPr/>
        </p:nvSpPr>
        <p:spPr bwMode="auto">
          <a:xfrm>
            <a:off x="2017592" y="681318"/>
            <a:ext cx="8077200" cy="3662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0" tIns="45702" rIns="91400" bIns="45702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02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Universal laws </a:t>
            </a:r>
          </a:p>
          <a:p>
            <a:pPr marL="0" marR="0" lvl="0" indent="0" algn="ctr" defTabSz="91402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and architectures:</a:t>
            </a:r>
          </a:p>
          <a:p>
            <a:pPr marL="0" marR="0" lvl="0" indent="0" algn="ctr" defTabSz="91402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Theory and lessons from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/>
            </a:r>
            <a:b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</a:b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brains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,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hearts, cells, grids, nets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, bugs, </a:t>
            </a:r>
          </a:p>
          <a:p>
            <a:pPr marL="0" marR="0" lvl="0" indent="0" algn="ctr" defTabSz="91402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fluids, bodies, planes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, docs, fire, fashion,</a:t>
            </a:r>
          </a:p>
          <a:p>
            <a:pPr marL="0" marR="0" lvl="0" indent="0" algn="ctr" defTabSz="91402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earthquakes,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music, buildings, cities, art,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running,</a:t>
            </a:r>
          </a:p>
          <a:p>
            <a:pPr marL="0" marR="0" lvl="0" indent="0" algn="ctr" defTabSz="91402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cycling, throwing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,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Arial"/>
              </a:rPr>
              <a:t>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 Black" pitchFamily="34" charset="0"/>
                <a:ea typeface="+mj-ea"/>
                <a:cs typeface="Arial"/>
              </a:rPr>
              <a:t>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Black" pitchFamily="34" charset="0"/>
                <a:ea typeface="+mj-ea"/>
                <a:cs typeface="Arial"/>
              </a:rPr>
              <a:t>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 Black" pitchFamily="34" charset="0"/>
                <a:ea typeface="+mj-ea"/>
                <a:cs typeface="Arial"/>
              </a:rPr>
              <a:t>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Arial"/>
              </a:rPr>
              <a:t>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A06CA"/>
                </a:solidFill>
                <a:effectLst/>
                <a:uLnTx/>
                <a:uFillTx/>
                <a:latin typeface="Arial Black" pitchFamily="34" charset="0"/>
                <a:ea typeface="+mj-ea"/>
                <a:cs typeface="Arial"/>
              </a:rPr>
              <a:t>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Black" pitchFamily="34" charset="0"/>
                <a:ea typeface="+mj-ea"/>
                <a:cs typeface="Arial"/>
              </a:rPr>
              <a:t>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 Black" pitchFamily="34" charset="0"/>
                <a:ea typeface="+mj-ea"/>
                <a:cs typeface="Arial"/>
              </a:rPr>
              <a:t>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Arial"/>
              </a:rPr>
              <a:t>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 Black" pitchFamily="34" charset="0"/>
                <a:ea typeface="+mj-ea"/>
                <a:cs typeface="Arial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A06CA"/>
                </a:solidFill>
                <a:effectLst/>
                <a:uLnTx/>
                <a:uFillTx/>
                <a:latin typeface="Arial Black" pitchFamily="34" charset="0"/>
                <a:ea typeface="+mj-ea"/>
                <a:cs typeface="Arial"/>
              </a:rPr>
              <a:t>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,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spacecraft, statistical mechanics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0010" y="2590800"/>
            <a:ext cx="11400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zh-CN" altLang="en-US" sz="3600" dirty="0">
                <a:solidFill>
                  <a:srgbClr val="FFFF00"/>
                </a:solidFill>
                <a:latin typeface="inherit"/>
              </a:rPr>
              <a:t>大脑</a:t>
            </a:r>
            <a:r>
              <a:rPr lang="zh-CN" altLang="en-US" sz="800" dirty="0">
                <a:solidFill>
                  <a:srgbClr val="FFFF00"/>
                </a:solidFill>
              </a:rPr>
              <a:t> </a:t>
            </a:r>
            <a:endParaRPr lang="zh-CN" altLang="en-US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4348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59" y="18210"/>
            <a:ext cx="12976412" cy="765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3"/>
          <p:cNvSpPr txBox="1">
            <a:spLocks noChangeArrowheads="1"/>
          </p:cNvSpPr>
          <p:nvPr/>
        </p:nvSpPr>
        <p:spPr bwMode="auto">
          <a:xfrm rot="-5400000">
            <a:off x="-1180379" y="2951920"/>
            <a:ext cx="2965877" cy="52693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2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Longevity (years)</a:t>
            </a:r>
          </a:p>
        </p:txBody>
      </p:sp>
      <p:sp>
        <p:nvSpPr>
          <p:cNvPr id="7172" name="TextBox 5"/>
          <p:cNvSpPr txBox="1">
            <a:spLocks noChangeArrowheads="1"/>
          </p:cNvSpPr>
          <p:nvPr/>
        </p:nvSpPr>
        <p:spPr bwMode="auto">
          <a:xfrm>
            <a:off x="5279152" y="5972735"/>
            <a:ext cx="978153" cy="852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71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Mass</a:t>
            </a:r>
          </a:p>
          <a:p>
            <a:pPr marL="0" marR="0" lvl="0" indent="0" algn="ctr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71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(gr)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263588" y="1613647"/>
            <a:ext cx="6185647" cy="537882"/>
          </a:xfrm>
          <a:prstGeom prst="line">
            <a:avLst/>
          </a:prstGeom>
          <a:ln w="152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553200" y="3778312"/>
            <a:ext cx="2269191" cy="1070165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  <a:effectLst>
            <a:outerShdw blurRad="50800" dist="38100" dir="13500000" sx="103000" sy="103000" algn="br" rotWithShape="0">
              <a:prstClr val="black">
                <a:alpha val="67000"/>
              </a:prst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7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What can go wrong?</a:t>
            </a:r>
            <a:endParaRPr kumimoji="0" lang="en-US" sz="2824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96235" y="888067"/>
            <a:ext cx="3962944" cy="581249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  <a:effectLst>
            <a:outerShdw blurRad="50800" dist="38100" dir="13500000" sx="103000" sy="103000" algn="br" rotWithShape="0">
              <a:prstClr val="black">
                <a:alpha val="67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7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Long life but cancer?</a:t>
            </a:r>
            <a:endParaRPr kumimoji="0" lang="en-US" sz="2824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808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454124" y="2619258"/>
            <a:ext cx="866135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Fast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856123" y="720489"/>
            <a:ext cx="1659429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Planning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92602" y="680369"/>
            <a:ext cx="976549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Slow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27348" y="4584896"/>
            <a:ext cx="3805401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Localized, distributed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30975" y="4172411"/>
            <a:ext cx="1031051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Rigid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830975" y="3773041"/>
            <a:ext cx="1957395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Inaccurate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827348" y="4994690"/>
            <a:ext cx="2322687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Unconscious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827348" y="5387842"/>
            <a:ext cx="1959383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Automatic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737735" y="4564487"/>
            <a:ext cx="1812163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Centralized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737734" y="4148110"/>
            <a:ext cx="1290097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Flexible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737735" y="3775191"/>
            <a:ext cx="1466940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Accurate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733061" y="4974279"/>
            <a:ext cx="1648208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Conscious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736590" y="5387842"/>
            <a:ext cx="1694566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Deliberate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830974" y="5811462"/>
            <a:ext cx="41404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Unstable real dynamics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14075" y="5811462"/>
            <a:ext cx="2099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Stable virtual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1752599" y="306221"/>
            <a:ext cx="0" cy="335138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1752600" y="3657600"/>
            <a:ext cx="579918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987854" y="1395172"/>
            <a:ext cx="3338100" cy="20277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Explosion 2 28"/>
          <p:cNvSpPr/>
          <p:nvPr/>
        </p:nvSpPr>
        <p:spPr bwMode="auto">
          <a:xfrm>
            <a:off x="1517345" y="2895500"/>
            <a:ext cx="1631637" cy="922440"/>
          </a:xfrm>
          <a:prstGeom prst="irregularSeal2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  <a:tileRect/>
          </a:gra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20" tIns="60960" rIns="121920" bIns="6096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Ideal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900552" y="2644067"/>
            <a:ext cx="177709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Reflex</a:t>
            </a: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" t="6251" r="10582" b="42162"/>
          <a:stretch/>
        </p:blipFill>
        <p:spPr bwMode="auto">
          <a:xfrm>
            <a:off x="5122233" y="1484760"/>
            <a:ext cx="1732916" cy="1114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 descr="http://www.publicdomainpictures.net/pictures/50000/nahled/woman-fac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53635" y="2239685"/>
            <a:ext cx="3048000" cy="3048001"/>
          </a:xfrm>
          <a:prstGeom prst="rect">
            <a:avLst/>
          </a:prstGeom>
          <a:noFill/>
        </p:spPr>
      </p:pic>
      <p:pic>
        <p:nvPicPr>
          <p:cNvPr id="34" name="Picture 4" descr="http://2.bp.blogspot.com/-dFd97rypwNk/TaM_BYxkhJI/AAAAAAAAAHM/ahP6A6w7tkg/s1600/hand+woman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677400" y="3097038"/>
            <a:ext cx="2200470" cy="2114940"/>
          </a:xfrm>
          <a:prstGeom prst="rect">
            <a:avLst/>
          </a:prstGeom>
          <a:noFill/>
        </p:spPr>
      </p:pic>
      <p:sp>
        <p:nvSpPr>
          <p:cNvPr id="35" name="TextBox 34"/>
          <p:cNvSpPr txBox="1"/>
          <p:nvPr/>
        </p:nvSpPr>
        <p:spPr>
          <a:xfrm>
            <a:off x="8334206" y="3321350"/>
            <a:ext cx="1738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Fast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334206" y="1981200"/>
            <a:ext cx="13736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Head motion</a:t>
            </a:r>
          </a:p>
        </p:txBody>
      </p:sp>
      <p:sp>
        <p:nvSpPr>
          <p:cNvPr id="30" name="&quot;No&quot; Symbol 29"/>
          <p:cNvSpPr/>
          <p:nvPr/>
        </p:nvSpPr>
        <p:spPr>
          <a:xfrm>
            <a:off x="5346500" y="1462763"/>
            <a:ext cx="1088775" cy="1088775"/>
          </a:xfrm>
          <a:prstGeom prst="noSmoking">
            <a:avLst>
              <a:gd name="adj" fmla="val 8892"/>
            </a:avLst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81639" y="1216117"/>
            <a:ext cx="1851789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bumps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7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Box 74"/>
          <p:cNvSpPr txBox="1"/>
          <p:nvPr/>
        </p:nvSpPr>
        <p:spPr>
          <a:xfrm>
            <a:off x="9276240" y="2605165"/>
            <a:ext cx="1614554" cy="635576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txBody>
          <a:bodyPr wrap="none" lIns="0" tIns="0" rIns="0" bIns="0" rtlCol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Cerebellum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0338568" y="228603"/>
            <a:ext cx="1556273" cy="19639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Cortex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2" name="Group 25"/>
          <p:cNvGrpSpPr/>
          <p:nvPr/>
        </p:nvGrpSpPr>
        <p:grpSpPr>
          <a:xfrm flipH="1">
            <a:off x="8503415" y="400955"/>
            <a:ext cx="850979" cy="652631"/>
            <a:chOff x="6341782" y="2133600"/>
            <a:chExt cx="1887818" cy="1447800"/>
          </a:xfrm>
        </p:grpSpPr>
        <p:sp>
          <p:nvSpPr>
            <p:cNvPr id="40" name="Rectangle 39"/>
            <p:cNvSpPr/>
            <p:nvPr/>
          </p:nvSpPr>
          <p:spPr>
            <a:xfrm rot="19858935">
              <a:off x="6341782" y="3257704"/>
              <a:ext cx="609600" cy="228600"/>
            </a:xfrm>
            <a:prstGeom prst="rect">
              <a:avLst/>
            </a:prstGeom>
            <a:solidFill>
              <a:srgbClr val="FFCC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6705600" y="2133600"/>
              <a:ext cx="1447800" cy="1447800"/>
            </a:xfrm>
            <a:prstGeom prst="ellipse">
              <a:avLst/>
            </a:prstGeom>
            <a:solidFill>
              <a:srgbClr val="FFCC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eye</a:t>
              </a:r>
            </a:p>
          </p:txBody>
        </p:sp>
        <p:sp>
          <p:nvSpPr>
            <p:cNvPr id="45" name="Chord 44"/>
            <p:cNvSpPr/>
            <p:nvPr/>
          </p:nvSpPr>
          <p:spPr>
            <a:xfrm rot="10800000">
              <a:off x="7772400" y="2438400"/>
              <a:ext cx="457200" cy="762000"/>
            </a:xfrm>
            <a:prstGeom prst="chord">
              <a:avLst>
                <a:gd name="adj1" fmla="val 5459106"/>
                <a:gd name="adj2" fmla="val 1620000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cxnSp>
        <p:nvCxnSpPr>
          <p:cNvPr id="48" name="AutoShape 8"/>
          <p:cNvCxnSpPr>
            <a:cxnSpLocks noChangeShapeType="1"/>
            <a:stCxn id="41" idx="2"/>
            <a:endCxn id="49" idx="1"/>
          </p:cNvCxnSpPr>
          <p:nvPr/>
        </p:nvCxnSpPr>
        <p:spPr bwMode="auto">
          <a:xfrm>
            <a:off x="9190393" y="727272"/>
            <a:ext cx="1348985" cy="974"/>
          </a:xfrm>
          <a:prstGeom prst="bentConnector3">
            <a:avLst>
              <a:gd name="adj1" fmla="val 50000"/>
            </a:avLst>
          </a:prstGeom>
          <a:noFill/>
          <a:ln w="57150">
            <a:solidFill>
              <a:srgbClr val="3333FF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49" name="Rectangle 9"/>
          <p:cNvSpPr>
            <a:spLocks noChangeArrowheads="1"/>
          </p:cNvSpPr>
          <p:nvPr/>
        </p:nvSpPr>
        <p:spPr bwMode="auto">
          <a:xfrm>
            <a:off x="10539378" y="511747"/>
            <a:ext cx="702833" cy="432996"/>
          </a:xfrm>
          <a:prstGeom prst="rect">
            <a:avLst/>
          </a:prstGeom>
          <a:solidFill>
            <a:schemeClr val="bg1"/>
          </a:solidFill>
          <a:ln w="57150">
            <a:solidFill>
              <a:srgbClr val="3333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vision</a:t>
            </a:r>
          </a:p>
        </p:txBody>
      </p:sp>
      <p:sp>
        <p:nvSpPr>
          <p:cNvPr id="51" name="Rectangle 4"/>
          <p:cNvSpPr>
            <a:spLocks noChangeArrowheads="1"/>
          </p:cNvSpPr>
          <p:nvPr/>
        </p:nvSpPr>
        <p:spPr bwMode="auto">
          <a:xfrm>
            <a:off x="8481081" y="1448099"/>
            <a:ext cx="772907" cy="286572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Act</a:t>
            </a:r>
          </a:p>
        </p:txBody>
      </p:sp>
      <p:cxnSp>
        <p:nvCxnSpPr>
          <p:cNvPr id="53" name="AutoShape 11"/>
          <p:cNvCxnSpPr>
            <a:cxnSpLocks noChangeShapeType="1"/>
            <a:stCxn id="51" idx="0"/>
            <a:endCxn id="41" idx="4"/>
          </p:cNvCxnSpPr>
          <p:nvPr/>
        </p:nvCxnSpPr>
        <p:spPr bwMode="auto">
          <a:xfrm rot="16200000" flipV="1">
            <a:off x="8668551" y="1249115"/>
            <a:ext cx="394513" cy="3455"/>
          </a:xfrm>
          <a:prstGeom prst="bentConnector3">
            <a:avLst>
              <a:gd name="adj1" fmla="val 50000"/>
            </a:avLst>
          </a:prstGeom>
          <a:noFill/>
          <a:ln w="76200">
            <a:solidFill>
              <a:srgbClr val="FF0000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56" name="AutoShape 8"/>
          <p:cNvCxnSpPr>
            <a:cxnSpLocks noChangeShapeType="1"/>
            <a:stCxn id="49" idx="2"/>
            <a:endCxn id="57" idx="0"/>
          </p:cNvCxnSpPr>
          <p:nvPr/>
        </p:nvCxnSpPr>
        <p:spPr bwMode="auto">
          <a:xfrm rot="5400000">
            <a:off x="10595537" y="1238604"/>
            <a:ext cx="589119" cy="1395"/>
          </a:xfrm>
          <a:prstGeom prst="bentConnector3">
            <a:avLst>
              <a:gd name="adj1" fmla="val 50000"/>
            </a:avLst>
          </a:prstGeom>
          <a:noFill/>
          <a:ln w="57150">
            <a:solidFill>
              <a:srgbClr val="3333FF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57" name="Rectangle 9"/>
          <p:cNvSpPr>
            <a:spLocks noChangeArrowheads="1"/>
          </p:cNvSpPr>
          <p:nvPr/>
        </p:nvSpPr>
        <p:spPr bwMode="auto">
          <a:xfrm>
            <a:off x="10537982" y="1533861"/>
            <a:ext cx="702833" cy="332591"/>
          </a:xfrm>
          <a:prstGeom prst="rect">
            <a:avLst/>
          </a:prstGeom>
          <a:solidFill>
            <a:schemeClr val="bg1"/>
          </a:solidFill>
          <a:ln w="57150">
            <a:solidFill>
              <a:srgbClr val="3333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delay</a:t>
            </a:r>
          </a:p>
        </p:txBody>
      </p:sp>
      <p:cxnSp>
        <p:nvCxnSpPr>
          <p:cNvPr id="58" name="AutoShape 8"/>
          <p:cNvCxnSpPr>
            <a:cxnSpLocks noChangeShapeType="1"/>
            <a:stCxn id="57" idx="2"/>
            <a:endCxn id="51" idx="2"/>
          </p:cNvCxnSpPr>
          <p:nvPr/>
        </p:nvCxnSpPr>
        <p:spPr bwMode="auto">
          <a:xfrm rot="5400000" flipH="1">
            <a:off x="9812576" y="789630"/>
            <a:ext cx="131782" cy="2021864"/>
          </a:xfrm>
          <a:prstGeom prst="bentConnector3">
            <a:avLst>
              <a:gd name="adj1" fmla="val -114285"/>
            </a:avLst>
          </a:prstGeom>
          <a:noFill/>
          <a:ln w="57150">
            <a:solidFill>
              <a:srgbClr val="3333FF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26" name="Rectangle 9"/>
          <p:cNvSpPr>
            <a:spLocks noChangeArrowheads="1"/>
          </p:cNvSpPr>
          <p:nvPr/>
        </p:nvSpPr>
        <p:spPr bwMode="auto">
          <a:xfrm>
            <a:off x="6725811" y="2086087"/>
            <a:ext cx="600616" cy="57627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Inner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ear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431724" y="1545302"/>
            <a:ext cx="732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fast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19800" y="515106"/>
            <a:ext cx="1434120" cy="424328"/>
          </a:xfrm>
          <a:prstGeom prst="rect">
            <a:avLst/>
          </a:prstGeom>
          <a:noFill/>
          <a:ln w="38100">
            <a:solidFill>
              <a:srgbClr val="3333FF"/>
            </a:solidFill>
          </a:ln>
        </p:spPr>
        <p:txBody>
          <a:bodyPr wrap="none" rtlCol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Object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50201" y="1143000"/>
            <a:ext cx="1176660" cy="3996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Head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6" name="Straight Arrow Connector 5"/>
          <p:cNvCxnSpPr>
            <a:stCxn id="4" idx="3"/>
            <a:endCxn id="12" idx="2"/>
          </p:cNvCxnSpPr>
          <p:nvPr/>
        </p:nvCxnSpPr>
        <p:spPr bwMode="auto">
          <a:xfrm>
            <a:off x="7453920" y="727270"/>
            <a:ext cx="536597" cy="6605"/>
          </a:xfrm>
          <a:prstGeom prst="straightConnector1">
            <a:avLst/>
          </a:prstGeom>
          <a:noFill/>
          <a:ln w="57150">
            <a:solidFill>
              <a:srgbClr val="3333FF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9654852" y="22860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Error</a:t>
            </a:r>
          </a:p>
        </p:txBody>
      </p:sp>
      <p:cxnSp>
        <p:nvCxnSpPr>
          <p:cNvPr id="29" name="AutoShape 8"/>
          <p:cNvCxnSpPr>
            <a:cxnSpLocks noChangeShapeType="1"/>
            <a:stCxn id="21" idx="3"/>
            <a:endCxn id="12" idx="4"/>
          </p:cNvCxnSpPr>
          <p:nvPr/>
        </p:nvCxnSpPr>
        <p:spPr bwMode="auto">
          <a:xfrm flipV="1">
            <a:off x="7626861" y="897827"/>
            <a:ext cx="533635" cy="444986"/>
          </a:xfrm>
          <a:prstGeom prst="bentConnector2">
            <a:avLst/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7990517" y="569923"/>
            <a:ext cx="339957" cy="327904"/>
          </a:xfrm>
          <a:prstGeom prst="ellipse">
            <a:avLst/>
          </a:prstGeom>
          <a:noFill/>
          <a:ln w="57150">
            <a:solidFill>
              <a:srgbClr val="3333FF"/>
            </a:solidFill>
          </a:ln>
        </p:spPr>
        <p:txBody>
          <a:bodyPr wrap="none" lIns="0" tIns="0" rIns="0" bIns="0" rtlCol="0" anchor="ctr" anchorCtr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</a:t>
            </a:r>
          </a:p>
        </p:txBody>
      </p:sp>
      <p:cxnSp>
        <p:nvCxnSpPr>
          <p:cNvPr id="37" name="Straight Arrow Connector 36"/>
          <p:cNvCxnSpPr>
            <a:stCxn id="12" idx="6"/>
            <a:endCxn id="41" idx="6"/>
          </p:cNvCxnSpPr>
          <p:nvPr/>
        </p:nvCxnSpPr>
        <p:spPr bwMode="auto">
          <a:xfrm flipV="1">
            <a:off x="8330474" y="727270"/>
            <a:ext cx="207290" cy="6605"/>
          </a:xfrm>
          <a:prstGeom prst="straightConnector1">
            <a:avLst/>
          </a:prstGeom>
          <a:noFill/>
          <a:ln w="57150">
            <a:solidFill>
              <a:srgbClr val="3333FF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42" name="AutoShape 8"/>
          <p:cNvCxnSpPr>
            <a:cxnSpLocks noChangeShapeType="1"/>
            <a:stCxn id="21" idx="2"/>
            <a:endCxn id="26" idx="0"/>
          </p:cNvCxnSpPr>
          <p:nvPr/>
        </p:nvCxnSpPr>
        <p:spPr bwMode="auto">
          <a:xfrm rot="5400000">
            <a:off x="6760594" y="1808150"/>
            <a:ext cx="543462" cy="12412"/>
          </a:xfrm>
          <a:prstGeom prst="bentConnector3">
            <a:avLst>
              <a:gd name="adj1" fmla="val 50000"/>
            </a:avLst>
          </a:prstGeom>
          <a:noFill/>
          <a:ln w="76200">
            <a:solidFill>
              <a:srgbClr val="FF0000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36" name="AutoShape 8"/>
          <p:cNvCxnSpPr>
            <a:cxnSpLocks noChangeShapeType="1"/>
            <a:stCxn id="39" idx="0"/>
            <a:endCxn id="51" idx="1"/>
          </p:cNvCxnSpPr>
          <p:nvPr/>
        </p:nvCxnSpPr>
        <p:spPr bwMode="auto">
          <a:xfrm rot="5400000" flipH="1" flipV="1">
            <a:off x="8093126" y="1714727"/>
            <a:ext cx="511296" cy="264613"/>
          </a:xfrm>
          <a:prstGeom prst="bentConnector2">
            <a:avLst/>
          </a:prstGeom>
          <a:noFill/>
          <a:ln w="76200">
            <a:solidFill>
              <a:srgbClr val="FF0000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30" name="AutoShape 8"/>
          <p:cNvCxnSpPr>
            <a:cxnSpLocks noChangeShapeType="1"/>
            <a:stCxn id="26" idx="3"/>
            <a:endCxn id="39" idx="1"/>
          </p:cNvCxnSpPr>
          <p:nvPr/>
        </p:nvCxnSpPr>
        <p:spPr bwMode="auto">
          <a:xfrm flipV="1">
            <a:off x="7326427" y="2368407"/>
            <a:ext cx="485497" cy="5815"/>
          </a:xfrm>
          <a:prstGeom prst="bentConnector3">
            <a:avLst>
              <a:gd name="adj1" fmla="val 50000"/>
            </a:avLst>
          </a:prstGeom>
          <a:noFill/>
          <a:ln w="76200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31" name="AutoShape 8"/>
          <p:cNvCxnSpPr>
            <a:cxnSpLocks noChangeShapeType="1"/>
            <a:stCxn id="38" idx="2"/>
            <a:endCxn id="39" idx="3"/>
          </p:cNvCxnSpPr>
          <p:nvPr/>
        </p:nvCxnSpPr>
        <p:spPr bwMode="auto">
          <a:xfrm rot="10800000">
            <a:off x="8621012" y="2368407"/>
            <a:ext cx="754979" cy="313698"/>
          </a:xfrm>
          <a:prstGeom prst="bentConnector3">
            <a:avLst>
              <a:gd name="adj1" fmla="val 50000"/>
            </a:avLst>
          </a:prstGeom>
          <a:noFill/>
          <a:ln w="57150">
            <a:solidFill>
              <a:schemeClr val="tx1"/>
            </a:solidFill>
            <a:miter lim="800000"/>
            <a:headEnd type="stealth" w="lg" len="lg"/>
            <a:tailEnd type="stealth" w="lg" len="lg"/>
          </a:ln>
          <a:effectLst/>
        </p:spPr>
      </p:cxnSp>
      <p:sp>
        <p:nvSpPr>
          <p:cNvPr id="39" name="Rectangle 9"/>
          <p:cNvSpPr>
            <a:spLocks noChangeArrowheads="1"/>
          </p:cNvSpPr>
          <p:nvPr/>
        </p:nvSpPr>
        <p:spPr bwMode="auto">
          <a:xfrm>
            <a:off x="7811924" y="2102681"/>
            <a:ext cx="809087" cy="531451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vest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nuclei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375990" y="2584390"/>
            <a:ext cx="1506070" cy="19543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/>
        </p:spPr>
        <p:txBody>
          <a:bodyPr wrap="none" lIns="0" tIns="0" rIns="0" bIns="0" rtlCol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Vestibulo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9028529" y="2192502"/>
            <a:ext cx="783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Tune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62" name="AutoShape 8"/>
          <p:cNvCxnSpPr>
            <a:cxnSpLocks noChangeShapeType="1"/>
            <a:stCxn id="38" idx="6"/>
            <a:endCxn id="60" idx="2"/>
          </p:cNvCxnSpPr>
          <p:nvPr/>
        </p:nvCxnSpPr>
        <p:spPr bwMode="auto">
          <a:xfrm flipV="1">
            <a:off x="10882061" y="2192503"/>
            <a:ext cx="234644" cy="489602"/>
          </a:xfrm>
          <a:prstGeom prst="bentConnector2">
            <a:avLst/>
          </a:prstGeom>
          <a:noFill/>
          <a:ln w="57150">
            <a:solidFill>
              <a:schemeClr val="tx1"/>
            </a:solidFill>
            <a:miter lim="800000"/>
            <a:headEnd type="stealth" w="lg" len="lg"/>
            <a:tailEnd type="stealth" w="lg" len="lg"/>
          </a:ln>
          <a:effectLst/>
        </p:spPr>
      </p:cxnSp>
      <p:cxnSp>
        <p:nvCxnSpPr>
          <p:cNvPr id="81" name="Straight Arrow Connector 80"/>
          <p:cNvCxnSpPr/>
          <p:nvPr/>
        </p:nvCxnSpPr>
        <p:spPr bwMode="auto">
          <a:xfrm flipV="1">
            <a:off x="1953527" y="2254622"/>
            <a:ext cx="0" cy="3505200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2" name="Straight Arrow Connector 81"/>
          <p:cNvCxnSpPr/>
          <p:nvPr/>
        </p:nvCxnSpPr>
        <p:spPr bwMode="auto">
          <a:xfrm>
            <a:off x="1953527" y="5759822"/>
            <a:ext cx="4176458" cy="0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3" name="TextBox 82"/>
          <p:cNvSpPr txBox="1"/>
          <p:nvPr/>
        </p:nvSpPr>
        <p:spPr>
          <a:xfrm>
            <a:off x="2167587" y="5846204"/>
            <a:ext cx="166584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Flexible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accurate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8" name="TextBox 87"/>
          <p:cNvSpPr txBox="1"/>
          <p:nvPr/>
        </p:nvSpPr>
        <p:spPr>
          <a:xfrm rot="1539526">
            <a:off x="4041842" y="3464685"/>
            <a:ext cx="1800301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Tradeoff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75822" y="2591436"/>
            <a:ext cx="18838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log(delay)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753007" y="3484002"/>
            <a:ext cx="10438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 sec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938838" y="5011416"/>
            <a:ext cx="8290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</a:t>
            </a:r>
            <a:r>
              <a:rPr kumimoji="0" lang="en-US" sz="32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-2</a:t>
            </a:r>
            <a:endParaRPr kumimoji="0" lang="en-US" sz="28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75822" y="5376867"/>
            <a:ext cx="925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Fast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9388040" y="5351351"/>
            <a:ext cx="2270559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Balance?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/>
            </a:endParaRPr>
          </a:p>
        </p:txBody>
      </p:sp>
      <p:sp>
        <p:nvSpPr>
          <p:cNvPr id="64" name="Rectangle 9"/>
          <p:cNvSpPr>
            <a:spLocks noChangeArrowheads="1"/>
          </p:cNvSpPr>
          <p:nvPr/>
        </p:nvSpPr>
        <p:spPr bwMode="auto">
          <a:xfrm>
            <a:off x="3916665" y="4283580"/>
            <a:ext cx="1236607" cy="469507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VOR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2332019" y="3791527"/>
            <a:ext cx="1493070" cy="329434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vision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2" name="Explosion 2 51"/>
          <p:cNvSpPr/>
          <p:nvPr/>
        </p:nvSpPr>
        <p:spPr bwMode="auto">
          <a:xfrm>
            <a:off x="1815011" y="4757087"/>
            <a:ext cx="1797195" cy="1143000"/>
          </a:xfrm>
          <a:prstGeom prst="irregularSeal2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  <a:tileRect/>
          </a:gra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/>
              </a:rPr>
              <a:t>DSS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5599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Box 74"/>
          <p:cNvSpPr txBox="1"/>
          <p:nvPr/>
        </p:nvSpPr>
        <p:spPr>
          <a:xfrm>
            <a:off x="9276240" y="2605165"/>
            <a:ext cx="1614554" cy="635576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txBody>
          <a:bodyPr wrap="none" lIns="0" tIns="0" rIns="0" bIns="0" rtlCol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Cerebellum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0338568" y="228603"/>
            <a:ext cx="1556273" cy="19639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Cortex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2" name="Group 25"/>
          <p:cNvGrpSpPr/>
          <p:nvPr/>
        </p:nvGrpSpPr>
        <p:grpSpPr>
          <a:xfrm flipH="1">
            <a:off x="8503415" y="400955"/>
            <a:ext cx="850979" cy="652631"/>
            <a:chOff x="6341782" y="2133600"/>
            <a:chExt cx="1887818" cy="1447800"/>
          </a:xfrm>
        </p:grpSpPr>
        <p:sp>
          <p:nvSpPr>
            <p:cNvPr id="40" name="Rectangle 39"/>
            <p:cNvSpPr/>
            <p:nvPr/>
          </p:nvSpPr>
          <p:spPr>
            <a:xfrm rot="19858935">
              <a:off x="6341782" y="3257704"/>
              <a:ext cx="609600" cy="228600"/>
            </a:xfrm>
            <a:prstGeom prst="rect">
              <a:avLst/>
            </a:prstGeom>
            <a:solidFill>
              <a:srgbClr val="FFCC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6705600" y="2133600"/>
              <a:ext cx="1447800" cy="1447800"/>
            </a:xfrm>
            <a:prstGeom prst="ellipse">
              <a:avLst/>
            </a:prstGeom>
            <a:solidFill>
              <a:srgbClr val="FFCC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eye</a:t>
              </a:r>
            </a:p>
          </p:txBody>
        </p:sp>
        <p:sp>
          <p:nvSpPr>
            <p:cNvPr id="45" name="Chord 44"/>
            <p:cNvSpPr/>
            <p:nvPr/>
          </p:nvSpPr>
          <p:spPr>
            <a:xfrm rot="10800000">
              <a:off x="7772400" y="2438400"/>
              <a:ext cx="457200" cy="762000"/>
            </a:xfrm>
            <a:prstGeom prst="chord">
              <a:avLst>
                <a:gd name="adj1" fmla="val 5459106"/>
                <a:gd name="adj2" fmla="val 1620000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cxnSp>
        <p:nvCxnSpPr>
          <p:cNvPr id="48" name="AutoShape 8"/>
          <p:cNvCxnSpPr>
            <a:cxnSpLocks noChangeShapeType="1"/>
            <a:stCxn id="41" idx="2"/>
            <a:endCxn id="49" idx="1"/>
          </p:cNvCxnSpPr>
          <p:nvPr/>
        </p:nvCxnSpPr>
        <p:spPr bwMode="auto">
          <a:xfrm>
            <a:off x="9190393" y="727272"/>
            <a:ext cx="1348985" cy="974"/>
          </a:xfrm>
          <a:prstGeom prst="bentConnector3">
            <a:avLst>
              <a:gd name="adj1" fmla="val 50000"/>
            </a:avLst>
          </a:prstGeom>
          <a:noFill/>
          <a:ln w="57150">
            <a:solidFill>
              <a:srgbClr val="3333FF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49" name="Rectangle 9"/>
          <p:cNvSpPr>
            <a:spLocks noChangeArrowheads="1"/>
          </p:cNvSpPr>
          <p:nvPr/>
        </p:nvSpPr>
        <p:spPr bwMode="auto">
          <a:xfrm>
            <a:off x="10539378" y="511747"/>
            <a:ext cx="702833" cy="432996"/>
          </a:xfrm>
          <a:prstGeom prst="rect">
            <a:avLst/>
          </a:prstGeom>
          <a:solidFill>
            <a:schemeClr val="bg1"/>
          </a:solidFill>
          <a:ln w="57150">
            <a:solidFill>
              <a:srgbClr val="3333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vision</a:t>
            </a:r>
          </a:p>
        </p:txBody>
      </p:sp>
      <p:sp>
        <p:nvSpPr>
          <p:cNvPr id="51" name="Rectangle 4"/>
          <p:cNvSpPr>
            <a:spLocks noChangeArrowheads="1"/>
          </p:cNvSpPr>
          <p:nvPr/>
        </p:nvSpPr>
        <p:spPr bwMode="auto">
          <a:xfrm>
            <a:off x="8481081" y="1448099"/>
            <a:ext cx="772907" cy="286572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Act</a:t>
            </a:r>
          </a:p>
        </p:txBody>
      </p:sp>
      <p:cxnSp>
        <p:nvCxnSpPr>
          <p:cNvPr id="53" name="AutoShape 11"/>
          <p:cNvCxnSpPr>
            <a:cxnSpLocks noChangeShapeType="1"/>
            <a:stCxn id="51" idx="0"/>
            <a:endCxn id="41" idx="4"/>
          </p:cNvCxnSpPr>
          <p:nvPr/>
        </p:nvCxnSpPr>
        <p:spPr bwMode="auto">
          <a:xfrm rot="16200000" flipV="1">
            <a:off x="8668551" y="1249115"/>
            <a:ext cx="394513" cy="3455"/>
          </a:xfrm>
          <a:prstGeom prst="bentConnector3">
            <a:avLst>
              <a:gd name="adj1" fmla="val 50000"/>
            </a:avLst>
          </a:prstGeom>
          <a:noFill/>
          <a:ln w="76200">
            <a:solidFill>
              <a:srgbClr val="FF0000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56" name="AutoShape 8"/>
          <p:cNvCxnSpPr>
            <a:cxnSpLocks noChangeShapeType="1"/>
            <a:stCxn id="49" idx="2"/>
            <a:endCxn id="57" idx="0"/>
          </p:cNvCxnSpPr>
          <p:nvPr/>
        </p:nvCxnSpPr>
        <p:spPr bwMode="auto">
          <a:xfrm rot="5400000">
            <a:off x="10595537" y="1238604"/>
            <a:ext cx="589119" cy="1395"/>
          </a:xfrm>
          <a:prstGeom prst="bentConnector3">
            <a:avLst>
              <a:gd name="adj1" fmla="val 50000"/>
            </a:avLst>
          </a:prstGeom>
          <a:noFill/>
          <a:ln w="57150">
            <a:solidFill>
              <a:srgbClr val="3333FF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57" name="Rectangle 9"/>
          <p:cNvSpPr>
            <a:spLocks noChangeArrowheads="1"/>
          </p:cNvSpPr>
          <p:nvPr/>
        </p:nvSpPr>
        <p:spPr bwMode="auto">
          <a:xfrm>
            <a:off x="10537982" y="1533861"/>
            <a:ext cx="702833" cy="332591"/>
          </a:xfrm>
          <a:prstGeom prst="rect">
            <a:avLst/>
          </a:prstGeom>
          <a:solidFill>
            <a:schemeClr val="bg1"/>
          </a:solidFill>
          <a:ln w="57150">
            <a:solidFill>
              <a:srgbClr val="3333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delay</a:t>
            </a:r>
          </a:p>
        </p:txBody>
      </p:sp>
      <p:cxnSp>
        <p:nvCxnSpPr>
          <p:cNvPr id="58" name="AutoShape 8"/>
          <p:cNvCxnSpPr>
            <a:cxnSpLocks noChangeShapeType="1"/>
            <a:stCxn id="57" idx="2"/>
            <a:endCxn id="51" idx="2"/>
          </p:cNvCxnSpPr>
          <p:nvPr/>
        </p:nvCxnSpPr>
        <p:spPr bwMode="auto">
          <a:xfrm rot="5400000" flipH="1">
            <a:off x="9812576" y="789630"/>
            <a:ext cx="131782" cy="2021864"/>
          </a:xfrm>
          <a:prstGeom prst="bentConnector3">
            <a:avLst>
              <a:gd name="adj1" fmla="val -114285"/>
            </a:avLst>
          </a:prstGeom>
          <a:noFill/>
          <a:ln w="57150">
            <a:solidFill>
              <a:srgbClr val="3333FF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26" name="Rectangle 9"/>
          <p:cNvSpPr>
            <a:spLocks noChangeArrowheads="1"/>
          </p:cNvSpPr>
          <p:nvPr/>
        </p:nvSpPr>
        <p:spPr bwMode="auto">
          <a:xfrm>
            <a:off x="6725811" y="2086087"/>
            <a:ext cx="600616" cy="57627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Inner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ear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431724" y="1545302"/>
            <a:ext cx="732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fast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19800" y="515106"/>
            <a:ext cx="1434120" cy="424328"/>
          </a:xfrm>
          <a:prstGeom prst="rect">
            <a:avLst/>
          </a:prstGeom>
          <a:noFill/>
          <a:ln w="38100">
            <a:solidFill>
              <a:srgbClr val="3333FF"/>
            </a:solidFill>
          </a:ln>
        </p:spPr>
        <p:txBody>
          <a:bodyPr wrap="none" rtlCol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Object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50201" y="1143000"/>
            <a:ext cx="1176660" cy="3996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Head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6" name="Straight Arrow Connector 5"/>
          <p:cNvCxnSpPr>
            <a:stCxn id="4" idx="3"/>
            <a:endCxn id="12" idx="2"/>
          </p:cNvCxnSpPr>
          <p:nvPr/>
        </p:nvCxnSpPr>
        <p:spPr bwMode="auto">
          <a:xfrm>
            <a:off x="7453920" y="727270"/>
            <a:ext cx="536597" cy="6605"/>
          </a:xfrm>
          <a:prstGeom prst="straightConnector1">
            <a:avLst/>
          </a:prstGeom>
          <a:noFill/>
          <a:ln w="57150">
            <a:solidFill>
              <a:srgbClr val="3333FF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9654852" y="22860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Error</a:t>
            </a:r>
          </a:p>
        </p:txBody>
      </p:sp>
      <p:cxnSp>
        <p:nvCxnSpPr>
          <p:cNvPr id="29" name="AutoShape 8"/>
          <p:cNvCxnSpPr>
            <a:cxnSpLocks noChangeShapeType="1"/>
            <a:stCxn id="21" idx="3"/>
            <a:endCxn id="12" idx="4"/>
          </p:cNvCxnSpPr>
          <p:nvPr/>
        </p:nvCxnSpPr>
        <p:spPr bwMode="auto">
          <a:xfrm flipV="1">
            <a:off x="7626861" y="897827"/>
            <a:ext cx="533635" cy="444986"/>
          </a:xfrm>
          <a:prstGeom prst="bentConnector2">
            <a:avLst/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7990517" y="569923"/>
            <a:ext cx="339957" cy="327904"/>
          </a:xfrm>
          <a:prstGeom prst="ellipse">
            <a:avLst/>
          </a:prstGeom>
          <a:noFill/>
          <a:ln w="57150">
            <a:solidFill>
              <a:srgbClr val="3333FF"/>
            </a:solidFill>
          </a:ln>
        </p:spPr>
        <p:txBody>
          <a:bodyPr wrap="none" lIns="0" tIns="0" rIns="0" bIns="0" rtlCol="0" anchor="ctr" anchorCtr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</a:t>
            </a:r>
          </a:p>
        </p:txBody>
      </p:sp>
      <p:cxnSp>
        <p:nvCxnSpPr>
          <p:cNvPr id="37" name="Straight Arrow Connector 36"/>
          <p:cNvCxnSpPr>
            <a:stCxn id="12" idx="6"/>
            <a:endCxn id="41" idx="6"/>
          </p:cNvCxnSpPr>
          <p:nvPr/>
        </p:nvCxnSpPr>
        <p:spPr bwMode="auto">
          <a:xfrm flipV="1">
            <a:off x="8330474" y="727270"/>
            <a:ext cx="207290" cy="6605"/>
          </a:xfrm>
          <a:prstGeom prst="straightConnector1">
            <a:avLst/>
          </a:prstGeom>
          <a:noFill/>
          <a:ln w="57150">
            <a:solidFill>
              <a:srgbClr val="3333FF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42" name="AutoShape 8"/>
          <p:cNvCxnSpPr>
            <a:cxnSpLocks noChangeShapeType="1"/>
            <a:stCxn id="21" idx="2"/>
            <a:endCxn id="26" idx="0"/>
          </p:cNvCxnSpPr>
          <p:nvPr/>
        </p:nvCxnSpPr>
        <p:spPr bwMode="auto">
          <a:xfrm rot="5400000">
            <a:off x="6760594" y="1808150"/>
            <a:ext cx="543462" cy="12412"/>
          </a:xfrm>
          <a:prstGeom prst="bentConnector3">
            <a:avLst>
              <a:gd name="adj1" fmla="val 50000"/>
            </a:avLst>
          </a:prstGeom>
          <a:noFill/>
          <a:ln w="76200">
            <a:solidFill>
              <a:srgbClr val="FF0000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36" name="AutoShape 8"/>
          <p:cNvCxnSpPr>
            <a:cxnSpLocks noChangeShapeType="1"/>
            <a:stCxn id="39" idx="0"/>
            <a:endCxn id="51" idx="1"/>
          </p:cNvCxnSpPr>
          <p:nvPr/>
        </p:nvCxnSpPr>
        <p:spPr bwMode="auto">
          <a:xfrm rot="5400000" flipH="1" flipV="1">
            <a:off x="8093126" y="1714727"/>
            <a:ext cx="511296" cy="264613"/>
          </a:xfrm>
          <a:prstGeom prst="bentConnector2">
            <a:avLst/>
          </a:prstGeom>
          <a:noFill/>
          <a:ln w="76200">
            <a:solidFill>
              <a:srgbClr val="FF0000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30" name="AutoShape 8"/>
          <p:cNvCxnSpPr>
            <a:cxnSpLocks noChangeShapeType="1"/>
            <a:stCxn id="26" idx="3"/>
            <a:endCxn id="39" idx="1"/>
          </p:cNvCxnSpPr>
          <p:nvPr/>
        </p:nvCxnSpPr>
        <p:spPr bwMode="auto">
          <a:xfrm flipV="1">
            <a:off x="7326427" y="2368407"/>
            <a:ext cx="485497" cy="5815"/>
          </a:xfrm>
          <a:prstGeom prst="bentConnector3">
            <a:avLst>
              <a:gd name="adj1" fmla="val 50000"/>
            </a:avLst>
          </a:prstGeom>
          <a:noFill/>
          <a:ln w="76200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31" name="AutoShape 8"/>
          <p:cNvCxnSpPr>
            <a:cxnSpLocks noChangeShapeType="1"/>
            <a:stCxn id="38" idx="2"/>
            <a:endCxn id="39" idx="3"/>
          </p:cNvCxnSpPr>
          <p:nvPr/>
        </p:nvCxnSpPr>
        <p:spPr bwMode="auto">
          <a:xfrm rot="10800000">
            <a:off x="8621012" y="2368407"/>
            <a:ext cx="754979" cy="313698"/>
          </a:xfrm>
          <a:prstGeom prst="bentConnector3">
            <a:avLst>
              <a:gd name="adj1" fmla="val 50000"/>
            </a:avLst>
          </a:prstGeom>
          <a:noFill/>
          <a:ln w="57150">
            <a:solidFill>
              <a:schemeClr val="tx1"/>
            </a:solidFill>
            <a:miter lim="800000"/>
            <a:headEnd type="stealth" w="lg" len="lg"/>
            <a:tailEnd type="stealth" w="lg" len="lg"/>
          </a:ln>
          <a:effectLst/>
        </p:spPr>
      </p:cxnSp>
      <p:sp>
        <p:nvSpPr>
          <p:cNvPr id="39" name="Rectangle 9"/>
          <p:cNvSpPr>
            <a:spLocks noChangeArrowheads="1"/>
          </p:cNvSpPr>
          <p:nvPr/>
        </p:nvSpPr>
        <p:spPr bwMode="auto">
          <a:xfrm>
            <a:off x="7811924" y="2102681"/>
            <a:ext cx="809087" cy="531451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vest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nuclei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375990" y="2584390"/>
            <a:ext cx="1506070" cy="19543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/>
        </p:spPr>
        <p:txBody>
          <a:bodyPr wrap="none" lIns="0" tIns="0" rIns="0" bIns="0" rtlCol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Vestibulo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9028529" y="2192502"/>
            <a:ext cx="783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Tune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62" name="AutoShape 8"/>
          <p:cNvCxnSpPr>
            <a:cxnSpLocks noChangeShapeType="1"/>
            <a:stCxn id="38" idx="6"/>
            <a:endCxn id="60" idx="2"/>
          </p:cNvCxnSpPr>
          <p:nvPr/>
        </p:nvCxnSpPr>
        <p:spPr bwMode="auto">
          <a:xfrm flipV="1">
            <a:off x="10882061" y="2192503"/>
            <a:ext cx="234644" cy="489602"/>
          </a:xfrm>
          <a:prstGeom prst="bentConnector2">
            <a:avLst/>
          </a:prstGeom>
          <a:noFill/>
          <a:ln w="57150">
            <a:solidFill>
              <a:schemeClr val="tx1"/>
            </a:solidFill>
            <a:miter lim="800000"/>
            <a:headEnd type="stealth" w="lg" len="lg"/>
            <a:tailEnd type="stealth" w="lg" len="lg"/>
          </a:ln>
          <a:effectLst/>
        </p:spPr>
      </p:cxnSp>
      <p:sp>
        <p:nvSpPr>
          <p:cNvPr id="55" name="Rectangle 54"/>
          <p:cNvSpPr/>
          <p:nvPr/>
        </p:nvSpPr>
        <p:spPr bwMode="auto">
          <a:xfrm>
            <a:off x="8694441" y="4400774"/>
            <a:ext cx="1673901" cy="704626"/>
          </a:xfrm>
          <a:prstGeom prst="rect">
            <a:avLst/>
          </a:prstGeom>
          <a:solidFill>
            <a:srgbClr val="FFFF00"/>
          </a:solidFill>
          <a:ln w="76200" cap="flat" cmpd="sng" algn="ctr">
            <a:solidFill>
              <a:srgbClr val="CC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muscles</a:t>
            </a:r>
          </a:p>
          <a:p>
            <a:pPr marL="0" marR="0" lvl="0" indent="0" algn="ctr" defTabSz="914400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balance</a:t>
            </a:r>
          </a:p>
        </p:txBody>
      </p:sp>
      <p:sp>
        <p:nvSpPr>
          <p:cNvPr id="65" name="Rectangle 64"/>
          <p:cNvSpPr/>
          <p:nvPr/>
        </p:nvSpPr>
        <p:spPr bwMode="auto">
          <a:xfrm>
            <a:off x="6635812" y="3134334"/>
            <a:ext cx="2029515" cy="412431"/>
          </a:xfrm>
          <a:prstGeom prst="rect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reticular formation</a:t>
            </a:r>
          </a:p>
        </p:txBody>
      </p:sp>
      <p:cxnSp>
        <p:nvCxnSpPr>
          <p:cNvPr id="66" name="AutoShape 8"/>
          <p:cNvCxnSpPr>
            <a:cxnSpLocks noChangeShapeType="1"/>
            <a:stCxn id="65" idx="0"/>
            <a:endCxn id="39" idx="2"/>
          </p:cNvCxnSpPr>
          <p:nvPr/>
        </p:nvCxnSpPr>
        <p:spPr bwMode="auto">
          <a:xfrm rot="5400000" flipH="1" flipV="1">
            <a:off x="7683418" y="2601284"/>
            <a:ext cx="500202" cy="565898"/>
          </a:xfrm>
          <a:prstGeom prst="bentConnector3">
            <a:avLst>
              <a:gd name="adj1" fmla="val 50000"/>
            </a:avLst>
          </a:prstGeom>
          <a:noFill/>
          <a:ln w="57150">
            <a:solidFill>
              <a:schemeClr val="tx1"/>
            </a:solidFill>
            <a:miter lim="800000"/>
            <a:headEnd type="stealth" w="lg" len="lg"/>
            <a:tailEnd type="stealth" w="lg" len="lg"/>
          </a:ln>
          <a:effectLst/>
        </p:spPr>
      </p:cxnSp>
      <p:cxnSp>
        <p:nvCxnSpPr>
          <p:cNvPr id="79" name="AutoShape 8"/>
          <p:cNvCxnSpPr>
            <a:cxnSpLocks noChangeShapeType="1"/>
            <a:stCxn id="65" idx="0"/>
            <a:endCxn id="75" idx="2"/>
          </p:cNvCxnSpPr>
          <p:nvPr/>
        </p:nvCxnSpPr>
        <p:spPr bwMode="auto">
          <a:xfrm rot="5400000" flipH="1" flipV="1">
            <a:off x="8357715" y="2215809"/>
            <a:ext cx="211381" cy="1625670"/>
          </a:xfrm>
          <a:prstGeom prst="bentConnector2">
            <a:avLst/>
          </a:prstGeom>
          <a:noFill/>
          <a:ln w="57150">
            <a:solidFill>
              <a:schemeClr val="tx1"/>
            </a:solidFill>
            <a:miter lim="800000"/>
            <a:headEnd type="stealth" w="lg" len="lg"/>
            <a:tailEnd type="stealth" w="lg" len="lg"/>
          </a:ln>
          <a:effectLst/>
        </p:spPr>
      </p:cxnSp>
      <p:cxnSp>
        <p:nvCxnSpPr>
          <p:cNvPr id="86" name="Straight Arrow Connector 85"/>
          <p:cNvCxnSpPr>
            <a:stCxn id="39" idx="2"/>
            <a:endCxn id="55" idx="0"/>
          </p:cNvCxnSpPr>
          <p:nvPr/>
        </p:nvCxnSpPr>
        <p:spPr bwMode="auto">
          <a:xfrm>
            <a:off x="8216468" y="2634132"/>
            <a:ext cx="1314924" cy="1766642"/>
          </a:xfrm>
          <a:prstGeom prst="straightConnector1">
            <a:avLst/>
          </a:prstGeom>
          <a:noFill/>
          <a:ln w="76200" cap="flat" cmpd="sng" algn="ctr">
            <a:solidFill>
              <a:srgbClr val="CC00CC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cxnSp>
        <p:nvCxnSpPr>
          <p:cNvPr id="104" name="Straight Arrow Connector 103"/>
          <p:cNvCxnSpPr>
            <a:endCxn id="55" idx="0"/>
          </p:cNvCxnSpPr>
          <p:nvPr/>
        </p:nvCxnSpPr>
        <p:spPr bwMode="auto">
          <a:xfrm flipH="1">
            <a:off x="9531392" y="3240741"/>
            <a:ext cx="581265" cy="1160033"/>
          </a:xfrm>
          <a:prstGeom prst="straightConnector1">
            <a:avLst/>
          </a:prstGeom>
          <a:noFill/>
          <a:ln w="76200" cap="flat" cmpd="sng" algn="ctr">
            <a:solidFill>
              <a:srgbClr val="CC00CC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cxnSp>
        <p:nvCxnSpPr>
          <p:cNvPr id="107" name="AutoShape 8"/>
          <p:cNvCxnSpPr>
            <a:cxnSpLocks noChangeShapeType="1"/>
            <a:stCxn id="55" idx="0"/>
            <a:endCxn id="65" idx="3"/>
          </p:cNvCxnSpPr>
          <p:nvPr/>
        </p:nvCxnSpPr>
        <p:spPr bwMode="auto">
          <a:xfrm rot="16200000" flipV="1">
            <a:off x="8568248" y="3437629"/>
            <a:ext cx="1060224" cy="866065"/>
          </a:xfrm>
          <a:prstGeom prst="bentConnector2">
            <a:avLst/>
          </a:prstGeom>
          <a:noFill/>
          <a:ln w="57150">
            <a:solidFill>
              <a:schemeClr val="tx1"/>
            </a:solidFill>
            <a:miter lim="800000"/>
            <a:headEnd type="none" w="med" len="med"/>
            <a:tailEnd type="triangle" w="med" len="med"/>
          </a:ln>
          <a:effectLst/>
        </p:spPr>
      </p:cxnSp>
      <p:cxnSp>
        <p:nvCxnSpPr>
          <p:cNvPr id="81" name="Straight Arrow Connector 80"/>
          <p:cNvCxnSpPr/>
          <p:nvPr/>
        </p:nvCxnSpPr>
        <p:spPr bwMode="auto">
          <a:xfrm flipV="1">
            <a:off x="1953527" y="2254622"/>
            <a:ext cx="0" cy="3505200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2" name="Straight Arrow Connector 81"/>
          <p:cNvCxnSpPr/>
          <p:nvPr/>
        </p:nvCxnSpPr>
        <p:spPr bwMode="auto">
          <a:xfrm>
            <a:off x="1953527" y="5759822"/>
            <a:ext cx="4176458" cy="0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3" name="TextBox 82"/>
          <p:cNvSpPr txBox="1"/>
          <p:nvPr/>
        </p:nvSpPr>
        <p:spPr>
          <a:xfrm>
            <a:off x="2167587" y="5846204"/>
            <a:ext cx="166584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Flexible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accurate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8" name="TextBox 87"/>
          <p:cNvSpPr txBox="1"/>
          <p:nvPr/>
        </p:nvSpPr>
        <p:spPr>
          <a:xfrm rot="1539526">
            <a:off x="4041842" y="3464685"/>
            <a:ext cx="1800301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Tradeoff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75822" y="2591436"/>
            <a:ext cx="18838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log(delay)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753007" y="3484002"/>
            <a:ext cx="10438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 sec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938838" y="5011416"/>
            <a:ext cx="8290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</a:t>
            </a:r>
            <a:r>
              <a:rPr kumimoji="0" lang="en-US" sz="32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-2</a:t>
            </a:r>
            <a:endParaRPr kumimoji="0" lang="en-US" sz="28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75822" y="5376867"/>
            <a:ext cx="925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Fast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9388041" y="5351351"/>
            <a:ext cx="2074794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balance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/>
            </a:endParaRPr>
          </a:p>
        </p:txBody>
      </p:sp>
      <p:sp>
        <p:nvSpPr>
          <p:cNvPr id="64" name="Rectangle 9"/>
          <p:cNvSpPr>
            <a:spLocks noChangeArrowheads="1"/>
          </p:cNvSpPr>
          <p:nvPr/>
        </p:nvSpPr>
        <p:spPr bwMode="auto">
          <a:xfrm>
            <a:off x="3916665" y="4283580"/>
            <a:ext cx="1236607" cy="469507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VOR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2332019" y="3791527"/>
            <a:ext cx="1493070" cy="329434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vision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8" name="Rectangle 9"/>
          <p:cNvSpPr>
            <a:spLocks noChangeArrowheads="1"/>
          </p:cNvSpPr>
          <p:nvPr/>
        </p:nvSpPr>
        <p:spPr bwMode="auto">
          <a:xfrm>
            <a:off x="5394237" y="4947483"/>
            <a:ext cx="1519292" cy="403868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proprio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52" name="Explosion 2 51"/>
          <p:cNvSpPr/>
          <p:nvPr/>
        </p:nvSpPr>
        <p:spPr bwMode="auto">
          <a:xfrm>
            <a:off x="1815011" y="4757087"/>
            <a:ext cx="1797195" cy="1143000"/>
          </a:xfrm>
          <a:prstGeom prst="irregularSeal2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  <a:tileRect/>
          </a:gra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/>
              </a:rPr>
              <a:t>DSS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13768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1" name="Straight Arrow Connector 80"/>
          <p:cNvCxnSpPr/>
          <p:nvPr/>
        </p:nvCxnSpPr>
        <p:spPr bwMode="auto">
          <a:xfrm flipV="1">
            <a:off x="1953527" y="2254622"/>
            <a:ext cx="0" cy="3505200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2" name="Straight Arrow Connector 81"/>
          <p:cNvCxnSpPr/>
          <p:nvPr/>
        </p:nvCxnSpPr>
        <p:spPr bwMode="auto">
          <a:xfrm>
            <a:off x="1953527" y="5759822"/>
            <a:ext cx="4176458" cy="0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3" name="TextBox 82"/>
          <p:cNvSpPr txBox="1"/>
          <p:nvPr/>
        </p:nvSpPr>
        <p:spPr>
          <a:xfrm>
            <a:off x="2167587" y="5846204"/>
            <a:ext cx="166584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Flexible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accurate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75822" y="2591436"/>
            <a:ext cx="18838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log(delay)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753007" y="3484002"/>
            <a:ext cx="10438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 sec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938838" y="5011416"/>
            <a:ext cx="8290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</a:t>
            </a:r>
            <a:r>
              <a:rPr kumimoji="0" lang="en-US" sz="32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-2</a:t>
            </a:r>
            <a:endParaRPr kumimoji="0" lang="en-US" sz="28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75822" y="5376867"/>
            <a:ext cx="925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Fast</a:t>
            </a:r>
          </a:p>
        </p:txBody>
      </p:sp>
      <p:sp>
        <p:nvSpPr>
          <p:cNvPr id="64" name="Rectangle 9"/>
          <p:cNvSpPr>
            <a:spLocks noChangeArrowheads="1"/>
          </p:cNvSpPr>
          <p:nvPr/>
        </p:nvSpPr>
        <p:spPr bwMode="auto">
          <a:xfrm>
            <a:off x="3916665" y="4283580"/>
            <a:ext cx="1236607" cy="469507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VOR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2332019" y="3791527"/>
            <a:ext cx="1493070" cy="329434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vision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8" name="Rectangle 9"/>
          <p:cNvSpPr>
            <a:spLocks noChangeArrowheads="1"/>
          </p:cNvSpPr>
          <p:nvPr/>
        </p:nvSpPr>
        <p:spPr bwMode="auto">
          <a:xfrm>
            <a:off x="5394237" y="4947483"/>
            <a:ext cx="1519292" cy="403868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proprio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52" name="Multiply 51"/>
          <p:cNvSpPr/>
          <p:nvPr/>
        </p:nvSpPr>
        <p:spPr bwMode="auto">
          <a:xfrm>
            <a:off x="1905000" y="3384437"/>
            <a:ext cx="2057400" cy="1143614"/>
          </a:xfrm>
          <a:prstGeom prst="mathMultiply">
            <a:avLst>
              <a:gd name="adj1" fmla="val 11860"/>
            </a:avLst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9276240" y="2605165"/>
            <a:ext cx="1614554" cy="635576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txBody>
          <a:bodyPr wrap="none" lIns="0" tIns="0" rIns="0" bIns="0" rtlCol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Cerebellum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0338568" y="228603"/>
            <a:ext cx="1556273" cy="19639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Cortex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70" name="Group 25"/>
          <p:cNvGrpSpPr/>
          <p:nvPr/>
        </p:nvGrpSpPr>
        <p:grpSpPr>
          <a:xfrm flipH="1">
            <a:off x="8503415" y="400955"/>
            <a:ext cx="850979" cy="652631"/>
            <a:chOff x="6341782" y="2133600"/>
            <a:chExt cx="1887818" cy="1447800"/>
          </a:xfrm>
        </p:grpSpPr>
        <p:sp>
          <p:nvSpPr>
            <p:cNvPr id="71" name="Rectangle 70"/>
            <p:cNvSpPr/>
            <p:nvPr/>
          </p:nvSpPr>
          <p:spPr>
            <a:xfrm rot="19858935">
              <a:off x="6341782" y="3257704"/>
              <a:ext cx="609600" cy="228600"/>
            </a:xfrm>
            <a:prstGeom prst="rect">
              <a:avLst/>
            </a:prstGeom>
            <a:solidFill>
              <a:srgbClr val="FFCC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72" name="Oval 71"/>
            <p:cNvSpPr/>
            <p:nvPr/>
          </p:nvSpPr>
          <p:spPr>
            <a:xfrm>
              <a:off x="6705600" y="2133600"/>
              <a:ext cx="1447800" cy="1447800"/>
            </a:xfrm>
            <a:prstGeom prst="ellipse">
              <a:avLst/>
            </a:prstGeom>
            <a:solidFill>
              <a:srgbClr val="FFCC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eye</a:t>
              </a:r>
            </a:p>
          </p:txBody>
        </p:sp>
        <p:sp>
          <p:nvSpPr>
            <p:cNvPr id="73" name="Chord 72"/>
            <p:cNvSpPr/>
            <p:nvPr/>
          </p:nvSpPr>
          <p:spPr>
            <a:xfrm rot="10800000">
              <a:off x="7772400" y="2438400"/>
              <a:ext cx="457200" cy="762000"/>
            </a:xfrm>
            <a:prstGeom prst="chord">
              <a:avLst>
                <a:gd name="adj1" fmla="val 5459106"/>
                <a:gd name="adj2" fmla="val 1620000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cxnSp>
        <p:nvCxnSpPr>
          <p:cNvPr id="74" name="AutoShape 8"/>
          <p:cNvCxnSpPr>
            <a:cxnSpLocks noChangeShapeType="1"/>
            <a:stCxn id="72" idx="2"/>
            <a:endCxn id="76" idx="1"/>
          </p:cNvCxnSpPr>
          <p:nvPr/>
        </p:nvCxnSpPr>
        <p:spPr bwMode="auto">
          <a:xfrm>
            <a:off x="9190393" y="727272"/>
            <a:ext cx="1348985" cy="974"/>
          </a:xfrm>
          <a:prstGeom prst="bentConnector3">
            <a:avLst>
              <a:gd name="adj1" fmla="val 50000"/>
            </a:avLst>
          </a:prstGeom>
          <a:noFill/>
          <a:ln w="57150">
            <a:solidFill>
              <a:srgbClr val="3333FF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76" name="Rectangle 9"/>
          <p:cNvSpPr>
            <a:spLocks noChangeArrowheads="1"/>
          </p:cNvSpPr>
          <p:nvPr/>
        </p:nvSpPr>
        <p:spPr bwMode="auto">
          <a:xfrm>
            <a:off x="10539378" y="511747"/>
            <a:ext cx="702833" cy="432996"/>
          </a:xfrm>
          <a:prstGeom prst="rect">
            <a:avLst/>
          </a:prstGeom>
          <a:solidFill>
            <a:schemeClr val="bg1"/>
          </a:solidFill>
          <a:ln w="57150">
            <a:solidFill>
              <a:srgbClr val="3333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vision</a:t>
            </a:r>
          </a:p>
        </p:txBody>
      </p:sp>
      <p:sp>
        <p:nvSpPr>
          <p:cNvPr id="77" name="Rectangle 4"/>
          <p:cNvSpPr>
            <a:spLocks noChangeArrowheads="1"/>
          </p:cNvSpPr>
          <p:nvPr/>
        </p:nvSpPr>
        <p:spPr bwMode="auto">
          <a:xfrm>
            <a:off x="8481081" y="1448099"/>
            <a:ext cx="772907" cy="286572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Act</a:t>
            </a:r>
          </a:p>
        </p:txBody>
      </p:sp>
      <p:cxnSp>
        <p:nvCxnSpPr>
          <p:cNvPr id="78" name="AutoShape 11"/>
          <p:cNvCxnSpPr>
            <a:cxnSpLocks noChangeShapeType="1"/>
            <a:stCxn id="77" idx="0"/>
            <a:endCxn id="72" idx="4"/>
          </p:cNvCxnSpPr>
          <p:nvPr/>
        </p:nvCxnSpPr>
        <p:spPr bwMode="auto">
          <a:xfrm rot="16200000" flipV="1">
            <a:off x="8668551" y="1249115"/>
            <a:ext cx="394513" cy="3455"/>
          </a:xfrm>
          <a:prstGeom prst="bentConnector3">
            <a:avLst>
              <a:gd name="adj1" fmla="val 50000"/>
            </a:avLst>
          </a:prstGeom>
          <a:noFill/>
          <a:ln w="76200">
            <a:solidFill>
              <a:srgbClr val="FF0000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80" name="AutoShape 8"/>
          <p:cNvCxnSpPr>
            <a:cxnSpLocks noChangeShapeType="1"/>
            <a:stCxn id="76" idx="2"/>
            <a:endCxn id="84" idx="0"/>
          </p:cNvCxnSpPr>
          <p:nvPr/>
        </p:nvCxnSpPr>
        <p:spPr bwMode="auto">
          <a:xfrm rot="5400000">
            <a:off x="10595537" y="1238604"/>
            <a:ext cx="589119" cy="1395"/>
          </a:xfrm>
          <a:prstGeom prst="bentConnector3">
            <a:avLst>
              <a:gd name="adj1" fmla="val 50000"/>
            </a:avLst>
          </a:prstGeom>
          <a:noFill/>
          <a:ln w="57150">
            <a:solidFill>
              <a:srgbClr val="3333FF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84" name="Rectangle 9"/>
          <p:cNvSpPr>
            <a:spLocks noChangeArrowheads="1"/>
          </p:cNvSpPr>
          <p:nvPr/>
        </p:nvSpPr>
        <p:spPr bwMode="auto">
          <a:xfrm>
            <a:off x="10537982" y="1533861"/>
            <a:ext cx="702833" cy="332591"/>
          </a:xfrm>
          <a:prstGeom prst="rect">
            <a:avLst/>
          </a:prstGeom>
          <a:solidFill>
            <a:schemeClr val="bg1"/>
          </a:solidFill>
          <a:ln w="57150">
            <a:solidFill>
              <a:srgbClr val="3333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delay</a:t>
            </a:r>
          </a:p>
        </p:txBody>
      </p:sp>
      <p:cxnSp>
        <p:nvCxnSpPr>
          <p:cNvPr id="85" name="AutoShape 8"/>
          <p:cNvCxnSpPr>
            <a:cxnSpLocks noChangeShapeType="1"/>
            <a:stCxn id="84" idx="2"/>
            <a:endCxn id="77" idx="2"/>
          </p:cNvCxnSpPr>
          <p:nvPr/>
        </p:nvCxnSpPr>
        <p:spPr bwMode="auto">
          <a:xfrm rot="5400000" flipH="1">
            <a:off x="9812576" y="789630"/>
            <a:ext cx="131782" cy="2021864"/>
          </a:xfrm>
          <a:prstGeom prst="bentConnector3">
            <a:avLst>
              <a:gd name="adj1" fmla="val -114285"/>
            </a:avLst>
          </a:prstGeom>
          <a:noFill/>
          <a:ln w="57150">
            <a:solidFill>
              <a:srgbClr val="3333FF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87" name="Rectangle 9"/>
          <p:cNvSpPr>
            <a:spLocks noChangeArrowheads="1"/>
          </p:cNvSpPr>
          <p:nvPr/>
        </p:nvSpPr>
        <p:spPr bwMode="auto">
          <a:xfrm>
            <a:off x="6725811" y="2086087"/>
            <a:ext cx="600616" cy="57627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Inner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ear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7431724" y="1545302"/>
            <a:ext cx="732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fast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6019800" y="515106"/>
            <a:ext cx="1434120" cy="424328"/>
          </a:xfrm>
          <a:prstGeom prst="rect">
            <a:avLst/>
          </a:prstGeom>
          <a:noFill/>
          <a:ln w="38100">
            <a:solidFill>
              <a:srgbClr val="3333FF"/>
            </a:solidFill>
          </a:ln>
        </p:spPr>
        <p:txBody>
          <a:bodyPr wrap="none" rtlCol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Object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6450201" y="1143000"/>
            <a:ext cx="1176660" cy="3996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Head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95" name="Straight Arrow Connector 94"/>
          <p:cNvCxnSpPr>
            <a:stCxn id="93" idx="3"/>
            <a:endCxn id="98" idx="2"/>
          </p:cNvCxnSpPr>
          <p:nvPr/>
        </p:nvCxnSpPr>
        <p:spPr bwMode="auto">
          <a:xfrm>
            <a:off x="7453920" y="727270"/>
            <a:ext cx="536597" cy="6605"/>
          </a:xfrm>
          <a:prstGeom prst="straightConnector1">
            <a:avLst/>
          </a:prstGeom>
          <a:noFill/>
          <a:ln w="57150">
            <a:solidFill>
              <a:srgbClr val="3333FF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96" name="TextBox 95"/>
          <p:cNvSpPr txBox="1"/>
          <p:nvPr/>
        </p:nvSpPr>
        <p:spPr>
          <a:xfrm>
            <a:off x="9654852" y="22860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Error</a:t>
            </a:r>
          </a:p>
        </p:txBody>
      </p:sp>
      <p:cxnSp>
        <p:nvCxnSpPr>
          <p:cNvPr id="97" name="AutoShape 8"/>
          <p:cNvCxnSpPr>
            <a:cxnSpLocks noChangeShapeType="1"/>
            <a:stCxn id="94" idx="3"/>
            <a:endCxn id="98" idx="4"/>
          </p:cNvCxnSpPr>
          <p:nvPr/>
        </p:nvCxnSpPr>
        <p:spPr bwMode="auto">
          <a:xfrm flipV="1">
            <a:off x="7626861" y="897827"/>
            <a:ext cx="533635" cy="444986"/>
          </a:xfrm>
          <a:prstGeom prst="bentConnector2">
            <a:avLst/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98" name="TextBox 97"/>
          <p:cNvSpPr txBox="1"/>
          <p:nvPr/>
        </p:nvSpPr>
        <p:spPr>
          <a:xfrm>
            <a:off x="7990517" y="569923"/>
            <a:ext cx="339957" cy="327904"/>
          </a:xfrm>
          <a:prstGeom prst="ellipse">
            <a:avLst/>
          </a:prstGeom>
          <a:noFill/>
          <a:ln w="57150">
            <a:solidFill>
              <a:srgbClr val="3333FF"/>
            </a:solidFill>
          </a:ln>
        </p:spPr>
        <p:txBody>
          <a:bodyPr wrap="none" lIns="0" tIns="0" rIns="0" bIns="0" rtlCol="0" anchor="ctr" anchorCtr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</a:t>
            </a:r>
          </a:p>
        </p:txBody>
      </p:sp>
      <p:cxnSp>
        <p:nvCxnSpPr>
          <p:cNvPr id="99" name="Straight Arrow Connector 98"/>
          <p:cNvCxnSpPr>
            <a:stCxn id="98" idx="6"/>
            <a:endCxn id="72" idx="6"/>
          </p:cNvCxnSpPr>
          <p:nvPr/>
        </p:nvCxnSpPr>
        <p:spPr bwMode="auto">
          <a:xfrm flipV="1">
            <a:off x="8330474" y="727270"/>
            <a:ext cx="207290" cy="6605"/>
          </a:xfrm>
          <a:prstGeom prst="straightConnector1">
            <a:avLst/>
          </a:prstGeom>
          <a:noFill/>
          <a:ln w="57150">
            <a:solidFill>
              <a:srgbClr val="3333FF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100" name="AutoShape 8"/>
          <p:cNvCxnSpPr>
            <a:cxnSpLocks noChangeShapeType="1"/>
            <a:stCxn id="94" idx="2"/>
            <a:endCxn id="87" idx="0"/>
          </p:cNvCxnSpPr>
          <p:nvPr/>
        </p:nvCxnSpPr>
        <p:spPr bwMode="auto">
          <a:xfrm rot="5400000">
            <a:off x="6760594" y="1808150"/>
            <a:ext cx="543462" cy="12412"/>
          </a:xfrm>
          <a:prstGeom prst="bentConnector3">
            <a:avLst>
              <a:gd name="adj1" fmla="val 50000"/>
            </a:avLst>
          </a:prstGeom>
          <a:noFill/>
          <a:ln w="76200">
            <a:solidFill>
              <a:srgbClr val="FF0000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101" name="AutoShape 8"/>
          <p:cNvCxnSpPr>
            <a:cxnSpLocks noChangeShapeType="1"/>
            <a:stCxn id="106" idx="0"/>
            <a:endCxn id="77" idx="1"/>
          </p:cNvCxnSpPr>
          <p:nvPr/>
        </p:nvCxnSpPr>
        <p:spPr bwMode="auto">
          <a:xfrm rot="5400000" flipH="1" flipV="1">
            <a:off x="8093126" y="1714727"/>
            <a:ext cx="511296" cy="264613"/>
          </a:xfrm>
          <a:prstGeom prst="bentConnector2">
            <a:avLst/>
          </a:prstGeom>
          <a:noFill/>
          <a:ln w="76200">
            <a:solidFill>
              <a:srgbClr val="FF0000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102" name="AutoShape 8"/>
          <p:cNvCxnSpPr>
            <a:cxnSpLocks noChangeShapeType="1"/>
            <a:stCxn id="87" idx="3"/>
            <a:endCxn id="106" idx="1"/>
          </p:cNvCxnSpPr>
          <p:nvPr/>
        </p:nvCxnSpPr>
        <p:spPr bwMode="auto">
          <a:xfrm flipV="1">
            <a:off x="7326427" y="2368407"/>
            <a:ext cx="485497" cy="5815"/>
          </a:xfrm>
          <a:prstGeom prst="bentConnector3">
            <a:avLst>
              <a:gd name="adj1" fmla="val 50000"/>
            </a:avLst>
          </a:prstGeom>
          <a:noFill/>
          <a:ln w="76200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103" name="AutoShape 8"/>
          <p:cNvCxnSpPr>
            <a:cxnSpLocks noChangeShapeType="1"/>
            <a:stCxn id="108" idx="2"/>
            <a:endCxn id="106" idx="3"/>
          </p:cNvCxnSpPr>
          <p:nvPr/>
        </p:nvCxnSpPr>
        <p:spPr bwMode="auto">
          <a:xfrm rot="10800000">
            <a:off x="8621012" y="2368407"/>
            <a:ext cx="754979" cy="313698"/>
          </a:xfrm>
          <a:prstGeom prst="bentConnector3">
            <a:avLst>
              <a:gd name="adj1" fmla="val 50000"/>
            </a:avLst>
          </a:prstGeom>
          <a:noFill/>
          <a:ln w="57150">
            <a:solidFill>
              <a:schemeClr val="tx1"/>
            </a:solidFill>
            <a:miter lim="800000"/>
            <a:headEnd type="stealth" w="lg" len="lg"/>
            <a:tailEnd type="stealth" w="lg" len="lg"/>
          </a:ln>
          <a:effectLst/>
        </p:spPr>
      </p:cxnSp>
      <p:sp>
        <p:nvSpPr>
          <p:cNvPr id="106" name="Rectangle 9"/>
          <p:cNvSpPr>
            <a:spLocks noChangeArrowheads="1"/>
          </p:cNvSpPr>
          <p:nvPr/>
        </p:nvSpPr>
        <p:spPr bwMode="auto">
          <a:xfrm>
            <a:off x="7811924" y="2102681"/>
            <a:ext cx="809087" cy="531451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vest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nuclei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9375990" y="2584390"/>
            <a:ext cx="1506070" cy="19543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/>
        </p:spPr>
        <p:txBody>
          <a:bodyPr wrap="none" lIns="0" tIns="0" rIns="0" bIns="0" rtlCol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Vestibulo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9028529" y="2192502"/>
            <a:ext cx="783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Tune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110" name="AutoShape 8"/>
          <p:cNvCxnSpPr>
            <a:cxnSpLocks noChangeShapeType="1"/>
            <a:stCxn id="108" idx="6"/>
            <a:endCxn id="69" idx="2"/>
          </p:cNvCxnSpPr>
          <p:nvPr/>
        </p:nvCxnSpPr>
        <p:spPr bwMode="auto">
          <a:xfrm flipV="1">
            <a:off x="10882061" y="2192503"/>
            <a:ext cx="234644" cy="489602"/>
          </a:xfrm>
          <a:prstGeom prst="bentConnector2">
            <a:avLst/>
          </a:prstGeom>
          <a:noFill/>
          <a:ln w="57150">
            <a:solidFill>
              <a:schemeClr val="tx1"/>
            </a:solidFill>
            <a:miter lim="800000"/>
            <a:headEnd type="stealth" w="lg" len="lg"/>
            <a:tailEnd type="stealth" w="lg" len="lg"/>
          </a:ln>
          <a:effectLst/>
        </p:spPr>
      </p:cxnSp>
      <p:sp>
        <p:nvSpPr>
          <p:cNvPr id="111" name="Rectangle 110"/>
          <p:cNvSpPr/>
          <p:nvPr/>
        </p:nvSpPr>
        <p:spPr bwMode="auto">
          <a:xfrm>
            <a:off x="8694441" y="4400774"/>
            <a:ext cx="1673901" cy="704626"/>
          </a:xfrm>
          <a:prstGeom prst="rect">
            <a:avLst/>
          </a:prstGeom>
          <a:solidFill>
            <a:srgbClr val="FFFF00"/>
          </a:solidFill>
          <a:ln w="76200" cap="flat" cmpd="sng" algn="ctr">
            <a:solidFill>
              <a:srgbClr val="CC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muscles</a:t>
            </a:r>
          </a:p>
          <a:p>
            <a:pPr marL="0" marR="0" lvl="0" indent="0" algn="ctr" defTabSz="914400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balance</a:t>
            </a:r>
          </a:p>
        </p:txBody>
      </p:sp>
      <p:sp>
        <p:nvSpPr>
          <p:cNvPr id="112" name="Rectangle 111"/>
          <p:cNvSpPr/>
          <p:nvPr/>
        </p:nvSpPr>
        <p:spPr bwMode="auto">
          <a:xfrm>
            <a:off x="6635812" y="3134334"/>
            <a:ext cx="2029515" cy="412431"/>
          </a:xfrm>
          <a:prstGeom prst="rect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reticular formation</a:t>
            </a:r>
          </a:p>
        </p:txBody>
      </p:sp>
      <p:cxnSp>
        <p:nvCxnSpPr>
          <p:cNvPr id="113" name="AutoShape 8"/>
          <p:cNvCxnSpPr>
            <a:cxnSpLocks noChangeShapeType="1"/>
            <a:stCxn id="112" idx="0"/>
            <a:endCxn id="106" idx="2"/>
          </p:cNvCxnSpPr>
          <p:nvPr/>
        </p:nvCxnSpPr>
        <p:spPr bwMode="auto">
          <a:xfrm rot="5400000" flipH="1" flipV="1">
            <a:off x="7683418" y="2601284"/>
            <a:ext cx="500202" cy="565898"/>
          </a:xfrm>
          <a:prstGeom prst="bentConnector3">
            <a:avLst>
              <a:gd name="adj1" fmla="val 50000"/>
            </a:avLst>
          </a:prstGeom>
          <a:noFill/>
          <a:ln w="57150">
            <a:solidFill>
              <a:schemeClr val="tx1"/>
            </a:solidFill>
            <a:miter lim="800000"/>
            <a:headEnd type="stealth" w="lg" len="lg"/>
            <a:tailEnd type="stealth" w="lg" len="lg"/>
          </a:ln>
          <a:effectLst/>
        </p:spPr>
      </p:cxnSp>
      <p:cxnSp>
        <p:nvCxnSpPr>
          <p:cNvPr id="114" name="AutoShape 8"/>
          <p:cNvCxnSpPr>
            <a:cxnSpLocks noChangeShapeType="1"/>
            <a:stCxn id="112" idx="0"/>
            <a:endCxn id="63" idx="2"/>
          </p:cNvCxnSpPr>
          <p:nvPr/>
        </p:nvCxnSpPr>
        <p:spPr bwMode="auto">
          <a:xfrm rot="5400000" flipH="1" flipV="1">
            <a:off x="8357715" y="2215809"/>
            <a:ext cx="211381" cy="1625670"/>
          </a:xfrm>
          <a:prstGeom prst="bentConnector2">
            <a:avLst/>
          </a:prstGeom>
          <a:noFill/>
          <a:ln w="57150">
            <a:solidFill>
              <a:schemeClr val="tx1"/>
            </a:solidFill>
            <a:miter lim="800000"/>
            <a:headEnd type="stealth" w="lg" len="lg"/>
            <a:tailEnd type="stealth" w="lg" len="lg"/>
          </a:ln>
          <a:effectLst/>
        </p:spPr>
      </p:cxnSp>
      <p:cxnSp>
        <p:nvCxnSpPr>
          <p:cNvPr id="115" name="Straight Arrow Connector 114"/>
          <p:cNvCxnSpPr>
            <a:stCxn id="106" idx="2"/>
            <a:endCxn id="111" idx="0"/>
          </p:cNvCxnSpPr>
          <p:nvPr/>
        </p:nvCxnSpPr>
        <p:spPr bwMode="auto">
          <a:xfrm>
            <a:off x="8216468" y="2634132"/>
            <a:ext cx="1314924" cy="1766642"/>
          </a:xfrm>
          <a:prstGeom prst="straightConnector1">
            <a:avLst/>
          </a:prstGeom>
          <a:noFill/>
          <a:ln w="76200" cap="flat" cmpd="sng" algn="ctr">
            <a:solidFill>
              <a:srgbClr val="CC00CC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cxnSp>
        <p:nvCxnSpPr>
          <p:cNvPr id="116" name="Straight Arrow Connector 115"/>
          <p:cNvCxnSpPr>
            <a:endCxn id="111" idx="0"/>
          </p:cNvCxnSpPr>
          <p:nvPr/>
        </p:nvCxnSpPr>
        <p:spPr bwMode="auto">
          <a:xfrm flipH="1">
            <a:off x="9531392" y="3240741"/>
            <a:ext cx="581265" cy="1160033"/>
          </a:xfrm>
          <a:prstGeom prst="straightConnector1">
            <a:avLst/>
          </a:prstGeom>
          <a:noFill/>
          <a:ln w="76200" cap="flat" cmpd="sng" algn="ctr">
            <a:solidFill>
              <a:srgbClr val="CC00CC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cxnSp>
        <p:nvCxnSpPr>
          <p:cNvPr id="117" name="AutoShape 8"/>
          <p:cNvCxnSpPr>
            <a:cxnSpLocks noChangeShapeType="1"/>
            <a:stCxn id="111" idx="0"/>
            <a:endCxn id="112" idx="3"/>
          </p:cNvCxnSpPr>
          <p:nvPr/>
        </p:nvCxnSpPr>
        <p:spPr bwMode="auto">
          <a:xfrm rot="16200000" flipV="1">
            <a:off x="8568248" y="3437629"/>
            <a:ext cx="1060224" cy="866065"/>
          </a:xfrm>
          <a:prstGeom prst="bentConnector2">
            <a:avLst/>
          </a:prstGeom>
          <a:noFill/>
          <a:ln w="57150">
            <a:solidFill>
              <a:schemeClr val="tx1"/>
            </a:solidFill>
            <a:miter lim="800000"/>
            <a:headEnd type="none" w="med" len="med"/>
            <a:tailEnd type="triangle" w="med" len="med"/>
          </a:ln>
          <a:effectLst/>
        </p:spPr>
      </p:cxnSp>
      <p:sp>
        <p:nvSpPr>
          <p:cNvPr id="118" name="TextBox 117"/>
          <p:cNvSpPr txBox="1"/>
          <p:nvPr/>
        </p:nvSpPr>
        <p:spPr>
          <a:xfrm>
            <a:off x="9388041" y="5351351"/>
            <a:ext cx="2074794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balance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12684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1" name="Straight Arrow Connector 80"/>
          <p:cNvCxnSpPr/>
          <p:nvPr/>
        </p:nvCxnSpPr>
        <p:spPr bwMode="auto">
          <a:xfrm flipV="1">
            <a:off x="1953527" y="2254622"/>
            <a:ext cx="0" cy="3505200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2" name="Straight Arrow Connector 81"/>
          <p:cNvCxnSpPr/>
          <p:nvPr/>
        </p:nvCxnSpPr>
        <p:spPr bwMode="auto">
          <a:xfrm>
            <a:off x="1953527" y="5759822"/>
            <a:ext cx="4176458" cy="0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3" name="TextBox 82"/>
          <p:cNvSpPr txBox="1"/>
          <p:nvPr/>
        </p:nvSpPr>
        <p:spPr>
          <a:xfrm>
            <a:off x="2167587" y="5846204"/>
            <a:ext cx="166584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Flexible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accurate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75822" y="2591436"/>
            <a:ext cx="18838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log(delay)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753007" y="3484002"/>
            <a:ext cx="10438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 sec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938838" y="5011416"/>
            <a:ext cx="8290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</a:t>
            </a:r>
            <a:r>
              <a:rPr kumimoji="0" lang="en-US" sz="32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-2</a:t>
            </a:r>
            <a:endParaRPr kumimoji="0" lang="en-US" sz="28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75822" y="5376867"/>
            <a:ext cx="925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Fast</a:t>
            </a:r>
          </a:p>
        </p:txBody>
      </p:sp>
      <p:sp>
        <p:nvSpPr>
          <p:cNvPr id="64" name="Rectangle 9"/>
          <p:cNvSpPr>
            <a:spLocks noChangeArrowheads="1"/>
          </p:cNvSpPr>
          <p:nvPr/>
        </p:nvSpPr>
        <p:spPr bwMode="auto">
          <a:xfrm>
            <a:off x="3916665" y="4283580"/>
            <a:ext cx="1236607" cy="469507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VOR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2332019" y="3791527"/>
            <a:ext cx="1493070" cy="329434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vision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8" name="Rectangle 9"/>
          <p:cNvSpPr>
            <a:spLocks noChangeArrowheads="1"/>
          </p:cNvSpPr>
          <p:nvPr/>
        </p:nvSpPr>
        <p:spPr bwMode="auto">
          <a:xfrm>
            <a:off x="5394237" y="4947483"/>
            <a:ext cx="1519292" cy="403868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proprio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52" name="Multiply 51"/>
          <p:cNvSpPr/>
          <p:nvPr/>
        </p:nvSpPr>
        <p:spPr bwMode="auto">
          <a:xfrm>
            <a:off x="5125183" y="4589751"/>
            <a:ext cx="2057400" cy="1143614"/>
          </a:xfrm>
          <a:prstGeom prst="mathMultiply">
            <a:avLst>
              <a:gd name="adj1" fmla="val 11860"/>
            </a:avLst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9276240" y="2605165"/>
            <a:ext cx="1614554" cy="635576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txBody>
          <a:bodyPr wrap="none" lIns="0" tIns="0" rIns="0" bIns="0" rtlCol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Cerebellum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6" name="TextBox 155"/>
          <p:cNvSpPr txBox="1"/>
          <p:nvPr/>
        </p:nvSpPr>
        <p:spPr>
          <a:xfrm>
            <a:off x="10338568" y="228603"/>
            <a:ext cx="1556273" cy="19639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Cortex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157" name="Group 25"/>
          <p:cNvGrpSpPr/>
          <p:nvPr/>
        </p:nvGrpSpPr>
        <p:grpSpPr>
          <a:xfrm flipH="1">
            <a:off x="8503415" y="400955"/>
            <a:ext cx="850979" cy="652631"/>
            <a:chOff x="6341782" y="2133600"/>
            <a:chExt cx="1887818" cy="1447800"/>
          </a:xfrm>
        </p:grpSpPr>
        <p:sp>
          <p:nvSpPr>
            <p:cNvPr id="158" name="Rectangle 157"/>
            <p:cNvSpPr/>
            <p:nvPr/>
          </p:nvSpPr>
          <p:spPr>
            <a:xfrm rot="19858935">
              <a:off x="6341782" y="3257704"/>
              <a:ext cx="609600" cy="228600"/>
            </a:xfrm>
            <a:prstGeom prst="rect">
              <a:avLst/>
            </a:prstGeom>
            <a:solidFill>
              <a:srgbClr val="FFCC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59" name="Oval 158"/>
            <p:cNvSpPr/>
            <p:nvPr/>
          </p:nvSpPr>
          <p:spPr>
            <a:xfrm>
              <a:off x="6705600" y="2133600"/>
              <a:ext cx="1447800" cy="1447800"/>
            </a:xfrm>
            <a:prstGeom prst="ellipse">
              <a:avLst/>
            </a:prstGeom>
            <a:solidFill>
              <a:srgbClr val="FFCC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eye</a:t>
              </a:r>
            </a:p>
          </p:txBody>
        </p:sp>
        <p:sp>
          <p:nvSpPr>
            <p:cNvPr id="160" name="Chord 159"/>
            <p:cNvSpPr/>
            <p:nvPr/>
          </p:nvSpPr>
          <p:spPr>
            <a:xfrm rot="10800000">
              <a:off x="7772400" y="2438400"/>
              <a:ext cx="457200" cy="762000"/>
            </a:xfrm>
            <a:prstGeom prst="chord">
              <a:avLst>
                <a:gd name="adj1" fmla="val 5459106"/>
                <a:gd name="adj2" fmla="val 1620000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cxnSp>
        <p:nvCxnSpPr>
          <p:cNvPr id="161" name="AutoShape 8"/>
          <p:cNvCxnSpPr>
            <a:cxnSpLocks noChangeShapeType="1"/>
            <a:stCxn id="159" idx="2"/>
            <a:endCxn id="162" idx="1"/>
          </p:cNvCxnSpPr>
          <p:nvPr/>
        </p:nvCxnSpPr>
        <p:spPr bwMode="auto">
          <a:xfrm>
            <a:off x="9190393" y="727272"/>
            <a:ext cx="1348985" cy="974"/>
          </a:xfrm>
          <a:prstGeom prst="bentConnector3">
            <a:avLst>
              <a:gd name="adj1" fmla="val 50000"/>
            </a:avLst>
          </a:prstGeom>
          <a:noFill/>
          <a:ln w="57150">
            <a:solidFill>
              <a:srgbClr val="3333FF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162" name="Rectangle 9"/>
          <p:cNvSpPr>
            <a:spLocks noChangeArrowheads="1"/>
          </p:cNvSpPr>
          <p:nvPr/>
        </p:nvSpPr>
        <p:spPr bwMode="auto">
          <a:xfrm>
            <a:off x="10539378" y="511747"/>
            <a:ext cx="702833" cy="432996"/>
          </a:xfrm>
          <a:prstGeom prst="rect">
            <a:avLst/>
          </a:prstGeom>
          <a:solidFill>
            <a:schemeClr val="bg1"/>
          </a:solidFill>
          <a:ln w="57150">
            <a:solidFill>
              <a:srgbClr val="3333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vision</a:t>
            </a:r>
          </a:p>
        </p:txBody>
      </p:sp>
      <p:sp>
        <p:nvSpPr>
          <p:cNvPr id="163" name="Rectangle 4"/>
          <p:cNvSpPr>
            <a:spLocks noChangeArrowheads="1"/>
          </p:cNvSpPr>
          <p:nvPr/>
        </p:nvSpPr>
        <p:spPr bwMode="auto">
          <a:xfrm>
            <a:off x="8481081" y="1448099"/>
            <a:ext cx="772907" cy="286572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Act</a:t>
            </a:r>
          </a:p>
        </p:txBody>
      </p:sp>
      <p:cxnSp>
        <p:nvCxnSpPr>
          <p:cNvPr id="164" name="AutoShape 11"/>
          <p:cNvCxnSpPr>
            <a:cxnSpLocks noChangeShapeType="1"/>
            <a:stCxn id="163" idx="0"/>
            <a:endCxn id="159" idx="4"/>
          </p:cNvCxnSpPr>
          <p:nvPr/>
        </p:nvCxnSpPr>
        <p:spPr bwMode="auto">
          <a:xfrm rot="16200000" flipV="1">
            <a:off x="8668551" y="1249115"/>
            <a:ext cx="394513" cy="3455"/>
          </a:xfrm>
          <a:prstGeom prst="bentConnector3">
            <a:avLst>
              <a:gd name="adj1" fmla="val 50000"/>
            </a:avLst>
          </a:prstGeom>
          <a:noFill/>
          <a:ln w="76200">
            <a:solidFill>
              <a:srgbClr val="FF0000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165" name="AutoShape 8"/>
          <p:cNvCxnSpPr>
            <a:cxnSpLocks noChangeShapeType="1"/>
            <a:stCxn id="162" idx="2"/>
            <a:endCxn id="166" idx="0"/>
          </p:cNvCxnSpPr>
          <p:nvPr/>
        </p:nvCxnSpPr>
        <p:spPr bwMode="auto">
          <a:xfrm rot="5400000">
            <a:off x="10595537" y="1238604"/>
            <a:ext cx="589119" cy="1395"/>
          </a:xfrm>
          <a:prstGeom prst="bentConnector3">
            <a:avLst>
              <a:gd name="adj1" fmla="val 50000"/>
            </a:avLst>
          </a:prstGeom>
          <a:noFill/>
          <a:ln w="57150">
            <a:solidFill>
              <a:srgbClr val="3333FF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166" name="Rectangle 9"/>
          <p:cNvSpPr>
            <a:spLocks noChangeArrowheads="1"/>
          </p:cNvSpPr>
          <p:nvPr/>
        </p:nvSpPr>
        <p:spPr bwMode="auto">
          <a:xfrm>
            <a:off x="10537982" y="1533861"/>
            <a:ext cx="702833" cy="332591"/>
          </a:xfrm>
          <a:prstGeom prst="rect">
            <a:avLst/>
          </a:prstGeom>
          <a:solidFill>
            <a:schemeClr val="bg1"/>
          </a:solidFill>
          <a:ln w="57150">
            <a:solidFill>
              <a:srgbClr val="3333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delay</a:t>
            </a:r>
          </a:p>
        </p:txBody>
      </p:sp>
      <p:cxnSp>
        <p:nvCxnSpPr>
          <p:cNvPr id="167" name="AutoShape 8"/>
          <p:cNvCxnSpPr>
            <a:cxnSpLocks noChangeShapeType="1"/>
            <a:stCxn id="166" idx="2"/>
            <a:endCxn id="163" idx="2"/>
          </p:cNvCxnSpPr>
          <p:nvPr/>
        </p:nvCxnSpPr>
        <p:spPr bwMode="auto">
          <a:xfrm rot="5400000" flipH="1">
            <a:off x="9812576" y="789630"/>
            <a:ext cx="131782" cy="2021864"/>
          </a:xfrm>
          <a:prstGeom prst="bentConnector3">
            <a:avLst>
              <a:gd name="adj1" fmla="val -114285"/>
            </a:avLst>
          </a:prstGeom>
          <a:noFill/>
          <a:ln w="57150">
            <a:solidFill>
              <a:srgbClr val="3333FF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168" name="Rectangle 9"/>
          <p:cNvSpPr>
            <a:spLocks noChangeArrowheads="1"/>
          </p:cNvSpPr>
          <p:nvPr/>
        </p:nvSpPr>
        <p:spPr bwMode="auto">
          <a:xfrm>
            <a:off x="6725811" y="2086087"/>
            <a:ext cx="600616" cy="57627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Inner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ear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169" name="TextBox 168"/>
          <p:cNvSpPr txBox="1"/>
          <p:nvPr/>
        </p:nvSpPr>
        <p:spPr>
          <a:xfrm>
            <a:off x="7431724" y="1545302"/>
            <a:ext cx="732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fast</a:t>
            </a:r>
          </a:p>
        </p:txBody>
      </p:sp>
      <p:sp>
        <p:nvSpPr>
          <p:cNvPr id="170" name="TextBox 169"/>
          <p:cNvSpPr txBox="1"/>
          <p:nvPr/>
        </p:nvSpPr>
        <p:spPr>
          <a:xfrm>
            <a:off x="6019800" y="515106"/>
            <a:ext cx="1434120" cy="424328"/>
          </a:xfrm>
          <a:prstGeom prst="rect">
            <a:avLst/>
          </a:prstGeom>
          <a:noFill/>
          <a:ln w="38100">
            <a:solidFill>
              <a:srgbClr val="3333FF"/>
            </a:solidFill>
          </a:ln>
        </p:spPr>
        <p:txBody>
          <a:bodyPr wrap="none" rtlCol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Object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1" name="TextBox 170"/>
          <p:cNvSpPr txBox="1"/>
          <p:nvPr/>
        </p:nvSpPr>
        <p:spPr>
          <a:xfrm>
            <a:off x="6450201" y="1143000"/>
            <a:ext cx="1176660" cy="3996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Head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172" name="Straight Arrow Connector 171"/>
          <p:cNvCxnSpPr>
            <a:stCxn id="170" idx="3"/>
            <a:endCxn id="175" idx="2"/>
          </p:cNvCxnSpPr>
          <p:nvPr/>
        </p:nvCxnSpPr>
        <p:spPr bwMode="auto">
          <a:xfrm>
            <a:off x="7453920" y="727270"/>
            <a:ext cx="536597" cy="6605"/>
          </a:xfrm>
          <a:prstGeom prst="straightConnector1">
            <a:avLst/>
          </a:prstGeom>
          <a:noFill/>
          <a:ln w="57150">
            <a:solidFill>
              <a:srgbClr val="3333FF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173" name="TextBox 172"/>
          <p:cNvSpPr txBox="1"/>
          <p:nvPr/>
        </p:nvSpPr>
        <p:spPr>
          <a:xfrm>
            <a:off x="9654852" y="22860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Error</a:t>
            </a:r>
          </a:p>
        </p:txBody>
      </p:sp>
      <p:cxnSp>
        <p:nvCxnSpPr>
          <p:cNvPr id="174" name="AutoShape 8"/>
          <p:cNvCxnSpPr>
            <a:cxnSpLocks noChangeShapeType="1"/>
            <a:stCxn id="171" idx="3"/>
            <a:endCxn id="175" idx="4"/>
          </p:cNvCxnSpPr>
          <p:nvPr/>
        </p:nvCxnSpPr>
        <p:spPr bwMode="auto">
          <a:xfrm flipV="1">
            <a:off x="7626861" y="897827"/>
            <a:ext cx="533635" cy="444986"/>
          </a:xfrm>
          <a:prstGeom prst="bentConnector2">
            <a:avLst/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175" name="TextBox 174"/>
          <p:cNvSpPr txBox="1"/>
          <p:nvPr/>
        </p:nvSpPr>
        <p:spPr>
          <a:xfrm>
            <a:off x="7990517" y="569923"/>
            <a:ext cx="339957" cy="327904"/>
          </a:xfrm>
          <a:prstGeom prst="ellipse">
            <a:avLst/>
          </a:prstGeom>
          <a:noFill/>
          <a:ln w="57150">
            <a:solidFill>
              <a:srgbClr val="3333FF"/>
            </a:solidFill>
          </a:ln>
        </p:spPr>
        <p:txBody>
          <a:bodyPr wrap="none" lIns="0" tIns="0" rIns="0" bIns="0" rtlCol="0" anchor="ctr" anchorCtr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</a:t>
            </a:r>
          </a:p>
        </p:txBody>
      </p:sp>
      <p:cxnSp>
        <p:nvCxnSpPr>
          <p:cNvPr id="176" name="Straight Arrow Connector 175"/>
          <p:cNvCxnSpPr>
            <a:stCxn id="175" idx="6"/>
            <a:endCxn id="159" idx="6"/>
          </p:cNvCxnSpPr>
          <p:nvPr/>
        </p:nvCxnSpPr>
        <p:spPr bwMode="auto">
          <a:xfrm flipV="1">
            <a:off x="8330474" y="727270"/>
            <a:ext cx="207290" cy="6605"/>
          </a:xfrm>
          <a:prstGeom prst="straightConnector1">
            <a:avLst/>
          </a:prstGeom>
          <a:noFill/>
          <a:ln w="57150">
            <a:solidFill>
              <a:srgbClr val="3333FF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177" name="AutoShape 8"/>
          <p:cNvCxnSpPr>
            <a:cxnSpLocks noChangeShapeType="1"/>
            <a:stCxn id="171" idx="2"/>
            <a:endCxn id="168" idx="0"/>
          </p:cNvCxnSpPr>
          <p:nvPr/>
        </p:nvCxnSpPr>
        <p:spPr bwMode="auto">
          <a:xfrm rot="5400000">
            <a:off x="6760594" y="1808150"/>
            <a:ext cx="543462" cy="12412"/>
          </a:xfrm>
          <a:prstGeom prst="bentConnector3">
            <a:avLst>
              <a:gd name="adj1" fmla="val 50000"/>
            </a:avLst>
          </a:prstGeom>
          <a:noFill/>
          <a:ln w="76200">
            <a:solidFill>
              <a:srgbClr val="FF0000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178" name="AutoShape 8"/>
          <p:cNvCxnSpPr>
            <a:cxnSpLocks noChangeShapeType="1"/>
            <a:stCxn id="181" idx="0"/>
            <a:endCxn id="163" idx="1"/>
          </p:cNvCxnSpPr>
          <p:nvPr/>
        </p:nvCxnSpPr>
        <p:spPr bwMode="auto">
          <a:xfrm rot="5400000" flipH="1" flipV="1">
            <a:off x="8093126" y="1714727"/>
            <a:ext cx="511296" cy="264613"/>
          </a:xfrm>
          <a:prstGeom prst="bentConnector2">
            <a:avLst/>
          </a:prstGeom>
          <a:noFill/>
          <a:ln w="76200">
            <a:solidFill>
              <a:srgbClr val="FF0000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179" name="AutoShape 8"/>
          <p:cNvCxnSpPr>
            <a:cxnSpLocks noChangeShapeType="1"/>
            <a:stCxn id="168" idx="3"/>
            <a:endCxn id="181" idx="1"/>
          </p:cNvCxnSpPr>
          <p:nvPr/>
        </p:nvCxnSpPr>
        <p:spPr bwMode="auto">
          <a:xfrm flipV="1">
            <a:off x="7326427" y="2368407"/>
            <a:ext cx="485497" cy="5815"/>
          </a:xfrm>
          <a:prstGeom prst="bentConnector3">
            <a:avLst>
              <a:gd name="adj1" fmla="val 50000"/>
            </a:avLst>
          </a:prstGeom>
          <a:noFill/>
          <a:ln w="76200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180" name="AutoShape 8"/>
          <p:cNvCxnSpPr>
            <a:cxnSpLocks noChangeShapeType="1"/>
            <a:stCxn id="182" idx="2"/>
            <a:endCxn id="181" idx="3"/>
          </p:cNvCxnSpPr>
          <p:nvPr/>
        </p:nvCxnSpPr>
        <p:spPr bwMode="auto">
          <a:xfrm rot="10800000">
            <a:off x="8621012" y="2368407"/>
            <a:ext cx="754979" cy="313698"/>
          </a:xfrm>
          <a:prstGeom prst="bentConnector3">
            <a:avLst>
              <a:gd name="adj1" fmla="val 50000"/>
            </a:avLst>
          </a:prstGeom>
          <a:noFill/>
          <a:ln w="57150">
            <a:solidFill>
              <a:schemeClr val="tx1"/>
            </a:solidFill>
            <a:miter lim="800000"/>
            <a:headEnd type="stealth" w="lg" len="lg"/>
            <a:tailEnd type="stealth" w="lg" len="lg"/>
          </a:ln>
          <a:effectLst/>
        </p:spPr>
      </p:cxnSp>
      <p:sp>
        <p:nvSpPr>
          <p:cNvPr id="181" name="Rectangle 9"/>
          <p:cNvSpPr>
            <a:spLocks noChangeArrowheads="1"/>
          </p:cNvSpPr>
          <p:nvPr/>
        </p:nvSpPr>
        <p:spPr bwMode="auto">
          <a:xfrm>
            <a:off x="7811924" y="2102681"/>
            <a:ext cx="809087" cy="531451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vest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nuclei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182" name="TextBox 181"/>
          <p:cNvSpPr txBox="1"/>
          <p:nvPr/>
        </p:nvSpPr>
        <p:spPr>
          <a:xfrm>
            <a:off x="9375990" y="2584390"/>
            <a:ext cx="1506070" cy="19543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/>
        </p:spPr>
        <p:txBody>
          <a:bodyPr wrap="none" lIns="0" tIns="0" rIns="0" bIns="0" rtlCol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Vestibulo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</a:p>
        </p:txBody>
      </p:sp>
      <p:sp>
        <p:nvSpPr>
          <p:cNvPr id="183" name="TextBox 182"/>
          <p:cNvSpPr txBox="1"/>
          <p:nvPr/>
        </p:nvSpPr>
        <p:spPr>
          <a:xfrm>
            <a:off x="9028529" y="2192502"/>
            <a:ext cx="783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Tune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184" name="AutoShape 8"/>
          <p:cNvCxnSpPr>
            <a:cxnSpLocks noChangeShapeType="1"/>
            <a:stCxn id="182" idx="6"/>
            <a:endCxn id="156" idx="2"/>
          </p:cNvCxnSpPr>
          <p:nvPr/>
        </p:nvCxnSpPr>
        <p:spPr bwMode="auto">
          <a:xfrm flipV="1">
            <a:off x="10882061" y="2192503"/>
            <a:ext cx="234644" cy="489602"/>
          </a:xfrm>
          <a:prstGeom prst="bentConnector2">
            <a:avLst/>
          </a:prstGeom>
          <a:noFill/>
          <a:ln w="57150">
            <a:solidFill>
              <a:schemeClr val="tx1"/>
            </a:solidFill>
            <a:miter lim="800000"/>
            <a:headEnd type="stealth" w="lg" len="lg"/>
            <a:tailEnd type="stealth" w="lg" len="lg"/>
          </a:ln>
          <a:effectLst/>
        </p:spPr>
      </p:cxnSp>
      <p:sp>
        <p:nvSpPr>
          <p:cNvPr id="185" name="Rectangle 184"/>
          <p:cNvSpPr/>
          <p:nvPr/>
        </p:nvSpPr>
        <p:spPr bwMode="auto">
          <a:xfrm>
            <a:off x="8694441" y="4400774"/>
            <a:ext cx="1673901" cy="704626"/>
          </a:xfrm>
          <a:prstGeom prst="rect">
            <a:avLst/>
          </a:prstGeom>
          <a:solidFill>
            <a:srgbClr val="FFFF00"/>
          </a:solidFill>
          <a:ln w="76200" cap="flat" cmpd="sng" algn="ctr">
            <a:solidFill>
              <a:srgbClr val="CC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muscles</a:t>
            </a:r>
          </a:p>
          <a:p>
            <a:pPr marL="0" marR="0" lvl="0" indent="0" algn="ctr" defTabSz="914400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balance</a:t>
            </a:r>
          </a:p>
        </p:txBody>
      </p:sp>
      <p:sp>
        <p:nvSpPr>
          <p:cNvPr id="186" name="Rectangle 185"/>
          <p:cNvSpPr/>
          <p:nvPr/>
        </p:nvSpPr>
        <p:spPr bwMode="auto">
          <a:xfrm>
            <a:off x="6635812" y="3134334"/>
            <a:ext cx="2029515" cy="412431"/>
          </a:xfrm>
          <a:prstGeom prst="rect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reticular formation</a:t>
            </a:r>
          </a:p>
        </p:txBody>
      </p:sp>
      <p:cxnSp>
        <p:nvCxnSpPr>
          <p:cNvPr id="187" name="AutoShape 8"/>
          <p:cNvCxnSpPr>
            <a:cxnSpLocks noChangeShapeType="1"/>
            <a:stCxn id="186" idx="0"/>
            <a:endCxn id="181" idx="2"/>
          </p:cNvCxnSpPr>
          <p:nvPr/>
        </p:nvCxnSpPr>
        <p:spPr bwMode="auto">
          <a:xfrm rot="5400000" flipH="1" flipV="1">
            <a:off x="7683418" y="2601284"/>
            <a:ext cx="500202" cy="565898"/>
          </a:xfrm>
          <a:prstGeom prst="bentConnector3">
            <a:avLst>
              <a:gd name="adj1" fmla="val 50000"/>
            </a:avLst>
          </a:prstGeom>
          <a:noFill/>
          <a:ln w="57150">
            <a:solidFill>
              <a:schemeClr val="tx1"/>
            </a:solidFill>
            <a:miter lim="800000"/>
            <a:headEnd type="stealth" w="lg" len="lg"/>
            <a:tailEnd type="stealth" w="lg" len="lg"/>
          </a:ln>
          <a:effectLst/>
        </p:spPr>
      </p:cxnSp>
      <p:cxnSp>
        <p:nvCxnSpPr>
          <p:cNvPr id="188" name="AutoShape 8"/>
          <p:cNvCxnSpPr>
            <a:cxnSpLocks noChangeShapeType="1"/>
            <a:stCxn id="186" idx="0"/>
            <a:endCxn id="155" idx="2"/>
          </p:cNvCxnSpPr>
          <p:nvPr/>
        </p:nvCxnSpPr>
        <p:spPr bwMode="auto">
          <a:xfrm rot="5400000" flipH="1" flipV="1">
            <a:off x="8357715" y="2215809"/>
            <a:ext cx="211381" cy="1625670"/>
          </a:xfrm>
          <a:prstGeom prst="bentConnector2">
            <a:avLst/>
          </a:prstGeom>
          <a:noFill/>
          <a:ln w="57150">
            <a:solidFill>
              <a:schemeClr val="tx1"/>
            </a:solidFill>
            <a:miter lim="800000"/>
            <a:headEnd type="stealth" w="lg" len="lg"/>
            <a:tailEnd type="stealth" w="lg" len="lg"/>
          </a:ln>
          <a:effectLst/>
        </p:spPr>
      </p:cxnSp>
      <p:cxnSp>
        <p:nvCxnSpPr>
          <p:cNvPr id="189" name="Straight Arrow Connector 188"/>
          <p:cNvCxnSpPr>
            <a:stCxn id="181" idx="2"/>
            <a:endCxn id="185" idx="0"/>
          </p:cNvCxnSpPr>
          <p:nvPr/>
        </p:nvCxnSpPr>
        <p:spPr bwMode="auto">
          <a:xfrm>
            <a:off x="8216468" y="2634132"/>
            <a:ext cx="1314924" cy="1766642"/>
          </a:xfrm>
          <a:prstGeom prst="straightConnector1">
            <a:avLst/>
          </a:prstGeom>
          <a:noFill/>
          <a:ln w="76200" cap="flat" cmpd="sng" algn="ctr">
            <a:solidFill>
              <a:srgbClr val="CC00CC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cxnSp>
        <p:nvCxnSpPr>
          <p:cNvPr id="190" name="Straight Arrow Connector 189"/>
          <p:cNvCxnSpPr>
            <a:endCxn id="185" idx="0"/>
          </p:cNvCxnSpPr>
          <p:nvPr/>
        </p:nvCxnSpPr>
        <p:spPr bwMode="auto">
          <a:xfrm flipH="1">
            <a:off x="9531392" y="3240741"/>
            <a:ext cx="581265" cy="1160033"/>
          </a:xfrm>
          <a:prstGeom prst="straightConnector1">
            <a:avLst/>
          </a:prstGeom>
          <a:noFill/>
          <a:ln w="76200" cap="flat" cmpd="sng" algn="ctr">
            <a:solidFill>
              <a:srgbClr val="CC00CC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cxnSp>
        <p:nvCxnSpPr>
          <p:cNvPr id="191" name="AutoShape 8"/>
          <p:cNvCxnSpPr>
            <a:cxnSpLocks noChangeShapeType="1"/>
            <a:stCxn id="185" idx="0"/>
            <a:endCxn id="186" idx="3"/>
          </p:cNvCxnSpPr>
          <p:nvPr/>
        </p:nvCxnSpPr>
        <p:spPr bwMode="auto">
          <a:xfrm rot="16200000" flipV="1">
            <a:off x="8568248" y="3437629"/>
            <a:ext cx="1060224" cy="866065"/>
          </a:xfrm>
          <a:prstGeom prst="bentConnector2">
            <a:avLst/>
          </a:prstGeom>
          <a:noFill/>
          <a:ln w="57150">
            <a:solidFill>
              <a:schemeClr val="tx1"/>
            </a:solidFill>
            <a:miter lim="800000"/>
            <a:headEnd type="none" w="med" len="med"/>
            <a:tailEnd type="triangle" w="med" len="med"/>
          </a:ln>
          <a:effectLst/>
        </p:spPr>
      </p:cxnSp>
      <p:sp>
        <p:nvSpPr>
          <p:cNvPr id="192" name="TextBox 191"/>
          <p:cNvSpPr txBox="1"/>
          <p:nvPr/>
        </p:nvSpPr>
        <p:spPr>
          <a:xfrm>
            <a:off x="9388041" y="5351351"/>
            <a:ext cx="2074794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balance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98117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 bwMode="auto">
          <a:xfrm>
            <a:off x="5943600" y="48126"/>
            <a:ext cx="6101036" cy="5197642"/>
          </a:xfrm>
          <a:custGeom>
            <a:avLst/>
            <a:gdLst>
              <a:gd name="connsiteX0" fmla="*/ 0 w 6101036"/>
              <a:gd name="connsiteY0" fmla="*/ 372979 h 5197642"/>
              <a:gd name="connsiteX1" fmla="*/ 72189 w 6101036"/>
              <a:gd name="connsiteY1" fmla="*/ 1070811 h 5197642"/>
              <a:gd name="connsiteX2" fmla="*/ 324853 w 6101036"/>
              <a:gd name="connsiteY2" fmla="*/ 1371600 h 5197642"/>
              <a:gd name="connsiteX3" fmla="*/ 625642 w 6101036"/>
              <a:gd name="connsiteY3" fmla="*/ 1973179 h 5197642"/>
              <a:gd name="connsiteX4" fmla="*/ 649705 w 6101036"/>
              <a:gd name="connsiteY4" fmla="*/ 2514600 h 5197642"/>
              <a:gd name="connsiteX5" fmla="*/ 649705 w 6101036"/>
              <a:gd name="connsiteY5" fmla="*/ 2887579 h 5197642"/>
              <a:gd name="connsiteX6" fmla="*/ 601579 w 6101036"/>
              <a:gd name="connsiteY6" fmla="*/ 3645569 h 5197642"/>
              <a:gd name="connsiteX7" fmla="*/ 2683042 w 6101036"/>
              <a:gd name="connsiteY7" fmla="*/ 3621506 h 5197642"/>
              <a:gd name="connsiteX8" fmla="*/ 3043989 w 6101036"/>
              <a:gd name="connsiteY8" fmla="*/ 4162927 h 5197642"/>
              <a:gd name="connsiteX9" fmla="*/ 2634916 w 6101036"/>
              <a:gd name="connsiteY9" fmla="*/ 4283242 h 5197642"/>
              <a:gd name="connsiteX10" fmla="*/ 2598821 w 6101036"/>
              <a:gd name="connsiteY10" fmla="*/ 5197642 h 5197642"/>
              <a:gd name="connsiteX11" fmla="*/ 4932947 w 6101036"/>
              <a:gd name="connsiteY11" fmla="*/ 5185611 h 5197642"/>
              <a:gd name="connsiteX12" fmla="*/ 4872789 w 6101036"/>
              <a:gd name="connsiteY12" fmla="*/ 4018548 h 5197642"/>
              <a:gd name="connsiteX13" fmla="*/ 5209674 w 6101036"/>
              <a:gd name="connsiteY13" fmla="*/ 3236495 h 5197642"/>
              <a:gd name="connsiteX14" fmla="*/ 5775158 w 6101036"/>
              <a:gd name="connsiteY14" fmla="*/ 2598821 h 5197642"/>
              <a:gd name="connsiteX15" fmla="*/ 5859379 w 6101036"/>
              <a:gd name="connsiteY15" fmla="*/ 2454442 h 5197642"/>
              <a:gd name="connsiteX16" fmla="*/ 6075947 w 6101036"/>
              <a:gd name="connsiteY16" fmla="*/ 1780674 h 5197642"/>
              <a:gd name="connsiteX17" fmla="*/ 6100011 w 6101036"/>
              <a:gd name="connsiteY17" fmla="*/ 1503948 h 5197642"/>
              <a:gd name="connsiteX18" fmla="*/ 6087979 w 6101036"/>
              <a:gd name="connsiteY18" fmla="*/ 0 h 5197642"/>
              <a:gd name="connsiteX19" fmla="*/ 4439653 w 6101036"/>
              <a:gd name="connsiteY19" fmla="*/ 12032 h 5197642"/>
              <a:gd name="connsiteX20" fmla="*/ 1768642 w 6101036"/>
              <a:gd name="connsiteY20" fmla="*/ 108285 h 5197642"/>
              <a:gd name="connsiteX21" fmla="*/ 1624263 w 6101036"/>
              <a:gd name="connsiteY21" fmla="*/ 108285 h 5197642"/>
              <a:gd name="connsiteX22" fmla="*/ 0 w 6101036"/>
              <a:gd name="connsiteY22" fmla="*/ 372979 h 5197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101036" h="5197642">
                <a:moveTo>
                  <a:pt x="0" y="372979"/>
                </a:moveTo>
                <a:lnTo>
                  <a:pt x="72189" y="1070811"/>
                </a:lnTo>
                <a:lnTo>
                  <a:pt x="324853" y="1371600"/>
                </a:lnTo>
                <a:lnTo>
                  <a:pt x="625642" y="1973179"/>
                </a:lnTo>
                <a:lnTo>
                  <a:pt x="649705" y="2514600"/>
                </a:lnTo>
                <a:lnTo>
                  <a:pt x="649705" y="2887579"/>
                </a:lnTo>
                <a:lnTo>
                  <a:pt x="601579" y="3645569"/>
                </a:lnTo>
                <a:lnTo>
                  <a:pt x="2683042" y="3621506"/>
                </a:lnTo>
                <a:lnTo>
                  <a:pt x="3043989" y="4162927"/>
                </a:lnTo>
                <a:lnTo>
                  <a:pt x="2634916" y="4283242"/>
                </a:lnTo>
                <a:lnTo>
                  <a:pt x="2598821" y="5197642"/>
                </a:lnTo>
                <a:lnTo>
                  <a:pt x="4932947" y="5185611"/>
                </a:lnTo>
                <a:lnTo>
                  <a:pt x="4872789" y="4018548"/>
                </a:lnTo>
                <a:lnTo>
                  <a:pt x="5209674" y="3236495"/>
                </a:lnTo>
                <a:lnTo>
                  <a:pt x="5775158" y="2598821"/>
                </a:lnTo>
                <a:lnTo>
                  <a:pt x="5859379" y="2454442"/>
                </a:lnTo>
                <a:lnTo>
                  <a:pt x="6075947" y="1780674"/>
                </a:lnTo>
                <a:cubicBezTo>
                  <a:pt x="6108620" y="1600977"/>
                  <a:pt x="6100011" y="1693166"/>
                  <a:pt x="6100011" y="1503948"/>
                </a:cubicBezTo>
                <a:cubicBezTo>
                  <a:pt x="6096000" y="1002632"/>
                  <a:pt x="6091990" y="501316"/>
                  <a:pt x="6087979" y="0"/>
                </a:cubicBezTo>
                <a:lnTo>
                  <a:pt x="4439653" y="12032"/>
                </a:lnTo>
                <a:lnTo>
                  <a:pt x="1768642" y="108285"/>
                </a:lnTo>
                <a:lnTo>
                  <a:pt x="1624263" y="108285"/>
                </a:lnTo>
                <a:lnTo>
                  <a:pt x="0" y="372979"/>
                </a:lnTo>
                <a:close/>
              </a:path>
            </a:pathLst>
          </a:cu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81" name="Straight Arrow Connector 80"/>
          <p:cNvCxnSpPr/>
          <p:nvPr/>
        </p:nvCxnSpPr>
        <p:spPr bwMode="auto">
          <a:xfrm flipV="1">
            <a:off x="1953527" y="2254622"/>
            <a:ext cx="0" cy="3505200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2" name="Straight Arrow Connector 81"/>
          <p:cNvCxnSpPr/>
          <p:nvPr/>
        </p:nvCxnSpPr>
        <p:spPr bwMode="auto">
          <a:xfrm>
            <a:off x="1953527" y="5759822"/>
            <a:ext cx="4176458" cy="0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3" name="TextBox 82"/>
          <p:cNvSpPr txBox="1"/>
          <p:nvPr/>
        </p:nvSpPr>
        <p:spPr>
          <a:xfrm>
            <a:off x="2167587" y="5846204"/>
            <a:ext cx="166584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Flexible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accurate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75822" y="2591436"/>
            <a:ext cx="18838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log(delay)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753007" y="3484002"/>
            <a:ext cx="10438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 sec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938838" y="5011416"/>
            <a:ext cx="8290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</a:t>
            </a:r>
            <a:r>
              <a:rPr kumimoji="0" lang="en-US" sz="32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-2</a:t>
            </a:r>
            <a:endParaRPr kumimoji="0" lang="en-US" sz="28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75822" y="5376867"/>
            <a:ext cx="925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Fast</a:t>
            </a:r>
          </a:p>
        </p:txBody>
      </p:sp>
      <p:sp>
        <p:nvSpPr>
          <p:cNvPr id="64" name="Rectangle 9"/>
          <p:cNvSpPr>
            <a:spLocks noChangeArrowheads="1"/>
          </p:cNvSpPr>
          <p:nvPr/>
        </p:nvSpPr>
        <p:spPr bwMode="auto">
          <a:xfrm>
            <a:off x="3916665" y="4283580"/>
            <a:ext cx="1236607" cy="469507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VOR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2332019" y="3791527"/>
            <a:ext cx="1493070" cy="329434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vision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8" name="Rectangle 9"/>
          <p:cNvSpPr>
            <a:spLocks noChangeArrowheads="1"/>
          </p:cNvSpPr>
          <p:nvPr/>
        </p:nvSpPr>
        <p:spPr bwMode="auto">
          <a:xfrm>
            <a:off x="5394237" y="4947483"/>
            <a:ext cx="1519292" cy="403868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proprio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52" name="Multiply 51"/>
          <p:cNvSpPr/>
          <p:nvPr/>
        </p:nvSpPr>
        <p:spPr bwMode="auto">
          <a:xfrm>
            <a:off x="5125183" y="4589751"/>
            <a:ext cx="2057400" cy="1143614"/>
          </a:xfrm>
          <a:prstGeom prst="mathMultiply">
            <a:avLst>
              <a:gd name="adj1" fmla="val 11860"/>
            </a:avLst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4" name="Multiply 53"/>
          <p:cNvSpPr/>
          <p:nvPr/>
        </p:nvSpPr>
        <p:spPr bwMode="auto">
          <a:xfrm>
            <a:off x="2012351" y="3374719"/>
            <a:ext cx="2057400" cy="1143614"/>
          </a:xfrm>
          <a:prstGeom prst="mathMultiply">
            <a:avLst>
              <a:gd name="adj1" fmla="val 11860"/>
            </a:avLst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9276240" y="2605165"/>
            <a:ext cx="1614554" cy="635576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txBody>
          <a:bodyPr wrap="none" lIns="0" tIns="0" rIns="0" bIns="0" rtlCol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Cerebellum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0338568" y="228603"/>
            <a:ext cx="1556273" cy="19639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Cortex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69" name="Group 25"/>
          <p:cNvGrpSpPr/>
          <p:nvPr/>
        </p:nvGrpSpPr>
        <p:grpSpPr>
          <a:xfrm flipH="1">
            <a:off x="8503415" y="400955"/>
            <a:ext cx="850979" cy="652631"/>
            <a:chOff x="6341782" y="2133600"/>
            <a:chExt cx="1887818" cy="1447800"/>
          </a:xfrm>
        </p:grpSpPr>
        <p:sp>
          <p:nvSpPr>
            <p:cNvPr id="70" name="Rectangle 69"/>
            <p:cNvSpPr/>
            <p:nvPr/>
          </p:nvSpPr>
          <p:spPr>
            <a:xfrm rot="19858935">
              <a:off x="6341782" y="3257704"/>
              <a:ext cx="609600" cy="228600"/>
            </a:xfrm>
            <a:prstGeom prst="rect">
              <a:avLst/>
            </a:prstGeom>
            <a:solidFill>
              <a:srgbClr val="FFCC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71" name="Oval 70"/>
            <p:cNvSpPr/>
            <p:nvPr/>
          </p:nvSpPr>
          <p:spPr>
            <a:xfrm>
              <a:off x="6705600" y="2133600"/>
              <a:ext cx="1447800" cy="1447800"/>
            </a:xfrm>
            <a:prstGeom prst="ellipse">
              <a:avLst/>
            </a:prstGeom>
            <a:solidFill>
              <a:srgbClr val="FFCC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eye</a:t>
              </a:r>
            </a:p>
          </p:txBody>
        </p:sp>
        <p:sp>
          <p:nvSpPr>
            <p:cNvPr id="72" name="Chord 71"/>
            <p:cNvSpPr/>
            <p:nvPr/>
          </p:nvSpPr>
          <p:spPr>
            <a:xfrm rot="10800000">
              <a:off x="7772400" y="2438400"/>
              <a:ext cx="457200" cy="762000"/>
            </a:xfrm>
            <a:prstGeom prst="chord">
              <a:avLst>
                <a:gd name="adj1" fmla="val 5459106"/>
                <a:gd name="adj2" fmla="val 1620000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cxnSp>
        <p:nvCxnSpPr>
          <p:cNvPr id="73" name="AutoShape 8"/>
          <p:cNvCxnSpPr>
            <a:cxnSpLocks noChangeShapeType="1"/>
            <a:stCxn id="71" idx="2"/>
            <a:endCxn id="74" idx="1"/>
          </p:cNvCxnSpPr>
          <p:nvPr/>
        </p:nvCxnSpPr>
        <p:spPr bwMode="auto">
          <a:xfrm>
            <a:off x="9190393" y="727272"/>
            <a:ext cx="1348985" cy="974"/>
          </a:xfrm>
          <a:prstGeom prst="bentConnector3">
            <a:avLst>
              <a:gd name="adj1" fmla="val 50000"/>
            </a:avLst>
          </a:prstGeom>
          <a:noFill/>
          <a:ln w="57150">
            <a:solidFill>
              <a:srgbClr val="3333FF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74" name="Rectangle 9"/>
          <p:cNvSpPr>
            <a:spLocks noChangeArrowheads="1"/>
          </p:cNvSpPr>
          <p:nvPr/>
        </p:nvSpPr>
        <p:spPr bwMode="auto">
          <a:xfrm>
            <a:off x="10539378" y="511747"/>
            <a:ext cx="702833" cy="432996"/>
          </a:xfrm>
          <a:prstGeom prst="rect">
            <a:avLst/>
          </a:prstGeom>
          <a:solidFill>
            <a:schemeClr val="bg1"/>
          </a:solidFill>
          <a:ln w="57150">
            <a:solidFill>
              <a:srgbClr val="3333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vision</a:t>
            </a:r>
          </a:p>
        </p:txBody>
      </p:sp>
      <p:sp>
        <p:nvSpPr>
          <p:cNvPr id="76" name="Rectangle 4"/>
          <p:cNvSpPr>
            <a:spLocks noChangeArrowheads="1"/>
          </p:cNvSpPr>
          <p:nvPr/>
        </p:nvSpPr>
        <p:spPr bwMode="auto">
          <a:xfrm>
            <a:off x="8481081" y="1448099"/>
            <a:ext cx="772907" cy="286572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Act</a:t>
            </a:r>
          </a:p>
        </p:txBody>
      </p:sp>
      <p:cxnSp>
        <p:nvCxnSpPr>
          <p:cNvPr id="77" name="AutoShape 11"/>
          <p:cNvCxnSpPr>
            <a:cxnSpLocks noChangeShapeType="1"/>
            <a:stCxn id="76" idx="0"/>
            <a:endCxn id="71" idx="4"/>
          </p:cNvCxnSpPr>
          <p:nvPr/>
        </p:nvCxnSpPr>
        <p:spPr bwMode="auto">
          <a:xfrm rot="16200000" flipV="1">
            <a:off x="8668551" y="1249115"/>
            <a:ext cx="394513" cy="3455"/>
          </a:xfrm>
          <a:prstGeom prst="bentConnector3">
            <a:avLst>
              <a:gd name="adj1" fmla="val 50000"/>
            </a:avLst>
          </a:prstGeom>
          <a:noFill/>
          <a:ln w="76200">
            <a:solidFill>
              <a:srgbClr val="FF0000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78" name="AutoShape 8"/>
          <p:cNvCxnSpPr>
            <a:cxnSpLocks noChangeShapeType="1"/>
            <a:stCxn id="74" idx="2"/>
            <a:endCxn id="80" idx="0"/>
          </p:cNvCxnSpPr>
          <p:nvPr/>
        </p:nvCxnSpPr>
        <p:spPr bwMode="auto">
          <a:xfrm rot="5400000">
            <a:off x="10595537" y="1238604"/>
            <a:ext cx="589119" cy="1395"/>
          </a:xfrm>
          <a:prstGeom prst="bentConnector3">
            <a:avLst>
              <a:gd name="adj1" fmla="val 50000"/>
            </a:avLst>
          </a:prstGeom>
          <a:noFill/>
          <a:ln w="57150">
            <a:solidFill>
              <a:srgbClr val="3333FF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80" name="Rectangle 9"/>
          <p:cNvSpPr>
            <a:spLocks noChangeArrowheads="1"/>
          </p:cNvSpPr>
          <p:nvPr/>
        </p:nvSpPr>
        <p:spPr bwMode="auto">
          <a:xfrm>
            <a:off x="10537982" y="1533861"/>
            <a:ext cx="702833" cy="332591"/>
          </a:xfrm>
          <a:prstGeom prst="rect">
            <a:avLst/>
          </a:prstGeom>
          <a:solidFill>
            <a:schemeClr val="bg1"/>
          </a:solidFill>
          <a:ln w="57150">
            <a:solidFill>
              <a:srgbClr val="3333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delay</a:t>
            </a:r>
          </a:p>
        </p:txBody>
      </p:sp>
      <p:cxnSp>
        <p:nvCxnSpPr>
          <p:cNvPr id="84" name="AutoShape 8"/>
          <p:cNvCxnSpPr>
            <a:cxnSpLocks noChangeShapeType="1"/>
            <a:stCxn id="80" idx="2"/>
            <a:endCxn id="76" idx="2"/>
          </p:cNvCxnSpPr>
          <p:nvPr/>
        </p:nvCxnSpPr>
        <p:spPr bwMode="auto">
          <a:xfrm rot="5400000" flipH="1">
            <a:off x="9812576" y="789630"/>
            <a:ext cx="131782" cy="2021864"/>
          </a:xfrm>
          <a:prstGeom prst="bentConnector3">
            <a:avLst>
              <a:gd name="adj1" fmla="val -114285"/>
            </a:avLst>
          </a:prstGeom>
          <a:noFill/>
          <a:ln w="57150">
            <a:solidFill>
              <a:srgbClr val="3333FF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85" name="Rectangle 9"/>
          <p:cNvSpPr>
            <a:spLocks noChangeArrowheads="1"/>
          </p:cNvSpPr>
          <p:nvPr/>
        </p:nvSpPr>
        <p:spPr bwMode="auto">
          <a:xfrm>
            <a:off x="6725811" y="2086087"/>
            <a:ext cx="600616" cy="57627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Inner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ear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7431724" y="1545302"/>
            <a:ext cx="732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fast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6019800" y="515106"/>
            <a:ext cx="1434120" cy="424328"/>
          </a:xfrm>
          <a:prstGeom prst="rect">
            <a:avLst/>
          </a:prstGeom>
          <a:noFill/>
          <a:ln w="38100">
            <a:solidFill>
              <a:srgbClr val="3333FF"/>
            </a:solidFill>
          </a:ln>
        </p:spPr>
        <p:txBody>
          <a:bodyPr wrap="none" rtlCol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Object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6450201" y="1143000"/>
            <a:ext cx="1176660" cy="3996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Head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94" name="Straight Arrow Connector 93"/>
          <p:cNvCxnSpPr>
            <a:stCxn id="90" idx="3"/>
            <a:endCxn id="97" idx="2"/>
          </p:cNvCxnSpPr>
          <p:nvPr/>
        </p:nvCxnSpPr>
        <p:spPr bwMode="auto">
          <a:xfrm>
            <a:off x="7453920" y="727270"/>
            <a:ext cx="536597" cy="6605"/>
          </a:xfrm>
          <a:prstGeom prst="straightConnector1">
            <a:avLst/>
          </a:prstGeom>
          <a:noFill/>
          <a:ln w="57150">
            <a:solidFill>
              <a:srgbClr val="3333FF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95" name="TextBox 94"/>
          <p:cNvSpPr txBox="1"/>
          <p:nvPr/>
        </p:nvSpPr>
        <p:spPr>
          <a:xfrm>
            <a:off x="9654852" y="22860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Error</a:t>
            </a:r>
          </a:p>
        </p:txBody>
      </p:sp>
      <p:cxnSp>
        <p:nvCxnSpPr>
          <p:cNvPr id="96" name="AutoShape 8"/>
          <p:cNvCxnSpPr>
            <a:cxnSpLocks noChangeShapeType="1"/>
            <a:stCxn id="93" idx="3"/>
            <a:endCxn id="97" idx="4"/>
          </p:cNvCxnSpPr>
          <p:nvPr/>
        </p:nvCxnSpPr>
        <p:spPr bwMode="auto">
          <a:xfrm flipV="1">
            <a:off x="7626861" y="897827"/>
            <a:ext cx="533635" cy="444986"/>
          </a:xfrm>
          <a:prstGeom prst="bentConnector2">
            <a:avLst/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97" name="TextBox 96"/>
          <p:cNvSpPr txBox="1"/>
          <p:nvPr/>
        </p:nvSpPr>
        <p:spPr>
          <a:xfrm>
            <a:off x="7990517" y="569923"/>
            <a:ext cx="339957" cy="327904"/>
          </a:xfrm>
          <a:prstGeom prst="ellipse">
            <a:avLst/>
          </a:prstGeom>
          <a:noFill/>
          <a:ln w="57150">
            <a:solidFill>
              <a:srgbClr val="3333FF"/>
            </a:solidFill>
          </a:ln>
        </p:spPr>
        <p:txBody>
          <a:bodyPr wrap="none" lIns="0" tIns="0" rIns="0" bIns="0" rtlCol="0" anchor="ctr" anchorCtr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</a:t>
            </a:r>
          </a:p>
        </p:txBody>
      </p:sp>
      <p:cxnSp>
        <p:nvCxnSpPr>
          <p:cNvPr id="98" name="Straight Arrow Connector 97"/>
          <p:cNvCxnSpPr>
            <a:stCxn id="97" idx="6"/>
            <a:endCxn id="71" idx="6"/>
          </p:cNvCxnSpPr>
          <p:nvPr/>
        </p:nvCxnSpPr>
        <p:spPr bwMode="auto">
          <a:xfrm flipV="1">
            <a:off x="8330474" y="727270"/>
            <a:ext cx="207290" cy="6605"/>
          </a:xfrm>
          <a:prstGeom prst="straightConnector1">
            <a:avLst/>
          </a:prstGeom>
          <a:noFill/>
          <a:ln w="57150">
            <a:solidFill>
              <a:srgbClr val="3333FF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99" name="AutoShape 8"/>
          <p:cNvCxnSpPr>
            <a:cxnSpLocks noChangeShapeType="1"/>
            <a:stCxn id="93" idx="2"/>
            <a:endCxn id="85" idx="0"/>
          </p:cNvCxnSpPr>
          <p:nvPr/>
        </p:nvCxnSpPr>
        <p:spPr bwMode="auto">
          <a:xfrm rot="5400000">
            <a:off x="6760594" y="1808150"/>
            <a:ext cx="543462" cy="12412"/>
          </a:xfrm>
          <a:prstGeom prst="bentConnector3">
            <a:avLst>
              <a:gd name="adj1" fmla="val 50000"/>
            </a:avLst>
          </a:prstGeom>
          <a:noFill/>
          <a:ln w="76200">
            <a:solidFill>
              <a:srgbClr val="FF0000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100" name="AutoShape 8"/>
          <p:cNvCxnSpPr>
            <a:cxnSpLocks noChangeShapeType="1"/>
            <a:stCxn id="103" idx="0"/>
            <a:endCxn id="76" idx="1"/>
          </p:cNvCxnSpPr>
          <p:nvPr/>
        </p:nvCxnSpPr>
        <p:spPr bwMode="auto">
          <a:xfrm rot="5400000" flipH="1" flipV="1">
            <a:off x="8093126" y="1714727"/>
            <a:ext cx="511296" cy="264613"/>
          </a:xfrm>
          <a:prstGeom prst="bentConnector2">
            <a:avLst/>
          </a:prstGeom>
          <a:noFill/>
          <a:ln w="76200">
            <a:solidFill>
              <a:srgbClr val="FF0000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101" name="AutoShape 8"/>
          <p:cNvCxnSpPr>
            <a:cxnSpLocks noChangeShapeType="1"/>
            <a:stCxn id="85" idx="3"/>
            <a:endCxn id="103" idx="1"/>
          </p:cNvCxnSpPr>
          <p:nvPr/>
        </p:nvCxnSpPr>
        <p:spPr bwMode="auto">
          <a:xfrm flipV="1">
            <a:off x="7326427" y="2368407"/>
            <a:ext cx="485497" cy="5815"/>
          </a:xfrm>
          <a:prstGeom prst="bentConnector3">
            <a:avLst>
              <a:gd name="adj1" fmla="val 50000"/>
            </a:avLst>
          </a:prstGeom>
          <a:noFill/>
          <a:ln w="76200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102" name="AutoShape 8"/>
          <p:cNvCxnSpPr>
            <a:cxnSpLocks noChangeShapeType="1"/>
            <a:stCxn id="106" idx="2"/>
            <a:endCxn id="103" idx="3"/>
          </p:cNvCxnSpPr>
          <p:nvPr/>
        </p:nvCxnSpPr>
        <p:spPr bwMode="auto">
          <a:xfrm rot="10800000">
            <a:off x="8621012" y="2368407"/>
            <a:ext cx="754979" cy="313698"/>
          </a:xfrm>
          <a:prstGeom prst="bentConnector3">
            <a:avLst>
              <a:gd name="adj1" fmla="val 50000"/>
            </a:avLst>
          </a:prstGeom>
          <a:noFill/>
          <a:ln w="57150">
            <a:solidFill>
              <a:schemeClr val="tx1"/>
            </a:solidFill>
            <a:miter lim="800000"/>
            <a:headEnd type="stealth" w="lg" len="lg"/>
            <a:tailEnd type="stealth" w="lg" len="lg"/>
          </a:ln>
          <a:effectLst/>
        </p:spPr>
      </p:cxnSp>
      <p:sp>
        <p:nvSpPr>
          <p:cNvPr id="103" name="Rectangle 9"/>
          <p:cNvSpPr>
            <a:spLocks noChangeArrowheads="1"/>
          </p:cNvSpPr>
          <p:nvPr/>
        </p:nvSpPr>
        <p:spPr bwMode="auto">
          <a:xfrm>
            <a:off x="7811924" y="2102681"/>
            <a:ext cx="809087" cy="531451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vest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nuclei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9375990" y="2584390"/>
            <a:ext cx="1506070" cy="19543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/>
        </p:spPr>
        <p:txBody>
          <a:bodyPr wrap="none" lIns="0" tIns="0" rIns="0" bIns="0" rtlCol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Vestibulo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9028529" y="2192502"/>
            <a:ext cx="783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Tune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109" name="AutoShape 8"/>
          <p:cNvCxnSpPr>
            <a:cxnSpLocks noChangeShapeType="1"/>
            <a:stCxn id="106" idx="6"/>
            <a:endCxn id="63" idx="2"/>
          </p:cNvCxnSpPr>
          <p:nvPr/>
        </p:nvCxnSpPr>
        <p:spPr bwMode="auto">
          <a:xfrm flipV="1">
            <a:off x="10882061" y="2192503"/>
            <a:ext cx="234644" cy="489602"/>
          </a:xfrm>
          <a:prstGeom prst="bentConnector2">
            <a:avLst/>
          </a:prstGeom>
          <a:noFill/>
          <a:ln w="57150">
            <a:solidFill>
              <a:schemeClr val="tx1"/>
            </a:solidFill>
            <a:miter lim="800000"/>
            <a:headEnd type="stealth" w="lg" len="lg"/>
            <a:tailEnd type="stealth" w="lg" len="lg"/>
          </a:ln>
          <a:effectLst/>
        </p:spPr>
      </p:cxnSp>
      <p:sp>
        <p:nvSpPr>
          <p:cNvPr id="110" name="Rectangle 109"/>
          <p:cNvSpPr/>
          <p:nvPr/>
        </p:nvSpPr>
        <p:spPr bwMode="auto">
          <a:xfrm>
            <a:off x="8694441" y="4400774"/>
            <a:ext cx="1673901" cy="704626"/>
          </a:xfrm>
          <a:prstGeom prst="rect">
            <a:avLst/>
          </a:prstGeom>
          <a:solidFill>
            <a:srgbClr val="FFFF00"/>
          </a:solidFill>
          <a:ln w="76200" cap="flat" cmpd="sng" algn="ctr">
            <a:solidFill>
              <a:srgbClr val="CC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muscles</a:t>
            </a:r>
          </a:p>
          <a:p>
            <a:pPr marL="0" marR="0" lvl="0" indent="0" algn="ctr" defTabSz="914400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balance</a:t>
            </a:r>
          </a:p>
        </p:txBody>
      </p:sp>
      <p:sp>
        <p:nvSpPr>
          <p:cNvPr id="111" name="Rectangle 110"/>
          <p:cNvSpPr/>
          <p:nvPr/>
        </p:nvSpPr>
        <p:spPr bwMode="auto">
          <a:xfrm>
            <a:off x="6635812" y="3134334"/>
            <a:ext cx="2029515" cy="412431"/>
          </a:xfrm>
          <a:prstGeom prst="rect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reticular formation</a:t>
            </a:r>
          </a:p>
        </p:txBody>
      </p:sp>
      <p:cxnSp>
        <p:nvCxnSpPr>
          <p:cNvPr id="112" name="AutoShape 8"/>
          <p:cNvCxnSpPr>
            <a:cxnSpLocks noChangeShapeType="1"/>
            <a:stCxn id="111" idx="0"/>
            <a:endCxn id="103" idx="2"/>
          </p:cNvCxnSpPr>
          <p:nvPr/>
        </p:nvCxnSpPr>
        <p:spPr bwMode="auto">
          <a:xfrm rot="5400000" flipH="1" flipV="1">
            <a:off x="7683418" y="2601284"/>
            <a:ext cx="500202" cy="565898"/>
          </a:xfrm>
          <a:prstGeom prst="bentConnector3">
            <a:avLst>
              <a:gd name="adj1" fmla="val 50000"/>
            </a:avLst>
          </a:prstGeom>
          <a:noFill/>
          <a:ln w="57150">
            <a:solidFill>
              <a:schemeClr val="tx1"/>
            </a:solidFill>
            <a:miter lim="800000"/>
            <a:headEnd type="stealth" w="lg" len="lg"/>
            <a:tailEnd type="stealth" w="lg" len="lg"/>
          </a:ln>
          <a:effectLst/>
        </p:spPr>
      </p:cxnSp>
      <p:cxnSp>
        <p:nvCxnSpPr>
          <p:cNvPr id="113" name="AutoShape 8"/>
          <p:cNvCxnSpPr>
            <a:cxnSpLocks noChangeShapeType="1"/>
            <a:stCxn id="111" idx="0"/>
            <a:endCxn id="59" idx="2"/>
          </p:cNvCxnSpPr>
          <p:nvPr/>
        </p:nvCxnSpPr>
        <p:spPr bwMode="auto">
          <a:xfrm rot="5400000" flipH="1" flipV="1">
            <a:off x="8357715" y="2215809"/>
            <a:ext cx="211381" cy="1625670"/>
          </a:xfrm>
          <a:prstGeom prst="bentConnector2">
            <a:avLst/>
          </a:prstGeom>
          <a:noFill/>
          <a:ln w="57150">
            <a:solidFill>
              <a:schemeClr val="tx1"/>
            </a:solidFill>
            <a:miter lim="800000"/>
            <a:headEnd type="stealth" w="lg" len="lg"/>
            <a:tailEnd type="stealth" w="lg" len="lg"/>
          </a:ln>
          <a:effectLst/>
        </p:spPr>
      </p:cxnSp>
      <p:cxnSp>
        <p:nvCxnSpPr>
          <p:cNvPr id="114" name="Straight Arrow Connector 113"/>
          <p:cNvCxnSpPr>
            <a:stCxn id="103" idx="2"/>
            <a:endCxn id="110" idx="0"/>
          </p:cNvCxnSpPr>
          <p:nvPr/>
        </p:nvCxnSpPr>
        <p:spPr bwMode="auto">
          <a:xfrm>
            <a:off x="8216468" y="2634132"/>
            <a:ext cx="1314924" cy="1766642"/>
          </a:xfrm>
          <a:prstGeom prst="straightConnector1">
            <a:avLst/>
          </a:prstGeom>
          <a:noFill/>
          <a:ln w="76200" cap="flat" cmpd="sng" algn="ctr">
            <a:solidFill>
              <a:srgbClr val="CC00CC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cxnSp>
        <p:nvCxnSpPr>
          <p:cNvPr id="115" name="Straight Arrow Connector 114"/>
          <p:cNvCxnSpPr>
            <a:endCxn id="110" idx="0"/>
          </p:cNvCxnSpPr>
          <p:nvPr/>
        </p:nvCxnSpPr>
        <p:spPr bwMode="auto">
          <a:xfrm flipH="1">
            <a:off x="9531392" y="3240741"/>
            <a:ext cx="581265" cy="1160033"/>
          </a:xfrm>
          <a:prstGeom prst="straightConnector1">
            <a:avLst/>
          </a:prstGeom>
          <a:noFill/>
          <a:ln w="76200" cap="flat" cmpd="sng" algn="ctr">
            <a:solidFill>
              <a:srgbClr val="CC00CC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cxnSp>
        <p:nvCxnSpPr>
          <p:cNvPr id="116" name="AutoShape 8"/>
          <p:cNvCxnSpPr>
            <a:cxnSpLocks noChangeShapeType="1"/>
            <a:stCxn id="110" idx="0"/>
            <a:endCxn id="111" idx="3"/>
          </p:cNvCxnSpPr>
          <p:nvPr/>
        </p:nvCxnSpPr>
        <p:spPr bwMode="auto">
          <a:xfrm rot="16200000" flipV="1">
            <a:off x="8568248" y="3437629"/>
            <a:ext cx="1060224" cy="866065"/>
          </a:xfrm>
          <a:prstGeom prst="bentConnector2">
            <a:avLst/>
          </a:prstGeom>
          <a:noFill/>
          <a:ln w="57150">
            <a:solidFill>
              <a:schemeClr val="tx1"/>
            </a:solidFill>
            <a:miter lim="800000"/>
            <a:headEnd type="none" w="med" len="med"/>
            <a:tailEnd type="triangle" w="med" len="med"/>
          </a:ln>
          <a:effectLst/>
        </p:spPr>
      </p:cxnSp>
      <p:sp>
        <p:nvSpPr>
          <p:cNvPr id="117" name="TextBox 116"/>
          <p:cNvSpPr txBox="1"/>
          <p:nvPr/>
        </p:nvSpPr>
        <p:spPr>
          <a:xfrm>
            <a:off x="9388041" y="5351351"/>
            <a:ext cx="2074794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balance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42500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1" name="Straight Arrow Connector 80"/>
          <p:cNvCxnSpPr/>
          <p:nvPr/>
        </p:nvCxnSpPr>
        <p:spPr bwMode="auto">
          <a:xfrm flipV="1">
            <a:off x="1953527" y="2254622"/>
            <a:ext cx="0" cy="3505200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2" name="Straight Arrow Connector 81"/>
          <p:cNvCxnSpPr/>
          <p:nvPr/>
        </p:nvCxnSpPr>
        <p:spPr bwMode="auto">
          <a:xfrm>
            <a:off x="1953527" y="5759822"/>
            <a:ext cx="4176458" cy="0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3" name="TextBox 82"/>
          <p:cNvSpPr txBox="1"/>
          <p:nvPr/>
        </p:nvSpPr>
        <p:spPr>
          <a:xfrm>
            <a:off x="2167587" y="5846204"/>
            <a:ext cx="166584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Flexible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accurate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75822" y="2591436"/>
            <a:ext cx="18838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log(delay)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753007" y="3484002"/>
            <a:ext cx="10438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 sec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938838" y="5011416"/>
            <a:ext cx="8290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</a:t>
            </a:r>
            <a:r>
              <a:rPr kumimoji="0" lang="en-US" sz="32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-2</a:t>
            </a:r>
            <a:endParaRPr kumimoji="0" lang="en-US" sz="28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75822" y="5376867"/>
            <a:ext cx="925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Fast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938564" y="55600"/>
            <a:ext cx="6101036" cy="5888000"/>
            <a:chOff x="5943600" y="48126"/>
            <a:chExt cx="6101036" cy="5888000"/>
          </a:xfrm>
        </p:grpSpPr>
        <p:sp>
          <p:nvSpPr>
            <p:cNvPr id="3" name="Freeform 2"/>
            <p:cNvSpPr/>
            <p:nvPr/>
          </p:nvSpPr>
          <p:spPr bwMode="auto">
            <a:xfrm>
              <a:off x="5943600" y="48126"/>
              <a:ext cx="6101036" cy="5197642"/>
            </a:xfrm>
            <a:custGeom>
              <a:avLst/>
              <a:gdLst>
                <a:gd name="connsiteX0" fmla="*/ 0 w 6101036"/>
                <a:gd name="connsiteY0" fmla="*/ 372979 h 5197642"/>
                <a:gd name="connsiteX1" fmla="*/ 72189 w 6101036"/>
                <a:gd name="connsiteY1" fmla="*/ 1070811 h 5197642"/>
                <a:gd name="connsiteX2" fmla="*/ 324853 w 6101036"/>
                <a:gd name="connsiteY2" fmla="*/ 1371600 h 5197642"/>
                <a:gd name="connsiteX3" fmla="*/ 625642 w 6101036"/>
                <a:gd name="connsiteY3" fmla="*/ 1973179 h 5197642"/>
                <a:gd name="connsiteX4" fmla="*/ 649705 w 6101036"/>
                <a:gd name="connsiteY4" fmla="*/ 2514600 h 5197642"/>
                <a:gd name="connsiteX5" fmla="*/ 649705 w 6101036"/>
                <a:gd name="connsiteY5" fmla="*/ 2887579 h 5197642"/>
                <a:gd name="connsiteX6" fmla="*/ 601579 w 6101036"/>
                <a:gd name="connsiteY6" fmla="*/ 3645569 h 5197642"/>
                <a:gd name="connsiteX7" fmla="*/ 2683042 w 6101036"/>
                <a:gd name="connsiteY7" fmla="*/ 3621506 h 5197642"/>
                <a:gd name="connsiteX8" fmla="*/ 3043989 w 6101036"/>
                <a:gd name="connsiteY8" fmla="*/ 4162927 h 5197642"/>
                <a:gd name="connsiteX9" fmla="*/ 2634916 w 6101036"/>
                <a:gd name="connsiteY9" fmla="*/ 4283242 h 5197642"/>
                <a:gd name="connsiteX10" fmla="*/ 2598821 w 6101036"/>
                <a:gd name="connsiteY10" fmla="*/ 5197642 h 5197642"/>
                <a:gd name="connsiteX11" fmla="*/ 4932947 w 6101036"/>
                <a:gd name="connsiteY11" fmla="*/ 5185611 h 5197642"/>
                <a:gd name="connsiteX12" fmla="*/ 4872789 w 6101036"/>
                <a:gd name="connsiteY12" fmla="*/ 4018548 h 5197642"/>
                <a:gd name="connsiteX13" fmla="*/ 5209674 w 6101036"/>
                <a:gd name="connsiteY13" fmla="*/ 3236495 h 5197642"/>
                <a:gd name="connsiteX14" fmla="*/ 5775158 w 6101036"/>
                <a:gd name="connsiteY14" fmla="*/ 2598821 h 5197642"/>
                <a:gd name="connsiteX15" fmla="*/ 5859379 w 6101036"/>
                <a:gd name="connsiteY15" fmla="*/ 2454442 h 5197642"/>
                <a:gd name="connsiteX16" fmla="*/ 6075947 w 6101036"/>
                <a:gd name="connsiteY16" fmla="*/ 1780674 h 5197642"/>
                <a:gd name="connsiteX17" fmla="*/ 6100011 w 6101036"/>
                <a:gd name="connsiteY17" fmla="*/ 1503948 h 5197642"/>
                <a:gd name="connsiteX18" fmla="*/ 6087979 w 6101036"/>
                <a:gd name="connsiteY18" fmla="*/ 0 h 5197642"/>
                <a:gd name="connsiteX19" fmla="*/ 4439653 w 6101036"/>
                <a:gd name="connsiteY19" fmla="*/ 12032 h 5197642"/>
                <a:gd name="connsiteX20" fmla="*/ 1768642 w 6101036"/>
                <a:gd name="connsiteY20" fmla="*/ 108285 h 5197642"/>
                <a:gd name="connsiteX21" fmla="*/ 1624263 w 6101036"/>
                <a:gd name="connsiteY21" fmla="*/ 108285 h 5197642"/>
                <a:gd name="connsiteX22" fmla="*/ 0 w 6101036"/>
                <a:gd name="connsiteY22" fmla="*/ 372979 h 5197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101036" h="5197642">
                  <a:moveTo>
                    <a:pt x="0" y="372979"/>
                  </a:moveTo>
                  <a:lnTo>
                    <a:pt x="72189" y="1070811"/>
                  </a:lnTo>
                  <a:lnTo>
                    <a:pt x="324853" y="1371600"/>
                  </a:lnTo>
                  <a:lnTo>
                    <a:pt x="625642" y="1973179"/>
                  </a:lnTo>
                  <a:lnTo>
                    <a:pt x="649705" y="2514600"/>
                  </a:lnTo>
                  <a:lnTo>
                    <a:pt x="649705" y="2887579"/>
                  </a:lnTo>
                  <a:lnTo>
                    <a:pt x="601579" y="3645569"/>
                  </a:lnTo>
                  <a:lnTo>
                    <a:pt x="2683042" y="3621506"/>
                  </a:lnTo>
                  <a:lnTo>
                    <a:pt x="3043989" y="4162927"/>
                  </a:lnTo>
                  <a:lnTo>
                    <a:pt x="2634916" y="4283242"/>
                  </a:lnTo>
                  <a:lnTo>
                    <a:pt x="2598821" y="5197642"/>
                  </a:lnTo>
                  <a:lnTo>
                    <a:pt x="4932947" y="5185611"/>
                  </a:lnTo>
                  <a:lnTo>
                    <a:pt x="4872789" y="4018548"/>
                  </a:lnTo>
                  <a:lnTo>
                    <a:pt x="5209674" y="3236495"/>
                  </a:lnTo>
                  <a:lnTo>
                    <a:pt x="5775158" y="2598821"/>
                  </a:lnTo>
                  <a:lnTo>
                    <a:pt x="5859379" y="2454442"/>
                  </a:lnTo>
                  <a:lnTo>
                    <a:pt x="6075947" y="1780674"/>
                  </a:lnTo>
                  <a:cubicBezTo>
                    <a:pt x="6108620" y="1600977"/>
                    <a:pt x="6100011" y="1693166"/>
                    <a:pt x="6100011" y="1503948"/>
                  </a:cubicBezTo>
                  <a:cubicBezTo>
                    <a:pt x="6096000" y="1002632"/>
                    <a:pt x="6091990" y="501316"/>
                    <a:pt x="6087979" y="0"/>
                  </a:cubicBezTo>
                  <a:lnTo>
                    <a:pt x="4439653" y="12032"/>
                  </a:lnTo>
                  <a:lnTo>
                    <a:pt x="1768642" y="108285"/>
                  </a:lnTo>
                  <a:lnTo>
                    <a:pt x="1624263" y="108285"/>
                  </a:lnTo>
                  <a:lnTo>
                    <a:pt x="0" y="372979"/>
                  </a:lnTo>
                  <a:close/>
                </a:path>
              </a:pathLst>
            </a:cu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9276240" y="2605165"/>
              <a:ext cx="1614554" cy="63557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/>
          </p:spPr>
          <p:txBody>
            <a:bodyPr wrap="none" lIns="0" tIns="0" rIns="0" bIns="0" rtlCol="0" anchor="ctr" anchorCtr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Cerebellum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0338568" y="228603"/>
              <a:ext cx="1556273" cy="19639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  <a:effectLst/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Cortex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grpSp>
          <p:nvGrpSpPr>
            <p:cNvPr id="2" name="Group 25"/>
            <p:cNvGrpSpPr/>
            <p:nvPr/>
          </p:nvGrpSpPr>
          <p:grpSpPr>
            <a:xfrm flipH="1">
              <a:off x="8503415" y="400955"/>
              <a:ext cx="850979" cy="652631"/>
              <a:chOff x="6341782" y="2133600"/>
              <a:chExt cx="1887818" cy="1447800"/>
            </a:xfrm>
          </p:grpSpPr>
          <p:sp>
            <p:nvSpPr>
              <p:cNvPr id="40" name="Rectangle 39"/>
              <p:cNvSpPr/>
              <p:nvPr/>
            </p:nvSpPr>
            <p:spPr>
              <a:xfrm rot="19858935">
                <a:off x="6341782" y="3257704"/>
                <a:ext cx="609600" cy="228600"/>
              </a:xfrm>
              <a:prstGeom prst="rect">
                <a:avLst/>
              </a:prstGeom>
              <a:solidFill>
                <a:srgbClr val="FFCC6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6705600" y="2133600"/>
                <a:ext cx="1447800" cy="1447800"/>
              </a:xfrm>
              <a:prstGeom prst="ellipse">
                <a:avLst/>
              </a:prstGeom>
              <a:solidFill>
                <a:srgbClr val="FFCC6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eye</a:t>
                </a:r>
              </a:p>
            </p:txBody>
          </p:sp>
          <p:sp>
            <p:nvSpPr>
              <p:cNvPr id="45" name="Chord 44"/>
              <p:cNvSpPr/>
              <p:nvPr/>
            </p:nvSpPr>
            <p:spPr>
              <a:xfrm rot="10800000">
                <a:off x="7772400" y="2438400"/>
                <a:ext cx="457200" cy="762000"/>
              </a:xfrm>
              <a:prstGeom prst="chord">
                <a:avLst>
                  <a:gd name="adj1" fmla="val 5459106"/>
                  <a:gd name="adj2" fmla="val 16200000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p:grpSp>
        <p:cxnSp>
          <p:nvCxnSpPr>
            <p:cNvPr id="48" name="AutoShape 8"/>
            <p:cNvCxnSpPr>
              <a:cxnSpLocks noChangeShapeType="1"/>
              <a:stCxn id="41" idx="2"/>
              <a:endCxn id="49" idx="1"/>
            </p:cNvCxnSpPr>
            <p:nvPr/>
          </p:nvCxnSpPr>
          <p:spPr bwMode="auto">
            <a:xfrm>
              <a:off x="9190393" y="727272"/>
              <a:ext cx="1348985" cy="974"/>
            </a:xfrm>
            <a:prstGeom prst="bentConnector3">
              <a:avLst>
                <a:gd name="adj1" fmla="val 50000"/>
              </a:avLst>
            </a:prstGeom>
            <a:noFill/>
            <a:ln w="57150">
              <a:solidFill>
                <a:srgbClr val="3333FF"/>
              </a:solidFill>
              <a:miter lim="800000"/>
              <a:headEnd/>
              <a:tailEnd type="triangle" w="med" len="med"/>
            </a:ln>
            <a:effectLst/>
          </p:spPr>
        </p:cxnSp>
        <p:sp>
          <p:nvSpPr>
            <p:cNvPr id="49" name="Rectangle 9"/>
            <p:cNvSpPr>
              <a:spLocks noChangeArrowheads="1"/>
            </p:cNvSpPr>
            <p:nvPr/>
          </p:nvSpPr>
          <p:spPr bwMode="auto">
            <a:xfrm>
              <a:off x="10539378" y="511747"/>
              <a:ext cx="702833" cy="43299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3333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vision</a:t>
              </a:r>
            </a:p>
          </p:txBody>
        </p:sp>
        <p:sp>
          <p:nvSpPr>
            <p:cNvPr id="51" name="Rectangle 4"/>
            <p:cNvSpPr>
              <a:spLocks noChangeArrowheads="1"/>
            </p:cNvSpPr>
            <p:nvPr/>
          </p:nvSpPr>
          <p:spPr bwMode="auto">
            <a:xfrm>
              <a:off x="8481081" y="1448099"/>
              <a:ext cx="772907" cy="286572"/>
            </a:xfrm>
            <a:prstGeom prst="rect">
              <a:avLst/>
            </a:prstGeom>
            <a:noFill/>
            <a:ln w="5715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Act</a:t>
              </a:r>
            </a:p>
          </p:txBody>
        </p:sp>
        <p:cxnSp>
          <p:nvCxnSpPr>
            <p:cNvPr id="53" name="AutoShape 11"/>
            <p:cNvCxnSpPr>
              <a:cxnSpLocks noChangeShapeType="1"/>
              <a:stCxn id="51" idx="0"/>
              <a:endCxn id="41" idx="4"/>
            </p:cNvCxnSpPr>
            <p:nvPr/>
          </p:nvCxnSpPr>
          <p:spPr bwMode="auto">
            <a:xfrm rot="16200000" flipV="1">
              <a:off x="8668551" y="1249115"/>
              <a:ext cx="394513" cy="3455"/>
            </a:xfrm>
            <a:prstGeom prst="bentConnector3">
              <a:avLst>
                <a:gd name="adj1" fmla="val 50000"/>
              </a:avLst>
            </a:prstGeom>
            <a:noFill/>
            <a:ln w="127000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</p:spPr>
        </p:cxnSp>
        <p:cxnSp>
          <p:nvCxnSpPr>
            <p:cNvPr id="56" name="AutoShape 8"/>
            <p:cNvCxnSpPr>
              <a:cxnSpLocks noChangeShapeType="1"/>
              <a:stCxn id="49" idx="2"/>
              <a:endCxn id="57" idx="0"/>
            </p:cNvCxnSpPr>
            <p:nvPr/>
          </p:nvCxnSpPr>
          <p:spPr bwMode="auto">
            <a:xfrm rot="5400000">
              <a:off x="10595537" y="1238604"/>
              <a:ext cx="589119" cy="1395"/>
            </a:xfrm>
            <a:prstGeom prst="bentConnector3">
              <a:avLst>
                <a:gd name="adj1" fmla="val 50000"/>
              </a:avLst>
            </a:prstGeom>
            <a:noFill/>
            <a:ln w="57150">
              <a:solidFill>
                <a:srgbClr val="3333FF"/>
              </a:solidFill>
              <a:miter lim="800000"/>
              <a:headEnd/>
              <a:tailEnd type="triangle" w="med" len="med"/>
            </a:ln>
            <a:effectLst/>
          </p:spPr>
        </p:cxnSp>
        <p:sp>
          <p:nvSpPr>
            <p:cNvPr id="57" name="Rectangle 9"/>
            <p:cNvSpPr>
              <a:spLocks noChangeArrowheads="1"/>
            </p:cNvSpPr>
            <p:nvPr/>
          </p:nvSpPr>
          <p:spPr bwMode="auto">
            <a:xfrm>
              <a:off x="10537982" y="1533861"/>
              <a:ext cx="702833" cy="33259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3333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delay</a:t>
              </a:r>
            </a:p>
          </p:txBody>
        </p:sp>
        <p:cxnSp>
          <p:nvCxnSpPr>
            <p:cNvPr id="58" name="AutoShape 8"/>
            <p:cNvCxnSpPr>
              <a:cxnSpLocks noChangeShapeType="1"/>
              <a:stCxn id="57" idx="2"/>
              <a:endCxn id="51" idx="2"/>
            </p:cNvCxnSpPr>
            <p:nvPr/>
          </p:nvCxnSpPr>
          <p:spPr bwMode="auto">
            <a:xfrm rot="5400000" flipH="1">
              <a:off x="9812576" y="789630"/>
              <a:ext cx="131782" cy="2021864"/>
            </a:xfrm>
            <a:prstGeom prst="bentConnector3">
              <a:avLst>
                <a:gd name="adj1" fmla="val -114285"/>
              </a:avLst>
            </a:prstGeom>
            <a:noFill/>
            <a:ln w="57150">
              <a:solidFill>
                <a:srgbClr val="3333FF"/>
              </a:solidFill>
              <a:miter lim="800000"/>
              <a:headEnd/>
              <a:tailEnd type="triangle" w="med" len="med"/>
            </a:ln>
            <a:effectLst/>
          </p:spPr>
        </p:cxnSp>
        <p:sp>
          <p:nvSpPr>
            <p:cNvPr id="26" name="Rectangle 9"/>
            <p:cNvSpPr>
              <a:spLocks noChangeArrowheads="1"/>
            </p:cNvSpPr>
            <p:nvPr/>
          </p:nvSpPr>
          <p:spPr bwMode="auto">
            <a:xfrm>
              <a:off x="6725811" y="2086087"/>
              <a:ext cx="600616" cy="57627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Inner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ear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431724" y="1545302"/>
              <a:ext cx="7328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fast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019800" y="515106"/>
              <a:ext cx="1434120" cy="424328"/>
            </a:xfrm>
            <a:prstGeom prst="rect">
              <a:avLst/>
            </a:prstGeom>
            <a:noFill/>
            <a:ln w="38100">
              <a:solidFill>
                <a:srgbClr val="3333FF"/>
              </a:solidFill>
            </a:ln>
          </p:spPr>
          <p:txBody>
            <a:bodyPr wrap="none" rtlCol="0" anchor="ctr" anchorCtr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Object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450201" y="1143000"/>
              <a:ext cx="1176660" cy="39962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txBody>
            <a:bodyPr wrap="none" rtlCol="0" anchor="ctr" anchorCtr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Head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cxnSp>
          <p:nvCxnSpPr>
            <p:cNvPr id="6" name="Straight Arrow Connector 5"/>
            <p:cNvCxnSpPr>
              <a:stCxn id="4" idx="3"/>
              <a:endCxn id="12" idx="2"/>
            </p:cNvCxnSpPr>
            <p:nvPr/>
          </p:nvCxnSpPr>
          <p:spPr bwMode="auto">
            <a:xfrm>
              <a:off x="7453920" y="727270"/>
              <a:ext cx="536597" cy="6605"/>
            </a:xfrm>
            <a:prstGeom prst="straightConnector1">
              <a:avLst/>
            </a:prstGeom>
            <a:noFill/>
            <a:ln w="57150">
              <a:solidFill>
                <a:srgbClr val="3333FF"/>
              </a:solidFill>
              <a:miter lim="800000"/>
              <a:headEnd/>
              <a:tailEnd type="triangle" w="med" len="med"/>
            </a:ln>
            <a:effectLst/>
          </p:spPr>
        </p:cxnSp>
        <p:sp>
          <p:nvSpPr>
            <p:cNvPr id="7" name="TextBox 6"/>
            <p:cNvSpPr txBox="1"/>
            <p:nvPr/>
          </p:nvSpPr>
          <p:spPr>
            <a:xfrm>
              <a:off x="9654852" y="228600"/>
              <a:ext cx="7489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Error</a:t>
              </a:r>
            </a:p>
          </p:txBody>
        </p:sp>
        <p:cxnSp>
          <p:nvCxnSpPr>
            <p:cNvPr id="29" name="AutoShape 8"/>
            <p:cNvCxnSpPr>
              <a:cxnSpLocks noChangeShapeType="1"/>
              <a:stCxn id="21" idx="3"/>
              <a:endCxn id="12" idx="4"/>
            </p:cNvCxnSpPr>
            <p:nvPr/>
          </p:nvCxnSpPr>
          <p:spPr bwMode="auto">
            <a:xfrm flipV="1">
              <a:off x="7626861" y="897827"/>
              <a:ext cx="533635" cy="444986"/>
            </a:xfrm>
            <a:prstGeom prst="bentConnector2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</p:spPr>
        </p:cxnSp>
        <p:sp>
          <p:nvSpPr>
            <p:cNvPr id="12" name="TextBox 11"/>
            <p:cNvSpPr txBox="1"/>
            <p:nvPr/>
          </p:nvSpPr>
          <p:spPr>
            <a:xfrm>
              <a:off x="7990517" y="569923"/>
              <a:ext cx="339957" cy="327904"/>
            </a:xfrm>
            <a:prstGeom prst="ellipse">
              <a:avLst/>
            </a:prstGeom>
            <a:noFill/>
            <a:ln w="57150">
              <a:solidFill>
                <a:srgbClr val="3333FF"/>
              </a:solidFill>
            </a:ln>
          </p:spPr>
          <p:txBody>
            <a:bodyPr wrap="none" lIns="0" tIns="0" rIns="0" bIns="0" rtlCol="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+</a:t>
              </a:r>
            </a:p>
          </p:txBody>
        </p:sp>
        <p:cxnSp>
          <p:nvCxnSpPr>
            <p:cNvPr id="37" name="Straight Arrow Connector 36"/>
            <p:cNvCxnSpPr>
              <a:stCxn id="12" idx="6"/>
              <a:endCxn id="41" idx="6"/>
            </p:cNvCxnSpPr>
            <p:nvPr/>
          </p:nvCxnSpPr>
          <p:spPr bwMode="auto">
            <a:xfrm flipV="1">
              <a:off x="8330474" y="727270"/>
              <a:ext cx="207290" cy="6605"/>
            </a:xfrm>
            <a:prstGeom prst="straightConnector1">
              <a:avLst/>
            </a:prstGeom>
            <a:noFill/>
            <a:ln w="57150">
              <a:solidFill>
                <a:srgbClr val="3333FF"/>
              </a:solidFill>
              <a:miter lim="800000"/>
              <a:headEnd/>
              <a:tailEnd type="triangle" w="med" len="med"/>
            </a:ln>
            <a:effectLst/>
          </p:spPr>
        </p:cxnSp>
        <p:cxnSp>
          <p:nvCxnSpPr>
            <p:cNvPr id="42" name="AutoShape 8"/>
            <p:cNvCxnSpPr>
              <a:cxnSpLocks noChangeShapeType="1"/>
              <a:stCxn id="21" idx="2"/>
              <a:endCxn id="26" idx="0"/>
            </p:cNvCxnSpPr>
            <p:nvPr/>
          </p:nvCxnSpPr>
          <p:spPr bwMode="auto">
            <a:xfrm rot="5400000">
              <a:off x="6760594" y="1808150"/>
              <a:ext cx="543462" cy="12412"/>
            </a:xfrm>
            <a:prstGeom prst="bentConnector3">
              <a:avLst>
                <a:gd name="adj1" fmla="val 50000"/>
              </a:avLst>
            </a:prstGeom>
            <a:noFill/>
            <a:ln w="127000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</p:spPr>
        </p:cxnSp>
        <p:cxnSp>
          <p:nvCxnSpPr>
            <p:cNvPr id="36" name="AutoShape 8"/>
            <p:cNvCxnSpPr>
              <a:cxnSpLocks noChangeShapeType="1"/>
              <a:stCxn id="39" idx="0"/>
              <a:endCxn id="51" idx="1"/>
            </p:cNvCxnSpPr>
            <p:nvPr/>
          </p:nvCxnSpPr>
          <p:spPr bwMode="auto">
            <a:xfrm rot="5400000" flipH="1" flipV="1">
              <a:off x="8093126" y="1714727"/>
              <a:ext cx="511296" cy="264613"/>
            </a:xfrm>
            <a:prstGeom prst="bentConnector2">
              <a:avLst/>
            </a:prstGeom>
            <a:noFill/>
            <a:ln w="127000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</p:spPr>
        </p:cxnSp>
        <p:cxnSp>
          <p:nvCxnSpPr>
            <p:cNvPr id="30" name="AutoShape 8"/>
            <p:cNvCxnSpPr>
              <a:cxnSpLocks noChangeShapeType="1"/>
              <a:stCxn id="26" idx="3"/>
              <a:endCxn id="39" idx="1"/>
            </p:cNvCxnSpPr>
            <p:nvPr/>
          </p:nvCxnSpPr>
          <p:spPr bwMode="auto">
            <a:xfrm flipV="1">
              <a:off x="7326427" y="2368407"/>
              <a:ext cx="485497" cy="5815"/>
            </a:xfrm>
            <a:prstGeom prst="bentConnector3">
              <a:avLst>
                <a:gd name="adj1" fmla="val 50000"/>
              </a:avLst>
            </a:prstGeom>
            <a:noFill/>
            <a:ln w="127000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</p:spPr>
        </p:cxnSp>
        <p:cxnSp>
          <p:nvCxnSpPr>
            <p:cNvPr id="31" name="AutoShape 8"/>
            <p:cNvCxnSpPr>
              <a:cxnSpLocks noChangeShapeType="1"/>
              <a:stCxn id="38" idx="2"/>
              <a:endCxn id="39" idx="3"/>
            </p:cNvCxnSpPr>
            <p:nvPr/>
          </p:nvCxnSpPr>
          <p:spPr bwMode="auto">
            <a:xfrm rot="10800000">
              <a:off x="8621012" y="2368407"/>
              <a:ext cx="754979" cy="313698"/>
            </a:xfrm>
            <a:prstGeom prst="bentConnector3">
              <a:avLst>
                <a:gd name="adj1" fmla="val 50000"/>
              </a:avLst>
            </a:prstGeom>
            <a:noFill/>
            <a:ln w="57150">
              <a:solidFill>
                <a:schemeClr val="tx1"/>
              </a:solidFill>
              <a:miter lim="800000"/>
              <a:headEnd type="stealth" w="lg" len="lg"/>
              <a:tailEnd type="stealth" w="lg" len="lg"/>
            </a:ln>
            <a:effectLst/>
          </p:spPr>
        </p:cxnSp>
        <p:sp>
          <p:nvSpPr>
            <p:cNvPr id="39" name="Rectangle 9"/>
            <p:cNvSpPr>
              <a:spLocks noChangeArrowheads="1"/>
            </p:cNvSpPr>
            <p:nvPr/>
          </p:nvSpPr>
          <p:spPr bwMode="auto">
            <a:xfrm>
              <a:off x="7811924" y="2102681"/>
              <a:ext cx="809087" cy="531451"/>
            </a:xfrm>
            <a:prstGeom prst="rect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vest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nuclei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9375990" y="2584390"/>
              <a:ext cx="1506070" cy="19543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txBody>
            <a:bodyPr wrap="none" lIns="0" tIns="0" rIns="0" bIns="0" rtlCol="0" anchor="ctr" anchorCtr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Vestibulo</a:t>
              </a: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-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9028529" y="2192502"/>
              <a:ext cx="783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Tune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cxnSp>
          <p:nvCxnSpPr>
            <p:cNvPr id="62" name="AutoShape 8"/>
            <p:cNvCxnSpPr>
              <a:cxnSpLocks noChangeShapeType="1"/>
              <a:stCxn id="38" idx="6"/>
              <a:endCxn id="60" idx="2"/>
            </p:cNvCxnSpPr>
            <p:nvPr/>
          </p:nvCxnSpPr>
          <p:spPr bwMode="auto">
            <a:xfrm flipV="1">
              <a:off x="10882061" y="2192503"/>
              <a:ext cx="234644" cy="489602"/>
            </a:xfrm>
            <a:prstGeom prst="bentConnector2">
              <a:avLst/>
            </a:prstGeom>
            <a:noFill/>
            <a:ln w="57150">
              <a:solidFill>
                <a:schemeClr val="tx1"/>
              </a:solidFill>
              <a:miter lim="800000"/>
              <a:headEnd type="stealth" w="lg" len="lg"/>
              <a:tailEnd type="stealth" w="lg" len="lg"/>
            </a:ln>
            <a:effectLst/>
          </p:spPr>
        </p:cxnSp>
        <p:sp>
          <p:nvSpPr>
            <p:cNvPr id="55" name="Rectangle 54"/>
            <p:cNvSpPr/>
            <p:nvPr/>
          </p:nvSpPr>
          <p:spPr bwMode="auto">
            <a:xfrm>
              <a:off x="8694441" y="4400774"/>
              <a:ext cx="1673901" cy="704626"/>
            </a:xfrm>
            <a:prstGeom prst="rect">
              <a:avLst/>
            </a:prstGeom>
            <a:solidFill>
              <a:srgbClr val="FFFF00"/>
            </a:solidFill>
            <a:ln w="76200" cap="flat" cmpd="sng" algn="ctr">
              <a:solidFill>
                <a:srgbClr val="CC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ts val="28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muscles</a:t>
              </a:r>
            </a:p>
            <a:p>
              <a:pPr marL="0" marR="0" lvl="0" indent="0" algn="ctr" defTabSz="914400" rtl="0" eaLnBrk="1" fontAlgn="base" latinLnBrk="0" hangingPunct="1">
                <a:lnSpc>
                  <a:spcPts val="28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balance</a:t>
              </a:r>
            </a:p>
          </p:txBody>
        </p:sp>
        <p:sp>
          <p:nvSpPr>
            <p:cNvPr id="65" name="Rectangle 64"/>
            <p:cNvSpPr/>
            <p:nvPr/>
          </p:nvSpPr>
          <p:spPr bwMode="auto">
            <a:xfrm>
              <a:off x="6635812" y="3134334"/>
              <a:ext cx="2029515" cy="412431"/>
            </a:xfrm>
            <a:prstGeom prst="rect">
              <a:avLst/>
            </a:prstGeom>
            <a:noFill/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ts val="28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reticular formation</a:t>
              </a:r>
            </a:p>
          </p:txBody>
        </p:sp>
        <p:cxnSp>
          <p:nvCxnSpPr>
            <p:cNvPr id="66" name="AutoShape 8"/>
            <p:cNvCxnSpPr>
              <a:cxnSpLocks noChangeShapeType="1"/>
              <a:stCxn id="65" idx="0"/>
              <a:endCxn id="39" idx="2"/>
            </p:cNvCxnSpPr>
            <p:nvPr/>
          </p:nvCxnSpPr>
          <p:spPr bwMode="auto">
            <a:xfrm rot="5400000" flipH="1" flipV="1">
              <a:off x="7683418" y="2601284"/>
              <a:ext cx="500202" cy="565898"/>
            </a:xfrm>
            <a:prstGeom prst="bentConnector3">
              <a:avLst>
                <a:gd name="adj1" fmla="val 50000"/>
              </a:avLst>
            </a:prstGeom>
            <a:noFill/>
            <a:ln w="57150">
              <a:solidFill>
                <a:schemeClr val="tx1"/>
              </a:solidFill>
              <a:miter lim="800000"/>
              <a:headEnd type="stealth" w="lg" len="lg"/>
              <a:tailEnd type="stealth" w="lg" len="lg"/>
            </a:ln>
            <a:effectLst/>
          </p:spPr>
        </p:cxnSp>
        <p:cxnSp>
          <p:nvCxnSpPr>
            <p:cNvPr id="79" name="AutoShape 8"/>
            <p:cNvCxnSpPr>
              <a:cxnSpLocks noChangeShapeType="1"/>
              <a:stCxn id="65" idx="0"/>
              <a:endCxn id="75" idx="2"/>
            </p:cNvCxnSpPr>
            <p:nvPr/>
          </p:nvCxnSpPr>
          <p:spPr bwMode="auto">
            <a:xfrm rot="5400000" flipH="1" flipV="1">
              <a:off x="8357715" y="2215809"/>
              <a:ext cx="211381" cy="1625670"/>
            </a:xfrm>
            <a:prstGeom prst="bentConnector2">
              <a:avLst/>
            </a:prstGeom>
            <a:noFill/>
            <a:ln w="57150">
              <a:solidFill>
                <a:schemeClr val="tx1"/>
              </a:solidFill>
              <a:miter lim="800000"/>
              <a:headEnd type="stealth" w="lg" len="lg"/>
              <a:tailEnd type="stealth" w="lg" len="lg"/>
            </a:ln>
            <a:effectLst/>
          </p:spPr>
        </p:cxnSp>
        <p:cxnSp>
          <p:nvCxnSpPr>
            <p:cNvPr id="86" name="Straight Arrow Connector 85"/>
            <p:cNvCxnSpPr>
              <a:stCxn id="39" idx="2"/>
              <a:endCxn id="55" idx="0"/>
            </p:cNvCxnSpPr>
            <p:nvPr/>
          </p:nvCxnSpPr>
          <p:spPr bwMode="auto">
            <a:xfrm>
              <a:off x="8216468" y="2634132"/>
              <a:ext cx="1314924" cy="1766642"/>
            </a:xfrm>
            <a:prstGeom prst="straightConnector1">
              <a:avLst/>
            </a:prstGeom>
            <a:noFill/>
            <a:ln w="76200" cap="flat" cmpd="sng" algn="ctr">
              <a:solidFill>
                <a:srgbClr val="CC00CC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cxnSp>
          <p:nvCxnSpPr>
            <p:cNvPr id="104" name="Straight Arrow Connector 103"/>
            <p:cNvCxnSpPr>
              <a:endCxn id="55" idx="0"/>
            </p:cNvCxnSpPr>
            <p:nvPr/>
          </p:nvCxnSpPr>
          <p:spPr bwMode="auto">
            <a:xfrm flipH="1">
              <a:off x="9531392" y="3240741"/>
              <a:ext cx="581265" cy="1160033"/>
            </a:xfrm>
            <a:prstGeom prst="straightConnector1">
              <a:avLst/>
            </a:prstGeom>
            <a:noFill/>
            <a:ln w="76200" cap="flat" cmpd="sng" algn="ctr">
              <a:solidFill>
                <a:srgbClr val="CC00CC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cxnSp>
          <p:nvCxnSpPr>
            <p:cNvPr id="107" name="AutoShape 8"/>
            <p:cNvCxnSpPr>
              <a:cxnSpLocks noChangeShapeType="1"/>
              <a:stCxn id="55" idx="0"/>
              <a:endCxn id="65" idx="3"/>
            </p:cNvCxnSpPr>
            <p:nvPr/>
          </p:nvCxnSpPr>
          <p:spPr bwMode="auto">
            <a:xfrm rot="16200000" flipV="1">
              <a:off x="8568248" y="3437629"/>
              <a:ext cx="1060224" cy="866065"/>
            </a:xfrm>
            <a:prstGeom prst="bentConnector2">
              <a:avLst/>
            </a:prstGeom>
            <a:noFill/>
            <a:ln w="57150">
              <a:solidFill>
                <a:schemeClr val="tx1"/>
              </a:solidFill>
              <a:miter lim="800000"/>
              <a:headEnd type="none" w="med" len="med"/>
              <a:tailEnd type="triangle" w="med" len="med"/>
            </a:ln>
            <a:effectLst/>
          </p:spPr>
        </p:cxnSp>
        <p:sp>
          <p:nvSpPr>
            <p:cNvPr id="61" name="TextBox 60"/>
            <p:cNvSpPr txBox="1"/>
            <p:nvPr/>
          </p:nvSpPr>
          <p:spPr>
            <a:xfrm>
              <a:off x="9388041" y="5351351"/>
              <a:ext cx="2074794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/>
                </a:rPr>
                <a:t>balance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endParaRPr>
            </a:p>
          </p:txBody>
        </p:sp>
      </p:grpSp>
      <p:sp>
        <p:nvSpPr>
          <p:cNvPr id="64" name="Rectangle 9"/>
          <p:cNvSpPr>
            <a:spLocks noChangeArrowheads="1"/>
          </p:cNvSpPr>
          <p:nvPr/>
        </p:nvSpPr>
        <p:spPr bwMode="auto">
          <a:xfrm>
            <a:off x="3916665" y="4283580"/>
            <a:ext cx="1236607" cy="469507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VOR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2332019" y="3791527"/>
            <a:ext cx="1493070" cy="329434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vision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8" name="Rectangle 9"/>
          <p:cNvSpPr>
            <a:spLocks noChangeArrowheads="1"/>
          </p:cNvSpPr>
          <p:nvPr/>
        </p:nvSpPr>
        <p:spPr bwMode="auto">
          <a:xfrm>
            <a:off x="5394237" y="4947483"/>
            <a:ext cx="1519292" cy="403868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proprio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54" name="Multiply 53"/>
          <p:cNvSpPr/>
          <p:nvPr/>
        </p:nvSpPr>
        <p:spPr bwMode="auto">
          <a:xfrm>
            <a:off x="3602351" y="3991487"/>
            <a:ext cx="2057400" cy="1143614"/>
          </a:xfrm>
          <a:prstGeom prst="mathMultiply">
            <a:avLst>
              <a:gd name="adj1" fmla="val 11860"/>
            </a:avLst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1439917"/>
      </p:ext>
    </p:extLst>
  </p:cSld>
  <p:clrMapOvr>
    <a:masterClrMapping/>
  </p:clrMapOvr>
  <p:transition/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autoRev="1" fill="remove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900000">
                                          <p:cBhvr>
                                            <p:cTn id="6" dur="2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400"/>
                                </p:stCondLst>
                                <p:childTnLst>
                                  <p:par>
                                    <p:cTn id="8" presetID="8" presetClass="emph" presetSubtype="0" autoRev="1" fill="remove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900000">
                                          <p:cBhvr>
                                            <p:cTn id="9" dur="2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800"/>
                                </p:stCondLst>
                                <p:childTnLst>
                                  <p:par>
                                    <p:cTn id="11" presetID="8" presetClass="emph" presetSubtype="0" accel="38000" fill="hold" nodeType="afterEffect" p14:presetBounceEnd="33000">
                                      <p:stCondLst>
                                        <p:cond delay="0"/>
                                      </p:stCondLst>
                                      <p:childTnLst>
                                        <p:animRot by="-5400000" p14:bounceEnd="33000">
                                          <p:cBhvr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autoRev="1" fill="remove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900000">
                                          <p:cBhvr>
                                            <p:cTn id="6" dur="2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400"/>
                                </p:stCondLst>
                                <p:childTnLst>
                                  <p:par>
                                    <p:cTn id="8" presetID="8" presetClass="emph" presetSubtype="0" autoRev="1" fill="remove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900000">
                                          <p:cBhvr>
                                            <p:cTn id="9" dur="2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800"/>
                                </p:stCondLst>
                                <p:childTnLst>
                                  <p:par>
                                    <p:cTn id="11" presetID="8" presetClass="emph" presetSubtype="0" accel="38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Box 74"/>
          <p:cNvSpPr txBox="1"/>
          <p:nvPr/>
        </p:nvSpPr>
        <p:spPr>
          <a:xfrm>
            <a:off x="7988738" y="3683486"/>
            <a:ext cx="2450662" cy="96471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/>
        </p:spPr>
        <p:txBody>
          <a:bodyPr wrap="none" lIns="0" tIns="0" rIns="0" bIns="0" rtlCol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Cerebellum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9601200" y="76204"/>
            <a:ext cx="2362200" cy="298092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Cortex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2" name="Group 25"/>
          <p:cNvGrpSpPr/>
          <p:nvPr/>
        </p:nvGrpSpPr>
        <p:grpSpPr>
          <a:xfrm flipH="1">
            <a:off x="6815700" y="337810"/>
            <a:ext cx="1291665" cy="990600"/>
            <a:chOff x="6341782" y="2133600"/>
            <a:chExt cx="1887818" cy="1447800"/>
          </a:xfrm>
        </p:grpSpPr>
        <p:sp>
          <p:nvSpPr>
            <p:cNvPr id="40" name="Rectangle 39"/>
            <p:cNvSpPr/>
            <p:nvPr/>
          </p:nvSpPr>
          <p:spPr>
            <a:xfrm rot="19858935">
              <a:off x="6341782" y="3257704"/>
              <a:ext cx="609600" cy="228600"/>
            </a:xfrm>
            <a:prstGeom prst="rect">
              <a:avLst/>
            </a:prstGeom>
            <a:solidFill>
              <a:srgbClr val="FFCC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6705600" y="2133600"/>
              <a:ext cx="1447800" cy="1447800"/>
            </a:xfrm>
            <a:prstGeom prst="ellipse">
              <a:avLst/>
            </a:prstGeom>
            <a:solidFill>
              <a:srgbClr val="FFCC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eye</a:t>
              </a:r>
            </a:p>
          </p:txBody>
        </p:sp>
        <p:sp>
          <p:nvSpPr>
            <p:cNvPr id="45" name="Chord 44"/>
            <p:cNvSpPr/>
            <p:nvPr/>
          </p:nvSpPr>
          <p:spPr>
            <a:xfrm rot="10800000">
              <a:off x="7772400" y="2438400"/>
              <a:ext cx="457200" cy="762000"/>
            </a:xfrm>
            <a:prstGeom prst="chord">
              <a:avLst>
                <a:gd name="adj1" fmla="val 5459106"/>
                <a:gd name="adj2" fmla="val 1620000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cxnSp>
        <p:nvCxnSpPr>
          <p:cNvPr id="48" name="AutoShape 8"/>
          <p:cNvCxnSpPr>
            <a:cxnSpLocks noChangeShapeType="1"/>
            <a:stCxn id="41" idx="2"/>
            <a:endCxn id="49" idx="1"/>
          </p:cNvCxnSpPr>
          <p:nvPr/>
        </p:nvCxnSpPr>
        <p:spPr bwMode="auto">
          <a:xfrm>
            <a:off x="7858434" y="833113"/>
            <a:ext cx="2047566" cy="1479"/>
          </a:xfrm>
          <a:prstGeom prst="bentConnector3">
            <a:avLst>
              <a:gd name="adj1" fmla="val 50000"/>
            </a:avLst>
          </a:prstGeom>
          <a:noFill/>
          <a:ln w="57150">
            <a:solidFill>
              <a:srgbClr val="3333FF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49" name="Rectangle 9"/>
          <p:cNvSpPr>
            <a:spLocks noChangeArrowheads="1"/>
          </p:cNvSpPr>
          <p:nvPr/>
        </p:nvSpPr>
        <p:spPr bwMode="auto">
          <a:xfrm>
            <a:off x="9906000" y="505976"/>
            <a:ext cx="1066800" cy="657226"/>
          </a:xfrm>
          <a:prstGeom prst="rect">
            <a:avLst/>
          </a:prstGeom>
          <a:solidFill>
            <a:schemeClr val="bg1"/>
          </a:solidFill>
          <a:ln w="57150">
            <a:solidFill>
              <a:srgbClr val="3333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vision</a:t>
            </a:r>
          </a:p>
        </p:txBody>
      </p:sp>
      <p:sp>
        <p:nvSpPr>
          <p:cNvPr id="51" name="Rectangle 4"/>
          <p:cNvSpPr>
            <a:spLocks noChangeArrowheads="1"/>
          </p:cNvSpPr>
          <p:nvPr/>
        </p:nvSpPr>
        <p:spPr bwMode="auto">
          <a:xfrm>
            <a:off x="6781800" y="1927225"/>
            <a:ext cx="1173162" cy="43497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Act</a:t>
            </a:r>
          </a:p>
        </p:txBody>
      </p:sp>
      <p:cxnSp>
        <p:nvCxnSpPr>
          <p:cNvPr id="53" name="AutoShape 11"/>
          <p:cNvCxnSpPr>
            <a:cxnSpLocks noChangeShapeType="1"/>
            <a:stCxn id="51" idx="0"/>
            <a:endCxn id="41" idx="4"/>
          </p:cNvCxnSpPr>
          <p:nvPr/>
        </p:nvCxnSpPr>
        <p:spPr bwMode="auto">
          <a:xfrm rot="16200000" flipV="1">
            <a:off x="7066352" y="1625196"/>
            <a:ext cx="598815" cy="5244"/>
          </a:xfrm>
          <a:prstGeom prst="bentConnector3">
            <a:avLst>
              <a:gd name="adj1" fmla="val 50000"/>
            </a:avLst>
          </a:prstGeom>
          <a:noFill/>
          <a:ln w="127000">
            <a:solidFill>
              <a:srgbClr val="FF0000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56" name="AutoShape 8"/>
          <p:cNvCxnSpPr>
            <a:cxnSpLocks noChangeShapeType="1"/>
            <a:stCxn id="49" idx="2"/>
            <a:endCxn id="57" idx="0"/>
          </p:cNvCxnSpPr>
          <p:nvPr/>
        </p:nvCxnSpPr>
        <p:spPr bwMode="auto">
          <a:xfrm rot="5400000">
            <a:off x="9991242" y="1609242"/>
            <a:ext cx="894198" cy="2118"/>
          </a:xfrm>
          <a:prstGeom prst="bentConnector3">
            <a:avLst>
              <a:gd name="adj1" fmla="val 50000"/>
            </a:avLst>
          </a:prstGeom>
          <a:noFill/>
          <a:ln w="57150">
            <a:solidFill>
              <a:srgbClr val="3333FF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57" name="Rectangle 9"/>
          <p:cNvSpPr>
            <a:spLocks noChangeArrowheads="1"/>
          </p:cNvSpPr>
          <p:nvPr/>
        </p:nvSpPr>
        <p:spPr bwMode="auto">
          <a:xfrm>
            <a:off x="9903882" y="2057400"/>
            <a:ext cx="1066800" cy="504826"/>
          </a:xfrm>
          <a:prstGeom prst="rect">
            <a:avLst/>
          </a:prstGeom>
          <a:solidFill>
            <a:schemeClr val="bg1"/>
          </a:solidFill>
          <a:ln w="57150">
            <a:solidFill>
              <a:srgbClr val="3333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delay</a:t>
            </a:r>
          </a:p>
        </p:txBody>
      </p:sp>
      <p:cxnSp>
        <p:nvCxnSpPr>
          <p:cNvPr id="58" name="AutoShape 8"/>
          <p:cNvCxnSpPr>
            <a:cxnSpLocks noChangeShapeType="1"/>
            <a:stCxn id="57" idx="2"/>
            <a:endCxn id="51" idx="2"/>
          </p:cNvCxnSpPr>
          <p:nvPr/>
        </p:nvCxnSpPr>
        <p:spPr bwMode="auto">
          <a:xfrm rot="5400000" flipH="1">
            <a:off x="8802819" y="927763"/>
            <a:ext cx="200026" cy="3068901"/>
          </a:xfrm>
          <a:prstGeom prst="bentConnector3">
            <a:avLst>
              <a:gd name="adj1" fmla="val -114285"/>
            </a:avLst>
          </a:prstGeom>
          <a:noFill/>
          <a:ln w="57150">
            <a:solidFill>
              <a:srgbClr val="3333FF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26" name="Rectangle 9"/>
          <p:cNvSpPr>
            <a:spLocks noChangeArrowheads="1"/>
          </p:cNvSpPr>
          <p:nvPr/>
        </p:nvSpPr>
        <p:spPr bwMode="auto">
          <a:xfrm>
            <a:off x="4117550" y="2895600"/>
            <a:ext cx="911650" cy="874695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Inner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ear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189025" y="2074766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fast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79945" y="366483"/>
            <a:ext cx="13873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Object motion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806373" y="1472990"/>
            <a:ext cx="15450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Head motion</a:t>
            </a:r>
          </a:p>
        </p:txBody>
      </p:sp>
      <p:cxnSp>
        <p:nvCxnSpPr>
          <p:cNvPr id="6" name="Straight Arrow Connector 5"/>
          <p:cNvCxnSpPr>
            <a:stCxn id="4" idx="3"/>
            <a:endCxn id="12" idx="2"/>
          </p:cNvCxnSpPr>
          <p:nvPr/>
        </p:nvCxnSpPr>
        <p:spPr bwMode="auto">
          <a:xfrm flipV="1">
            <a:off x="5267314" y="843132"/>
            <a:ext cx="769883" cy="402"/>
          </a:xfrm>
          <a:prstGeom prst="straightConnector1">
            <a:avLst/>
          </a:prstGeom>
          <a:noFill/>
          <a:ln w="57150">
            <a:solidFill>
              <a:srgbClr val="3333FF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8563417" y="76200"/>
            <a:ext cx="10615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Error</a:t>
            </a:r>
          </a:p>
        </p:txBody>
      </p:sp>
      <p:cxnSp>
        <p:nvCxnSpPr>
          <p:cNvPr id="29" name="AutoShape 8"/>
          <p:cNvCxnSpPr>
            <a:cxnSpLocks noChangeShapeType="1"/>
            <a:stCxn id="21" idx="3"/>
            <a:endCxn id="12" idx="4"/>
          </p:cNvCxnSpPr>
          <p:nvPr/>
        </p:nvCxnSpPr>
        <p:spPr bwMode="auto">
          <a:xfrm flipV="1">
            <a:off x="5351394" y="1091990"/>
            <a:ext cx="943803" cy="858054"/>
          </a:xfrm>
          <a:prstGeom prst="bentConnector2">
            <a:avLst/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6037194" y="594279"/>
            <a:ext cx="516006" cy="497711"/>
          </a:xfrm>
          <a:prstGeom prst="ellipse">
            <a:avLst/>
          </a:prstGeom>
          <a:noFill/>
          <a:ln w="57150">
            <a:solidFill>
              <a:srgbClr val="3333FF"/>
            </a:solidFill>
          </a:ln>
        </p:spPr>
        <p:txBody>
          <a:bodyPr wrap="none" lIns="0" tIns="0" rIns="0" bIns="0" rtlCol="0" anchor="ctr" anchorCtr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</a:t>
            </a:r>
          </a:p>
        </p:txBody>
      </p:sp>
      <p:cxnSp>
        <p:nvCxnSpPr>
          <p:cNvPr id="37" name="Straight Arrow Connector 36"/>
          <p:cNvCxnSpPr>
            <a:stCxn id="12" idx="6"/>
            <a:endCxn id="41" idx="6"/>
          </p:cNvCxnSpPr>
          <p:nvPr/>
        </p:nvCxnSpPr>
        <p:spPr bwMode="auto">
          <a:xfrm flipV="1">
            <a:off x="6553200" y="833110"/>
            <a:ext cx="314637" cy="10025"/>
          </a:xfrm>
          <a:prstGeom prst="straightConnector1">
            <a:avLst/>
          </a:prstGeom>
          <a:noFill/>
          <a:ln w="57150">
            <a:solidFill>
              <a:srgbClr val="3333FF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42" name="AutoShape 8"/>
          <p:cNvCxnSpPr>
            <a:cxnSpLocks noChangeShapeType="1"/>
            <a:stCxn id="21" idx="2"/>
            <a:endCxn id="26" idx="0"/>
          </p:cNvCxnSpPr>
          <p:nvPr/>
        </p:nvCxnSpPr>
        <p:spPr bwMode="auto">
          <a:xfrm rot="5400000">
            <a:off x="4341879" y="2658594"/>
            <a:ext cx="468503" cy="5509"/>
          </a:xfrm>
          <a:prstGeom prst="bentConnector3">
            <a:avLst>
              <a:gd name="adj1" fmla="val 50000"/>
            </a:avLst>
          </a:prstGeom>
          <a:noFill/>
          <a:ln w="127000">
            <a:solidFill>
              <a:srgbClr val="FF0000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36" name="AutoShape 8"/>
          <p:cNvCxnSpPr>
            <a:cxnSpLocks noChangeShapeType="1"/>
            <a:stCxn id="39" idx="0"/>
            <a:endCxn id="51" idx="1"/>
          </p:cNvCxnSpPr>
          <p:nvPr/>
        </p:nvCxnSpPr>
        <p:spPr bwMode="auto">
          <a:xfrm rot="5400000" flipH="1" flipV="1">
            <a:off x="6170825" y="2309812"/>
            <a:ext cx="776074" cy="445876"/>
          </a:xfrm>
          <a:prstGeom prst="bentConnector2">
            <a:avLst/>
          </a:prstGeom>
          <a:noFill/>
          <a:ln w="127000">
            <a:solidFill>
              <a:srgbClr val="FF0000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30" name="AutoShape 8"/>
          <p:cNvCxnSpPr>
            <a:cxnSpLocks noChangeShapeType="1"/>
            <a:stCxn id="26" idx="3"/>
            <a:endCxn id="39" idx="1"/>
          </p:cNvCxnSpPr>
          <p:nvPr/>
        </p:nvCxnSpPr>
        <p:spPr bwMode="auto">
          <a:xfrm flipV="1">
            <a:off x="5029200" y="3324120"/>
            <a:ext cx="692685" cy="8828"/>
          </a:xfrm>
          <a:prstGeom prst="bentConnector3">
            <a:avLst>
              <a:gd name="adj1" fmla="val 50000"/>
            </a:avLst>
          </a:prstGeom>
          <a:noFill/>
          <a:ln w="127000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31" name="AutoShape 8"/>
          <p:cNvCxnSpPr>
            <a:cxnSpLocks noChangeShapeType="1"/>
            <a:stCxn id="38" idx="2"/>
            <a:endCxn id="39" idx="3"/>
          </p:cNvCxnSpPr>
          <p:nvPr/>
        </p:nvCxnSpPr>
        <p:spPr bwMode="auto">
          <a:xfrm rot="10800000">
            <a:off x="6949964" y="3324120"/>
            <a:ext cx="1190181" cy="476150"/>
          </a:xfrm>
          <a:prstGeom prst="bentConnector3">
            <a:avLst>
              <a:gd name="adj1" fmla="val 50000"/>
            </a:avLst>
          </a:prstGeom>
          <a:noFill/>
          <a:ln w="57150">
            <a:solidFill>
              <a:schemeClr val="tx1"/>
            </a:solidFill>
            <a:miter lim="800000"/>
            <a:headEnd type="stealth" w="lg" len="lg"/>
            <a:tailEnd type="stealth" w="lg" len="lg"/>
          </a:ln>
          <a:effectLst/>
        </p:spPr>
      </p:cxnSp>
      <p:sp>
        <p:nvSpPr>
          <p:cNvPr id="39" name="Rectangle 9"/>
          <p:cNvSpPr>
            <a:spLocks noChangeArrowheads="1"/>
          </p:cNvSpPr>
          <p:nvPr/>
        </p:nvSpPr>
        <p:spPr bwMode="auto">
          <a:xfrm>
            <a:off x="5721885" y="2920787"/>
            <a:ext cx="1228078" cy="806666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vest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nuclei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140144" y="3651952"/>
            <a:ext cx="2286000" cy="29663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/>
        </p:spPr>
        <p:txBody>
          <a:bodyPr wrap="none" lIns="0" tIns="0" rIns="0" bIns="0" rtlCol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Vestibulo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612747" y="3057123"/>
            <a:ext cx="1189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Tune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62" name="AutoShape 8"/>
          <p:cNvCxnSpPr>
            <a:cxnSpLocks noChangeShapeType="1"/>
            <a:stCxn id="38" idx="6"/>
            <a:endCxn id="60" idx="2"/>
          </p:cNvCxnSpPr>
          <p:nvPr/>
        </p:nvCxnSpPr>
        <p:spPr bwMode="auto">
          <a:xfrm flipV="1">
            <a:off x="10426144" y="3057124"/>
            <a:ext cx="356156" cy="743146"/>
          </a:xfrm>
          <a:prstGeom prst="bentConnector2">
            <a:avLst/>
          </a:prstGeom>
          <a:noFill/>
          <a:ln w="57150">
            <a:solidFill>
              <a:schemeClr val="tx1"/>
            </a:solidFill>
            <a:miter lim="800000"/>
            <a:headEnd type="stealth" w="lg" len="lg"/>
            <a:tailEnd type="stealth" w="lg" len="lg"/>
          </a:ln>
          <a:effectLst/>
        </p:spPr>
      </p:cxnSp>
      <p:sp>
        <p:nvSpPr>
          <p:cNvPr id="55" name="Rectangle 54"/>
          <p:cNvSpPr/>
          <p:nvPr/>
        </p:nvSpPr>
        <p:spPr bwMode="auto">
          <a:xfrm>
            <a:off x="7440744" y="5715000"/>
            <a:ext cx="1676400" cy="838200"/>
          </a:xfrm>
          <a:prstGeom prst="rect">
            <a:avLst/>
          </a:prstGeom>
          <a:noFill/>
          <a:ln w="76200" cap="flat" cmpd="sng" algn="ctr">
            <a:solidFill>
              <a:srgbClr val="CC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muscles</a:t>
            </a:r>
          </a:p>
          <a:p>
            <a:pPr marL="0" marR="0" lvl="0" indent="0" algn="ctr" defTabSz="914400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balance</a:t>
            </a:r>
          </a:p>
        </p:txBody>
      </p:sp>
      <p:cxnSp>
        <p:nvCxnSpPr>
          <p:cNvPr id="86" name="Straight Arrow Connector 85"/>
          <p:cNvCxnSpPr>
            <a:stCxn id="39" idx="2"/>
            <a:endCxn id="55" idx="0"/>
          </p:cNvCxnSpPr>
          <p:nvPr/>
        </p:nvCxnSpPr>
        <p:spPr bwMode="auto">
          <a:xfrm>
            <a:off x="6335924" y="3727453"/>
            <a:ext cx="1943020" cy="1987547"/>
          </a:xfrm>
          <a:prstGeom prst="straightConnector1">
            <a:avLst/>
          </a:prstGeom>
          <a:noFill/>
          <a:ln w="76200" cap="flat" cmpd="sng" algn="ctr">
            <a:solidFill>
              <a:srgbClr val="CC00CC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cxnSp>
        <p:nvCxnSpPr>
          <p:cNvPr id="104" name="Straight Arrow Connector 103"/>
          <p:cNvCxnSpPr>
            <a:stCxn id="75" idx="4"/>
            <a:endCxn id="55" idx="0"/>
          </p:cNvCxnSpPr>
          <p:nvPr/>
        </p:nvCxnSpPr>
        <p:spPr bwMode="auto">
          <a:xfrm flipH="1">
            <a:off x="8278944" y="4648200"/>
            <a:ext cx="935125" cy="1066800"/>
          </a:xfrm>
          <a:prstGeom prst="straightConnector1">
            <a:avLst/>
          </a:prstGeom>
          <a:noFill/>
          <a:ln w="76200" cap="flat" cmpd="sng" algn="ctr">
            <a:solidFill>
              <a:srgbClr val="CC00CC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112" name="TextBox 111"/>
          <p:cNvSpPr txBox="1"/>
          <p:nvPr/>
        </p:nvSpPr>
        <p:spPr>
          <a:xfrm>
            <a:off x="457199" y="1163202"/>
            <a:ext cx="2281234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m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otion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   sickness?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/>
            </a:endParaRPr>
          </a:p>
        </p:txBody>
      </p:sp>
      <p:pic>
        <p:nvPicPr>
          <p:cNvPr id="27650" name="Picture 2" descr="A new research deals with VR motion sickness in an innovative w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71" y="3057123"/>
            <a:ext cx="2852497" cy="2852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51443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Box 74"/>
          <p:cNvSpPr txBox="1"/>
          <p:nvPr/>
        </p:nvSpPr>
        <p:spPr>
          <a:xfrm>
            <a:off x="7988738" y="3683486"/>
            <a:ext cx="2450662" cy="96471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/>
        </p:spPr>
        <p:txBody>
          <a:bodyPr wrap="none" lIns="0" tIns="0" rIns="0" bIns="0" rtlCol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Cerebellum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9601200" y="76204"/>
            <a:ext cx="2362200" cy="298092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Cortex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2" name="Group 25"/>
          <p:cNvGrpSpPr/>
          <p:nvPr/>
        </p:nvGrpSpPr>
        <p:grpSpPr>
          <a:xfrm flipH="1">
            <a:off x="6815700" y="337810"/>
            <a:ext cx="1291665" cy="990600"/>
            <a:chOff x="6341782" y="2133600"/>
            <a:chExt cx="1887818" cy="1447800"/>
          </a:xfrm>
        </p:grpSpPr>
        <p:sp>
          <p:nvSpPr>
            <p:cNvPr id="40" name="Rectangle 39"/>
            <p:cNvSpPr/>
            <p:nvPr/>
          </p:nvSpPr>
          <p:spPr>
            <a:xfrm rot="19858935">
              <a:off x="6341782" y="3257704"/>
              <a:ext cx="609600" cy="228600"/>
            </a:xfrm>
            <a:prstGeom prst="rect">
              <a:avLst/>
            </a:prstGeom>
            <a:solidFill>
              <a:srgbClr val="FFCC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6705600" y="2133600"/>
              <a:ext cx="1447800" cy="1447800"/>
            </a:xfrm>
            <a:prstGeom prst="ellipse">
              <a:avLst/>
            </a:prstGeom>
            <a:solidFill>
              <a:srgbClr val="FFCC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eye</a:t>
              </a:r>
            </a:p>
          </p:txBody>
        </p:sp>
        <p:sp>
          <p:nvSpPr>
            <p:cNvPr id="45" name="Chord 44"/>
            <p:cNvSpPr/>
            <p:nvPr/>
          </p:nvSpPr>
          <p:spPr>
            <a:xfrm rot="10800000">
              <a:off x="7772400" y="2438400"/>
              <a:ext cx="457200" cy="762000"/>
            </a:xfrm>
            <a:prstGeom prst="chord">
              <a:avLst>
                <a:gd name="adj1" fmla="val 5459106"/>
                <a:gd name="adj2" fmla="val 1620000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cxnSp>
        <p:nvCxnSpPr>
          <p:cNvPr id="48" name="AutoShape 8"/>
          <p:cNvCxnSpPr>
            <a:cxnSpLocks noChangeShapeType="1"/>
            <a:stCxn id="41" idx="2"/>
            <a:endCxn id="49" idx="1"/>
          </p:cNvCxnSpPr>
          <p:nvPr/>
        </p:nvCxnSpPr>
        <p:spPr bwMode="auto">
          <a:xfrm>
            <a:off x="7858434" y="833113"/>
            <a:ext cx="2047566" cy="1479"/>
          </a:xfrm>
          <a:prstGeom prst="bentConnector3">
            <a:avLst>
              <a:gd name="adj1" fmla="val 50000"/>
            </a:avLst>
          </a:prstGeom>
          <a:noFill/>
          <a:ln w="57150">
            <a:solidFill>
              <a:srgbClr val="3333FF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49" name="Rectangle 9"/>
          <p:cNvSpPr>
            <a:spLocks noChangeArrowheads="1"/>
          </p:cNvSpPr>
          <p:nvPr/>
        </p:nvSpPr>
        <p:spPr bwMode="auto">
          <a:xfrm>
            <a:off x="9906000" y="505976"/>
            <a:ext cx="1066800" cy="657226"/>
          </a:xfrm>
          <a:prstGeom prst="rect">
            <a:avLst/>
          </a:prstGeom>
          <a:solidFill>
            <a:schemeClr val="bg1"/>
          </a:solidFill>
          <a:ln w="57150">
            <a:solidFill>
              <a:srgbClr val="3333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vision</a:t>
            </a:r>
          </a:p>
        </p:txBody>
      </p:sp>
      <p:sp>
        <p:nvSpPr>
          <p:cNvPr id="51" name="Rectangle 4"/>
          <p:cNvSpPr>
            <a:spLocks noChangeArrowheads="1"/>
          </p:cNvSpPr>
          <p:nvPr/>
        </p:nvSpPr>
        <p:spPr bwMode="auto">
          <a:xfrm>
            <a:off x="6781800" y="1927225"/>
            <a:ext cx="1173162" cy="43497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Act</a:t>
            </a:r>
          </a:p>
        </p:txBody>
      </p:sp>
      <p:cxnSp>
        <p:nvCxnSpPr>
          <p:cNvPr id="53" name="AutoShape 11"/>
          <p:cNvCxnSpPr>
            <a:cxnSpLocks noChangeShapeType="1"/>
            <a:stCxn id="51" idx="0"/>
            <a:endCxn id="41" idx="4"/>
          </p:cNvCxnSpPr>
          <p:nvPr/>
        </p:nvCxnSpPr>
        <p:spPr bwMode="auto">
          <a:xfrm rot="16200000" flipV="1">
            <a:off x="7066352" y="1625196"/>
            <a:ext cx="598815" cy="5244"/>
          </a:xfrm>
          <a:prstGeom prst="bentConnector3">
            <a:avLst>
              <a:gd name="adj1" fmla="val 50000"/>
            </a:avLst>
          </a:prstGeom>
          <a:noFill/>
          <a:ln w="127000">
            <a:solidFill>
              <a:srgbClr val="FF0000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56" name="AutoShape 8"/>
          <p:cNvCxnSpPr>
            <a:cxnSpLocks noChangeShapeType="1"/>
            <a:stCxn id="49" idx="2"/>
            <a:endCxn id="57" idx="0"/>
          </p:cNvCxnSpPr>
          <p:nvPr/>
        </p:nvCxnSpPr>
        <p:spPr bwMode="auto">
          <a:xfrm rot="5400000">
            <a:off x="9991242" y="1609242"/>
            <a:ext cx="894198" cy="2118"/>
          </a:xfrm>
          <a:prstGeom prst="bentConnector3">
            <a:avLst>
              <a:gd name="adj1" fmla="val 50000"/>
            </a:avLst>
          </a:prstGeom>
          <a:noFill/>
          <a:ln w="57150">
            <a:solidFill>
              <a:srgbClr val="3333FF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57" name="Rectangle 9"/>
          <p:cNvSpPr>
            <a:spLocks noChangeArrowheads="1"/>
          </p:cNvSpPr>
          <p:nvPr/>
        </p:nvSpPr>
        <p:spPr bwMode="auto">
          <a:xfrm>
            <a:off x="9903882" y="2057400"/>
            <a:ext cx="1066800" cy="504826"/>
          </a:xfrm>
          <a:prstGeom prst="rect">
            <a:avLst/>
          </a:prstGeom>
          <a:solidFill>
            <a:schemeClr val="bg1"/>
          </a:solidFill>
          <a:ln w="57150">
            <a:solidFill>
              <a:srgbClr val="3333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delay</a:t>
            </a:r>
          </a:p>
        </p:txBody>
      </p:sp>
      <p:cxnSp>
        <p:nvCxnSpPr>
          <p:cNvPr id="58" name="AutoShape 8"/>
          <p:cNvCxnSpPr>
            <a:cxnSpLocks noChangeShapeType="1"/>
            <a:stCxn id="57" idx="2"/>
            <a:endCxn id="51" idx="2"/>
          </p:cNvCxnSpPr>
          <p:nvPr/>
        </p:nvCxnSpPr>
        <p:spPr bwMode="auto">
          <a:xfrm rot="5400000" flipH="1">
            <a:off x="8802819" y="927763"/>
            <a:ext cx="200026" cy="3068901"/>
          </a:xfrm>
          <a:prstGeom prst="bentConnector3">
            <a:avLst>
              <a:gd name="adj1" fmla="val -114285"/>
            </a:avLst>
          </a:prstGeom>
          <a:noFill/>
          <a:ln w="57150">
            <a:solidFill>
              <a:srgbClr val="3333FF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26" name="Rectangle 9"/>
          <p:cNvSpPr>
            <a:spLocks noChangeArrowheads="1"/>
          </p:cNvSpPr>
          <p:nvPr/>
        </p:nvSpPr>
        <p:spPr bwMode="auto">
          <a:xfrm>
            <a:off x="4117550" y="2895600"/>
            <a:ext cx="911650" cy="874695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Inner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ear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189025" y="2074766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fast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79945" y="366483"/>
            <a:ext cx="13873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Object motion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806373" y="1472990"/>
            <a:ext cx="15450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Head motion</a:t>
            </a:r>
          </a:p>
        </p:txBody>
      </p:sp>
      <p:cxnSp>
        <p:nvCxnSpPr>
          <p:cNvPr id="6" name="Straight Arrow Connector 5"/>
          <p:cNvCxnSpPr>
            <a:stCxn id="4" idx="3"/>
            <a:endCxn id="12" idx="2"/>
          </p:cNvCxnSpPr>
          <p:nvPr/>
        </p:nvCxnSpPr>
        <p:spPr bwMode="auto">
          <a:xfrm flipV="1">
            <a:off x="5267314" y="843132"/>
            <a:ext cx="769883" cy="402"/>
          </a:xfrm>
          <a:prstGeom prst="straightConnector1">
            <a:avLst/>
          </a:prstGeom>
          <a:noFill/>
          <a:ln w="57150">
            <a:solidFill>
              <a:srgbClr val="3333FF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8563417" y="76200"/>
            <a:ext cx="10615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Error</a:t>
            </a:r>
          </a:p>
        </p:txBody>
      </p:sp>
      <p:cxnSp>
        <p:nvCxnSpPr>
          <p:cNvPr id="29" name="AutoShape 8"/>
          <p:cNvCxnSpPr>
            <a:cxnSpLocks noChangeShapeType="1"/>
            <a:stCxn id="21" idx="3"/>
            <a:endCxn id="12" idx="4"/>
          </p:cNvCxnSpPr>
          <p:nvPr/>
        </p:nvCxnSpPr>
        <p:spPr bwMode="auto">
          <a:xfrm flipV="1">
            <a:off x="5351394" y="1091990"/>
            <a:ext cx="943803" cy="858054"/>
          </a:xfrm>
          <a:prstGeom prst="bentConnector2">
            <a:avLst/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6037194" y="594279"/>
            <a:ext cx="516006" cy="497711"/>
          </a:xfrm>
          <a:prstGeom prst="ellipse">
            <a:avLst/>
          </a:prstGeom>
          <a:noFill/>
          <a:ln w="57150">
            <a:solidFill>
              <a:srgbClr val="3333FF"/>
            </a:solidFill>
          </a:ln>
        </p:spPr>
        <p:txBody>
          <a:bodyPr wrap="none" lIns="0" tIns="0" rIns="0" bIns="0" rtlCol="0" anchor="ctr" anchorCtr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</a:t>
            </a:r>
          </a:p>
        </p:txBody>
      </p:sp>
      <p:cxnSp>
        <p:nvCxnSpPr>
          <p:cNvPr id="37" name="Straight Arrow Connector 36"/>
          <p:cNvCxnSpPr>
            <a:stCxn id="12" idx="6"/>
            <a:endCxn id="41" idx="6"/>
          </p:cNvCxnSpPr>
          <p:nvPr/>
        </p:nvCxnSpPr>
        <p:spPr bwMode="auto">
          <a:xfrm flipV="1">
            <a:off x="6553200" y="833110"/>
            <a:ext cx="314637" cy="10025"/>
          </a:xfrm>
          <a:prstGeom prst="straightConnector1">
            <a:avLst/>
          </a:prstGeom>
          <a:noFill/>
          <a:ln w="57150">
            <a:solidFill>
              <a:srgbClr val="3333FF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42" name="AutoShape 8"/>
          <p:cNvCxnSpPr>
            <a:cxnSpLocks noChangeShapeType="1"/>
            <a:stCxn id="21" idx="2"/>
            <a:endCxn id="26" idx="0"/>
          </p:cNvCxnSpPr>
          <p:nvPr/>
        </p:nvCxnSpPr>
        <p:spPr bwMode="auto">
          <a:xfrm rot="5400000">
            <a:off x="4341879" y="2658594"/>
            <a:ext cx="468503" cy="5509"/>
          </a:xfrm>
          <a:prstGeom prst="bentConnector3">
            <a:avLst>
              <a:gd name="adj1" fmla="val 50000"/>
            </a:avLst>
          </a:prstGeom>
          <a:noFill/>
          <a:ln w="127000">
            <a:solidFill>
              <a:srgbClr val="FF0000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36" name="AutoShape 8"/>
          <p:cNvCxnSpPr>
            <a:cxnSpLocks noChangeShapeType="1"/>
            <a:stCxn id="39" idx="0"/>
            <a:endCxn id="51" idx="1"/>
          </p:cNvCxnSpPr>
          <p:nvPr/>
        </p:nvCxnSpPr>
        <p:spPr bwMode="auto">
          <a:xfrm rot="5400000" flipH="1" flipV="1">
            <a:off x="6170825" y="2309812"/>
            <a:ext cx="776074" cy="445876"/>
          </a:xfrm>
          <a:prstGeom prst="bentConnector2">
            <a:avLst/>
          </a:prstGeom>
          <a:noFill/>
          <a:ln w="127000">
            <a:solidFill>
              <a:srgbClr val="FF0000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30" name="AutoShape 8"/>
          <p:cNvCxnSpPr>
            <a:cxnSpLocks noChangeShapeType="1"/>
            <a:stCxn id="26" idx="3"/>
            <a:endCxn id="39" idx="1"/>
          </p:cNvCxnSpPr>
          <p:nvPr/>
        </p:nvCxnSpPr>
        <p:spPr bwMode="auto">
          <a:xfrm flipV="1">
            <a:off x="5029200" y="3324120"/>
            <a:ext cx="692685" cy="8828"/>
          </a:xfrm>
          <a:prstGeom prst="bentConnector3">
            <a:avLst>
              <a:gd name="adj1" fmla="val 50000"/>
            </a:avLst>
          </a:prstGeom>
          <a:noFill/>
          <a:ln w="127000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31" name="AutoShape 8"/>
          <p:cNvCxnSpPr>
            <a:cxnSpLocks noChangeShapeType="1"/>
            <a:stCxn id="38" idx="2"/>
            <a:endCxn id="39" idx="3"/>
          </p:cNvCxnSpPr>
          <p:nvPr/>
        </p:nvCxnSpPr>
        <p:spPr bwMode="auto">
          <a:xfrm rot="10800000">
            <a:off x="6949964" y="3324120"/>
            <a:ext cx="1190181" cy="476150"/>
          </a:xfrm>
          <a:prstGeom prst="bentConnector3">
            <a:avLst>
              <a:gd name="adj1" fmla="val 50000"/>
            </a:avLst>
          </a:prstGeom>
          <a:noFill/>
          <a:ln w="57150">
            <a:solidFill>
              <a:schemeClr val="tx1"/>
            </a:solidFill>
            <a:miter lim="800000"/>
            <a:headEnd type="stealth" w="lg" len="lg"/>
            <a:tailEnd type="stealth" w="lg" len="lg"/>
          </a:ln>
          <a:effectLst/>
        </p:spPr>
      </p:cxnSp>
      <p:sp>
        <p:nvSpPr>
          <p:cNvPr id="39" name="Rectangle 9"/>
          <p:cNvSpPr>
            <a:spLocks noChangeArrowheads="1"/>
          </p:cNvSpPr>
          <p:nvPr/>
        </p:nvSpPr>
        <p:spPr bwMode="auto">
          <a:xfrm>
            <a:off x="5721885" y="2920787"/>
            <a:ext cx="1228078" cy="806666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vest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nuclei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140144" y="3651952"/>
            <a:ext cx="2286000" cy="29663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/>
        </p:spPr>
        <p:txBody>
          <a:bodyPr wrap="none" lIns="0" tIns="0" rIns="0" bIns="0" rtlCol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Vestibulo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612747" y="3057123"/>
            <a:ext cx="1189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Tune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62" name="AutoShape 8"/>
          <p:cNvCxnSpPr>
            <a:cxnSpLocks noChangeShapeType="1"/>
            <a:stCxn id="38" idx="6"/>
            <a:endCxn id="60" idx="2"/>
          </p:cNvCxnSpPr>
          <p:nvPr/>
        </p:nvCxnSpPr>
        <p:spPr bwMode="auto">
          <a:xfrm flipV="1">
            <a:off x="10426144" y="3057124"/>
            <a:ext cx="356156" cy="743146"/>
          </a:xfrm>
          <a:prstGeom prst="bentConnector2">
            <a:avLst/>
          </a:prstGeom>
          <a:noFill/>
          <a:ln w="57150">
            <a:solidFill>
              <a:schemeClr val="tx1"/>
            </a:solidFill>
            <a:miter lim="800000"/>
            <a:headEnd type="stealth" w="lg" len="lg"/>
            <a:tailEnd type="stealth" w="lg" len="lg"/>
          </a:ln>
          <a:effectLst/>
        </p:spPr>
      </p:cxnSp>
      <p:sp>
        <p:nvSpPr>
          <p:cNvPr id="55" name="Rectangle 54"/>
          <p:cNvSpPr/>
          <p:nvPr/>
        </p:nvSpPr>
        <p:spPr bwMode="auto">
          <a:xfrm>
            <a:off x="7440744" y="5715000"/>
            <a:ext cx="1676400" cy="838200"/>
          </a:xfrm>
          <a:prstGeom prst="rect">
            <a:avLst/>
          </a:prstGeom>
          <a:noFill/>
          <a:ln w="76200" cap="flat" cmpd="sng" algn="ctr">
            <a:solidFill>
              <a:srgbClr val="CC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muscles</a:t>
            </a:r>
          </a:p>
          <a:p>
            <a:pPr marL="0" marR="0" lvl="0" indent="0" algn="ctr" defTabSz="914400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balance</a:t>
            </a:r>
          </a:p>
        </p:txBody>
      </p:sp>
      <p:sp>
        <p:nvSpPr>
          <p:cNvPr id="59" name="Rectangle 58"/>
          <p:cNvSpPr/>
          <p:nvPr/>
        </p:nvSpPr>
        <p:spPr bwMode="auto">
          <a:xfrm>
            <a:off x="3279349" y="5894215"/>
            <a:ext cx="1909675" cy="838200"/>
          </a:xfrm>
          <a:prstGeom prst="rect">
            <a:avLst/>
          </a:prstGeom>
          <a:solidFill>
            <a:srgbClr val="FFFF00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diaphragm</a:t>
            </a:r>
          </a:p>
          <a:p>
            <a:pPr marL="0" marR="0" lvl="0" indent="0" algn="ctr" defTabSz="914400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vomiting</a:t>
            </a:r>
          </a:p>
        </p:txBody>
      </p:sp>
      <p:sp>
        <p:nvSpPr>
          <p:cNvPr id="61" name="Rectangle 60"/>
          <p:cNvSpPr/>
          <p:nvPr/>
        </p:nvSpPr>
        <p:spPr bwMode="auto">
          <a:xfrm>
            <a:off x="598142" y="4996300"/>
            <a:ext cx="1676400" cy="1235612"/>
          </a:xfrm>
          <a:prstGeom prst="rect">
            <a:avLst/>
          </a:prstGeom>
          <a:solidFill>
            <a:srgbClr val="FFFF00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pharynx</a:t>
            </a:r>
          </a:p>
          <a:p>
            <a:pPr marL="0" marR="0" lvl="0" indent="0" algn="ctr" defTabSz="914400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larynx</a:t>
            </a:r>
          </a:p>
          <a:p>
            <a:pPr marL="0" marR="0" lvl="0" indent="0" algn="ctr" defTabSz="914400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regurg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</a:p>
        </p:txBody>
      </p:sp>
      <p:sp>
        <p:nvSpPr>
          <p:cNvPr id="63" name="Rectangle 62"/>
          <p:cNvSpPr/>
          <p:nvPr/>
        </p:nvSpPr>
        <p:spPr bwMode="auto">
          <a:xfrm>
            <a:off x="598142" y="3770295"/>
            <a:ext cx="1676400" cy="626012"/>
          </a:xfrm>
          <a:prstGeom prst="rect">
            <a:avLst/>
          </a:prstGeom>
          <a:solidFill>
            <a:srgbClr val="FFFF00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sweat</a:t>
            </a:r>
          </a:p>
        </p:txBody>
      </p:sp>
      <p:sp>
        <p:nvSpPr>
          <p:cNvPr id="64" name="Rectangle 63"/>
          <p:cNvSpPr/>
          <p:nvPr/>
        </p:nvSpPr>
        <p:spPr bwMode="auto">
          <a:xfrm>
            <a:off x="9383765" y="5715000"/>
            <a:ext cx="1676400" cy="838200"/>
          </a:xfrm>
          <a:prstGeom prst="rect">
            <a:avLst/>
          </a:prstGeom>
          <a:solidFill>
            <a:srgbClr val="FFFF00"/>
          </a:solidFill>
          <a:ln w="76200" cap="flat" cmpd="sng" algn="ctr">
            <a:solidFill>
              <a:srgbClr val="CC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GI tract</a:t>
            </a:r>
          </a:p>
          <a:p>
            <a:pPr marL="0" marR="0" lvl="0" indent="0" algn="ctr" defTabSz="914400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nausea</a:t>
            </a:r>
          </a:p>
        </p:txBody>
      </p:sp>
      <p:sp>
        <p:nvSpPr>
          <p:cNvPr id="65" name="Rectangle 64"/>
          <p:cNvSpPr/>
          <p:nvPr/>
        </p:nvSpPr>
        <p:spPr bwMode="auto">
          <a:xfrm>
            <a:off x="3701286" y="4624475"/>
            <a:ext cx="3080514" cy="626012"/>
          </a:xfrm>
          <a:prstGeom prst="rect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reticular formation</a:t>
            </a:r>
          </a:p>
        </p:txBody>
      </p:sp>
      <p:cxnSp>
        <p:nvCxnSpPr>
          <p:cNvPr id="66" name="AutoShape 8"/>
          <p:cNvCxnSpPr>
            <a:cxnSpLocks noChangeShapeType="1"/>
            <a:stCxn id="65" idx="0"/>
            <a:endCxn id="39" idx="2"/>
          </p:cNvCxnSpPr>
          <p:nvPr/>
        </p:nvCxnSpPr>
        <p:spPr bwMode="auto">
          <a:xfrm rot="5400000" flipH="1" flipV="1">
            <a:off x="5340222" y="3628774"/>
            <a:ext cx="897022" cy="1094381"/>
          </a:xfrm>
          <a:prstGeom prst="bentConnector3">
            <a:avLst>
              <a:gd name="adj1" fmla="val 50000"/>
            </a:avLst>
          </a:prstGeom>
          <a:noFill/>
          <a:ln w="57150">
            <a:solidFill>
              <a:schemeClr val="tx1"/>
            </a:solidFill>
            <a:miter lim="800000"/>
            <a:headEnd type="stealth" w="lg" len="lg"/>
            <a:tailEnd type="stealth" w="lg" len="lg"/>
          </a:ln>
          <a:effectLst/>
        </p:spPr>
      </p:cxnSp>
      <p:cxnSp>
        <p:nvCxnSpPr>
          <p:cNvPr id="69" name="AutoShape 8"/>
          <p:cNvCxnSpPr>
            <a:cxnSpLocks noChangeShapeType="1"/>
            <a:stCxn id="65" idx="2"/>
            <a:endCxn id="59" idx="0"/>
          </p:cNvCxnSpPr>
          <p:nvPr/>
        </p:nvCxnSpPr>
        <p:spPr bwMode="auto">
          <a:xfrm rot="5400000">
            <a:off x="4416001" y="5068673"/>
            <a:ext cx="643728" cy="1007356"/>
          </a:xfrm>
          <a:prstGeom prst="bentConnector3">
            <a:avLst>
              <a:gd name="adj1" fmla="val 50000"/>
            </a:avLst>
          </a:prstGeom>
          <a:noFill/>
          <a:ln w="57150">
            <a:solidFill>
              <a:schemeClr val="tx1"/>
            </a:solidFill>
            <a:miter lim="800000"/>
            <a:headEnd type="none" w="med" len="med"/>
            <a:tailEnd type="triangle" w="med" len="med"/>
          </a:ln>
          <a:effectLst/>
        </p:spPr>
      </p:cxnSp>
      <p:cxnSp>
        <p:nvCxnSpPr>
          <p:cNvPr id="72" name="AutoShape 8"/>
          <p:cNvCxnSpPr>
            <a:cxnSpLocks noChangeShapeType="1"/>
            <a:stCxn id="65" idx="1"/>
            <a:endCxn id="63" idx="3"/>
          </p:cNvCxnSpPr>
          <p:nvPr/>
        </p:nvCxnSpPr>
        <p:spPr bwMode="auto">
          <a:xfrm rot="10800000">
            <a:off x="2274542" y="4083301"/>
            <a:ext cx="1426744" cy="854180"/>
          </a:xfrm>
          <a:prstGeom prst="bentConnector3">
            <a:avLst>
              <a:gd name="adj1" fmla="val 50000"/>
            </a:avLst>
          </a:prstGeom>
          <a:noFill/>
          <a:ln w="57150">
            <a:solidFill>
              <a:schemeClr val="tx1"/>
            </a:solidFill>
            <a:miter lim="800000"/>
            <a:headEnd type="none" w="med" len="med"/>
            <a:tailEnd type="triangle" w="med" len="med"/>
          </a:ln>
          <a:effectLst/>
        </p:spPr>
      </p:cxnSp>
      <p:cxnSp>
        <p:nvCxnSpPr>
          <p:cNvPr id="76" name="AutoShape 8"/>
          <p:cNvCxnSpPr>
            <a:cxnSpLocks noChangeShapeType="1"/>
            <a:stCxn id="65" idx="1"/>
            <a:endCxn id="61" idx="3"/>
          </p:cNvCxnSpPr>
          <p:nvPr/>
        </p:nvCxnSpPr>
        <p:spPr bwMode="auto">
          <a:xfrm rot="10800000" flipV="1">
            <a:off x="2274542" y="4937480"/>
            <a:ext cx="1426744" cy="676625"/>
          </a:xfrm>
          <a:prstGeom prst="bentConnector3">
            <a:avLst>
              <a:gd name="adj1" fmla="val 50000"/>
            </a:avLst>
          </a:prstGeom>
          <a:noFill/>
          <a:ln w="57150">
            <a:solidFill>
              <a:schemeClr val="tx1"/>
            </a:solidFill>
            <a:miter lim="800000"/>
            <a:headEnd type="none" w="med" len="med"/>
            <a:tailEnd type="triangle" w="med" len="med"/>
          </a:ln>
          <a:effectLst/>
        </p:spPr>
      </p:cxnSp>
      <p:cxnSp>
        <p:nvCxnSpPr>
          <p:cNvPr id="79" name="AutoShape 8"/>
          <p:cNvCxnSpPr>
            <a:cxnSpLocks noChangeShapeType="1"/>
            <a:stCxn id="65" idx="0"/>
            <a:endCxn id="75" idx="2"/>
          </p:cNvCxnSpPr>
          <p:nvPr/>
        </p:nvCxnSpPr>
        <p:spPr bwMode="auto">
          <a:xfrm rot="5400000" flipH="1" flipV="1">
            <a:off x="6385824" y="3021562"/>
            <a:ext cx="458632" cy="2747195"/>
          </a:xfrm>
          <a:prstGeom prst="bentConnector2">
            <a:avLst/>
          </a:prstGeom>
          <a:noFill/>
          <a:ln w="57150">
            <a:solidFill>
              <a:schemeClr val="tx1"/>
            </a:solidFill>
            <a:miter lim="800000"/>
            <a:headEnd type="stealth" w="lg" len="lg"/>
            <a:tailEnd type="stealth" w="lg" len="lg"/>
          </a:ln>
          <a:effectLst/>
        </p:spPr>
      </p:cxnSp>
      <p:cxnSp>
        <p:nvCxnSpPr>
          <p:cNvPr id="86" name="Straight Arrow Connector 85"/>
          <p:cNvCxnSpPr>
            <a:stCxn id="39" idx="2"/>
            <a:endCxn id="55" idx="0"/>
          </p:cNvCxnSpPr>
          <p:nvPr/>
        </p:nvCxnSpPr>
        <p:spPr bwMode="auto">
          <a:xfrm>
            <a:off x="6335924" y="3727453"/>
            <a:ext cx="1943020" cy="1987547"/>
          </a:xfrm>
          <a:prstGeom prst="straightConnector1">
            <a:avLst/>
          </a:prstGeom>
          <a:noFill/>
          <a:ln w="76200" cap="flat" cmpd="sng" algn="ctr">
            <a:solidFill>
              <a:srgbClr val="CC00CC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cxnSp>
        <p:nvCxnSpPr>
          <p:cNvPr id="96" name="Straight Arrow Connector 95"/>
          <p:cNvCxnSpPr>
            <a:stCxn id="39" idx="2"/>
            <a:endCxn id="64" idx="0"/>
          </p:cNvCxnSpPr>
          <p:nvPr/>
        </p:nvCxnSpPr>
        <p:spPr bwMode="auto">
          <a:xfrm>
            <a:off x="6335924" y="3727453"/>
            <a:ext cx="3886041" cy="1987547"/>
          </a:xfrm>
          <a:prstGeom prst="straightConnector1">
            <a:avLst/>
          </a:prstGeom>
          <a:noFill/>
          <a:ln w="76200" cap="flat" cmpd="sng" algn="ctr">
            <a:solidFill>
              <a:srgbClr val="CC00CC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4" name="Straight Arrow Connector 103"/>
          <p:cNvCxnSpPr>
            <a:stCxn id="75" idx="4"/>
            <a:endCxn id="55" idx="0"/>
          </p:cNvCxnSpPr>
          <p:nvPr/>
        </p:nvCxnSpPr>
        <p:spPr bwMode="auto">
          <a:xfrm flipH="1">
            <a:off x="8278944" y="4648200"/>
            <a:ext cx="935125" cy="1066800"/>
          </a:xfrm>
          <a:prstGeom prst="straightConnector1">
            <a:avLst/>
          </a:prstGeom>
          <a:noFill/>
          <a:ln w="76200" cap="flat" cmpd="sng" algn="ctr">
            <a:solidFill>
              <a:srgbClr val="CC00CC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cxnSp>
        <p:nvCxnSpPr>
          <p:cNvPr id="107" name="AutoShape 8"/>
          <p:cNvCxnSpPr>
            <a:cxnSpLocks noChangeShapeType="1"/>
            <a:stCxn id="55" idx="0"/>
            <a:endCxn id="65" idx="3"/>
          </p:cNvCxnSpPr>
          <p:nvPr/>
        </p:nvCxnSpPr>
        <p:spPr bwMode="auto">
          <a:xfrm rot="16200000" flipV="1">
            <a:off x="7141613" y="4577669"/>
            <a:ext cx="777519" cy="1497144"/>
          </a:xfrm>
          <a:prstGeom prst="bentConnector2">
            <a:avLst/>
          </a:prstGeom>
          <a:noFill/>
          <a:ln w="57150">
            <a:solidFill>
              <a:schemeClr val="tx1"/>
            </a:solidFill>
            <a:miter lim="800000"/>
            <a:headEnd type="none" w="med" len="med"/>
            <a:tailEnd type="triangle" w="med" len="med"/>
          </a:ln>
          <a:effectLst/>
        </p:spPr>
      </p:cxnSp>
      <p:sp>
        <p:nvSpPr>
          <p:cNvPr id="112" name="TextBox 111"/>
          <p:cNvSpPr txBox="1"/>
          <p:nvPr/>
        </p:nvSpPr>
        <p:spPr>
          <a:xfrm>
            <a:off x="457200" y="1163202"/>
            <a:ext cx="2074794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motion sickness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42721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Box 74"/>
          <p:cNvSpPr txBox="1"/>
          <p:nvPr/>
        </p:nvSpPr>
        <p:spPr>
          <a:xfrm>
            <a:off x="7988738" y="3683486"/>
            <a:ext cx="2450662" cy="96471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/>
        </p:spPr>
        <p:txBody>
          <a:bodyPr wrap="none" lIns="0" tIns="0" rIns="0" bIns="0" rtlCol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Cerebellum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9601200" y="76204"/>
            <a:ext cx="2362200" cy="298092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Cortex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2" name="Group 25"/>
          <p:cNvGrpSpPr/>
          <p:nvPr/>
        </p:nvGrpSpPr>
        <p:grpSpPr>
          <a:xfrm flipH="1">
            <a:off x="6815700" y="337810"/>
            <a:ext cx="1291665" cy="990600"/>
            <a:chOff x="6341782" y="2133600"/>
            <a:chExt cx="1887818" cy="1447800"/>
          </a:xfrm>
        </p:grpSpPr>
        <p:sp>
          <p:nvSpPr>
            <p:cNvPr id="40" name="Rectangle 39"/>
            <p:cNvSpPr/>
            <p:nvPr/>
          </p:nvSpPr>
          <p:spPr>
            <a:xfrm rot="19858935">
              <a:off x="6341782" y="3257704"/>
              <a:ext cx="609600" cy="228600"/>
            </a:xfrm>
            <a:prstGeom prst="rect">
              <a:avLst/>
            </a:prstGeom>
            <a:solidFill>
              <a:srgbClr val="FFCC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6705600" y="2133600"/>
              <a:ext cx="1447800" cy="1447800"/>
            </a:xfrm>
            <a:prstGeom prst="ellipse">
              <a:avLst/>
            </a:prstGeom>
            <a:solidFill>
              <a:srgbClr val="FFCC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eye</a:t>
              </a:r>
            </a:p>
          </p:txBody>
        </p:sp>
        <p:sp>
          <p:nvSpPr>
            <p:cNvPr id="45" name="Chord 44"/>
            <p:cNvSpPr/>
            <p:nvPr/>
          </p:nvSpPr>
          <p:spPr>
            <a:xfrm rot="10800000">
              <a:off x="7772400" y="2438400"/>
              <a:ext cx="457200" cy="762000"/>
            </a:xfrm>
            <a:prstGeom prst="chord">
              <a:avLst>
                <a:gd name="adj1" fmla="val 5459106"/>
                <a:gd name="adj2" fmla="val 1620000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cxnSp>
        <p:nvCxnSpPr>
          <p:cNvPr id="48" name="AutoShape 8"/>
          <p:cNvCxnSpPr>
            <a:cxnSpLocks noChangeShapeType="1"/>
            <a:stCxn id="41" idx="2"/>
            <a:endCxn id="49" idx="1"/>
          </p:cNvCxnSpPr>
          <p:nvPr/>
        </p:nvCxnSpPr>
        <p:spPr bwMode="auto">
          <a:xfrm>
            <a:off x="7858434" y="833113"/>
            <a:ext cx="2047566" cy="1479"/>
          </a:xfrm>
          <a:prstGeom prst="bentConnector3">
            <a:avLst>
              <a:gd name="adj1" fmla="val 50000"/>
            </a:avLst>
          </a:prstGeom>
          <a:noFill/>
          <a:ln w="57150">
            <a:solidFill>
              <a:srgbClr val="3333FF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49" name="Rectangle 9"/>
          <p:cNvSpPr>
            <a:spLocks noChangeArrowheads="1"/>
          </p:cNvSpPr>
          <p:nvPr/>
        </p:nvSpPr>
        <p:spPr bwMode="auto">
          <a:xfrm>
            <a:off x="9906000" y="505976"/>
            <a:ext cx="1066800" cy="657226"/>
          </a:xfrm>
          <a:prstGeom prst="rect">
            <a:avLst/>
          </a:prstGeom>
          <a:solidFill>
            <a:schemeClr val="bg1"/>
          </a:solidFill>
          <a:ln w="57150">
            <a:solidFill>
              <a:srgbClr val="3333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vision</a:t>
            </a:r>
          </a:p>
        </p:txBody>
      </p:sp>
      <p:sp>
        <p:nvSpPr>
          <p:cNvPr id="51" name="Rectangle 4"/>
          <p:cNvSpPr>
            <a:spLocks noChangeArrowheads="1"/>
          </p:cNvSpPr>
          <p:nvPr/>
        </p:nvSpPr>
        <p:spPr bwMode="auto">
          <a:xfrm>
            <a:off x="6781800" y="1927225"/>
            <a:ext cx="1173162" cy="43497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Act</a:t>
            </a:r>
          </a:p>
        </p:txBody>
      </p:sp>
      <p:cxnSp>
        <p:nvCxnSpPr>
          <p:cNvPr id="53" name="AutoShape 11"/>
          <p:cNvCxnSpPr>
            <a:cxnSpLocks noChangeShapeType="1"/>
            <a:stCxn id="51" idx="0"/>
            <a:endCxn id="41" idx="4"/>
          </p:cNvCxnSpPr>
          <p:nvPr/>
        </p:nvCxnSpPr>
        <p:spPr bwMode="auto">
          <a:xfrm rot="16200000" flipV="1">
            <a:off x="7066352" y="1625196"/>
            <a:ext cx="598815" cy="5244"/>
          </a:xfrm>
          <a:prstGeom prst="bentConnector3">
            <a:avLst>
              <a:gd name="adj1" fmla="val 50000"/>
            </a:avLst>
          </a:prstGeom>
          <a:noFill/>
          <a:ln w="127000">
            <a:solidFill>
              <a:srgbClr val="FF0000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56" name="AutoShape 8"/>
          <p:cNvCxnSpPr>
            <a:cxnSpLocks noChangeShapeType="1"/>
            <a:stCxn id="49" idx="2"/>
            <a:endCxn id="57" idx="0"/>
          </p:cNvCxnSpPr>
          <p:nvPr/>
        </p:nvCxnSpPr>
        <p:spPr bwMode="auto">
          <a:xfrm rot="5400000">
            <a:off x="9991242" y="1609242"/>
            <a:ext cx="894198" cy="2118"/>
          </a:xfrm>
          <a:prstGeom prst="bentConnector3">
            <a:avLst>
              <a:gd name="adj1" fmla="val 50000"/>
            </a:avLst>
          </a:prstGeom>
          <a:noFill/>
          <a:ln w="57150">
            <a:solidFill>
              <a:srgbClr val="3333FF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57" name="Rectangle 9"/>
          <p:cNvSpPr>
            <a:spLocks noChangeArrowheads="1"/>
          </p:cNvSpPr>
          <p:nvPr/>
        </p:nvSpPr>
        <p:spPr bwMode="auto">
          <a:xfrm>
            <a:off x="9903882" y="2057400"/>
            <a:ext cx="1066800" cy="504826"/>
          </a:xfrm>
          <a:prstGeom prst="rect">
            <a:avLst/>
          </a:prstGeom>
          <a:solidFill>
            <a:schemeClr val="bg1"/>
          </a:solidFill>
          <a:ln w="57150">
            <a:solidFill>
              <a:srgbClr val="3333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delay</a:t>
            </a:r>
          </a:p>
        </p:txBody>
      </p:sp>
      <p:cxnSp>
        <p:nvCxnSpPr>
          <p:cNvPr id="58" name="AutoShape 8"/>
          <p:cNvCxnSpPr>
            <a:cxnSpLocks noChangeShapeType="1"/>
            <a:stCxn id="57" idx="2"/>
            <a:endCxn id="51" idx="2"/>
          </p:cNvCxnSpPr>
          <p:nvPr/>
        </p:nvCxnSpPr>
        <p:spPr bwMode="auto">
          <a:xfrm rot="5400000" flipH="1">
            <a:off x="8802819" y="927763"/>
            <a:ext cx="200026" cy="3068901"/>
          </a:xfrm>
          <a:prstGeom prst="bentConnector3">
            <a:avLst>
              <a:gd name="adj1" fmla="val -114285"/>
            </a:avLst>
          </a:prstGeom>
          <a:noFill/>
          <a:ln w="57150">
            <a:solidFill>
              <a:srgbClr val="3333FF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26" name="Rectangle 9"/>
          <p:cNvSpPr>
            <a:spLocks noChangeArrowheads="1"/>
          </p:cNvSpPr>
          <p:nvPr/>
        </p:nvSpPr>
        <p:spPr bwMode="auto">
          <a:xfrm>
            <a:off x="4117550" y="2895600"/>
            <a:ext cx="911650" cy="874695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Inner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ear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189025" y="2074766"/>
            <a:ext cx="928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fast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79945" y="366483"/>
            <a:ext cx="13873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Object motion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806373" y="1472990"/>
            <a:ext cx="15450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Head motion</a:t>
            </a:r>
          </a:p>
        </p:txBody>
      </p:sp>
      <p:cxnSp>
        <p:nvCxnSpPr>
          <p:cNvPr id="6" name="Straight Arrow Connector 5"/>
          <p:cNvCxnSpPr>
            <a:stCxn id="4" idx="3"/>
            <a:endCxn id="12" idx="2"/>
          </p:cNvCxnSpPr>
          <p:nvPr/>
        </p:nvCxnSpPr>
        <p:spPr bwMode="auto">
          <a:xfrm flipV="1">
            <a:off x="5267314" y="843132"/>
            <a:ext cx="769883" cy="402"/>
          </a:xfrm>
          <a:prstGeom prst="straightConnector1">
            <a:avLst/>
          </a:prstGeom>
          <a:noFill/>
          <a:ln w="57150">
            <a:solidFill>
              <a:srgbClr val="3333FF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8563417" y="76200"/>
            <a:ext cx="9845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Error</a:t>
            </a:r>
          </a:p>
        </p:txBody>
      </p:sp>
      <p:cxnSp>
        <p:nvCxnSpPr>
          <p:cNvPr id="29" name="AutoShape 8"/>
          <p:cNvCxnSpPr>
            <a:cxnSpLocks noChangeShapeType="1"/>
            <a:stCxn id="21" idx="3"/>
            <a:endCxn id="12" idx="4"/>
          </p:cNvCxnSpPr>
          <p:nvPr/>
        </p:nvCxnSpPr>
        <p:spPr bwMode="auto">
          <a:xfrm flipV="1">
            <a:off x="5351394" y="1091990"/>
            <a:ext cx="943803" cy="858054"/>
          </a:xfrm>
          <a:prstGeom prst="bentConnector2">
            <a:avLst/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6037194" y="594279"/>
            <a:ext cx="516006" cy="497711"/>
          </a:xfrm>
          <a:prstGeom prst="ellipse">
            <a:avLst/>
          </a:prstGeom>
          <a:noFill/>
          <a:ln w="57150">
            <a:solidFill>
              <a:srgbClr val="3333FF"/>
            </a:solidFill>
          </a:ln>
        </p:spPr>
        <p:txBody>
          <a:bodyPr wrap="none" lIns="0" tIns="0" rIns="0" bIns="0" rtlCol="0" anchor="ctr" anchorCtr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</a:t>
            </a:r>
          </a:p>
        </p:txBody>
      </p:sp>
      <p:cxnSp>
        <p:nvCxnSpPr>
          <p:cNvPr id="37" name="Straight Arrow Connector 36"/>
          <p:cNvCxnSpPr>
            <a:stCxn id="12" idx="6"/>
            <a:endCxn id="41" idx="6"/>
          </p:cNvCxnSpPr>
          <p:nvPr/>
        </p:nvCxnSpPr>
        <p:spPr bwMode="auto">
          <a:xfrm flipV="1">
            <a:off x="6553200" y="833110"/>
            <a:ext cx="314637" cy="10025"/>
          </a:xfrm>
          <a:prstGeom prst="straightConnector1">
            <a:avLst/>
          </a:prstGeom>
          <a:noFill/>
          <a:ln w="57150">
            <a:solidFill>
              <a:srgbClr val="3333FF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42" name="AutoShape 8"/>
          <p:cNvCxnSpPr>
            <a:cxnSpLocks noChangeShapeType="1"/>
            <a:stCxn id="21" idx="2"/>
            <a:endCxn id="26" idx="0"/>
          </p:cNvCxnSpPr>
          <p:nvPr/>
        </p:nvCxnSpPr>
        <p:spPr bwMode="auto">
          <a:xfrm rot="5400000">
            <a:off x="4341879" y="2658594"/>
            <a:ext cx="468503" cy="5509"/>
          </a:xfrm>
          <a:prstGeom prst="bentConnector3">
            <a:avLst>
              <a:gd name="adj1" fmla="val 50000"/>
            </a:avLst>
          </a:prstGeom>
          <a:noFill/>
          <a:ln w="127000">
            <a:solidFill>
              <a:srgbClr val="FF0000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36" name="AutoShape 8"/>
          <p:cNvCxnSpPr>
            <a:cxnSpLocks noChangeShapeType="1"/>
            <a:stCxn id="39" idx="0"/>
            <a:endCxn id="51" idx="1"/>
          </p:cNvCxnSpPr>
          <p:nvPr/>
        </p:nvCxnSpPr>
        <p:spPr bwMode="auto">
          <a:xfrm rot="5400000" flipH="1" flipV="1">
            <a:off x="6152324" y="2291311"/>
            <a:ext cx="776074" cy="482878"/>
          </a:xfrm>
          <a:prstGeom prst="bentConnector2">
            <a:avLst/>
          </a:prstGeom>
          <a:noFill/>
          <a:ln w="127000">
            <a:solidFill>
              <a:srgbClr val="FF0000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30" name="AutoShape 8"/>
          <p:cNvCxnSpPr>
            <a:cxnSpLocks noChangeShapeType="1"/>
            <a:stCxn id="26" idx="3"/>
            <a:endCxn id="39" idx="1"/>
          </p:cNvCxnSpPr>
          <p:nvPr/>
        </p:nvCxnSpPr>
        <p:spPr bwMode="auto">
          <a:xfrm flipV="1">
            <a:off x="5029200" y="3324120"/>
            <a:ext cx="609600" cy="8828"/>
          </a:xfrm>
          <a:prstGeom prst="bentConnector3">
            <a:avLst>
              <a:gd name="adj1" fmla="val 50000"/>
            </a:avLst>
          </a:prstGeom>
          <a:noFill/>
          <a:ln w="127000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31" name="AutoShape 8"/>
          <p:cNvCxnSpPr>
            <a:cxnSpLocks noChangeShapeType="1"/>
            <a:stCxn id="38" idx="2"/>
            <a:endCxn id="39" idx="3"/>
          </p:cNvCxnSpPr>
          <p:nvPr/>
        </p:nvCxnSpPr>
        <p:spPr bwMode="auto">
          <a:xfrm rot="10800000">
            <a:off x="6959044" y="3324120"/>
            <a:ext cx="1181100" cy="476150"/>
          </a:xfrm>
          <a:prstGeom prst="bentConnector3">
            <a:avLst>
              <a:gd name="adj1" fmla="val 50000"/>
            </a:avLst>
          </a:prstGeom>
          <a:noFill/>
          <a:ln w="57150">
            <a:solidFill>
              <a:schemeClr val="tx1"/>
            </a:solidFill>
            <a:miter lim="800000"/>
            <a:headEnd type="stealth" w="lg" len="lg"/>
            <a:tailEnd type="stealth" w="lg" len="lg"/>
          </a:ln>
          <a:effectLst/>
        </p:spPr>
      </p:cxnSp>
      <p:sp>
        <p:nvSpPr>
          <p:cNvPr id="39" name="Rectangle 9"/>
          <p:cNvSpPr>
            <a:spLocks noChangeArrowheads="1"/>
          </p:cNvSpPr>
          <p:nvPr/>
        </p:nvSpPr>
        <p:spPr bwMode="auto">
          <a:xfrm>
            <a:off x="5638800" y="2920787"/>
            <a:ext cx="1320244" cy="806666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vest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nuclei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140144" y="3651952"/>
            <a:ext cx="2286000" cy="29663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/>
        </p:spPr>
        <p:txBody>
          <a:bodyPr wrap="none" lIns="0" tIns="0" rIns="0" bIns="0" rtlCol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Vestibulo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612747" y="3057123"/>
            <a:ext cx="1189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Tune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62" name="AutoShape 8"/>
          <p:cNvCxnSpPr>
            <a:cxnSpLocks noChangeShapeType="1"/>
            <a:stCxn id="38" idx="6"/>
            <a:endCxn id="60" idx="2"/>
          </p:cNvCxnSpPr>
          <p:nvPr/>
        </p:nvCxnSpPr>
        <p:spPr bwMode="auto">
          <a:xfrm flipV="1">
            <a:off x="10426144" y="3057124"/>
            <a:ext cx="356156" cy="743146"/>
          </a:xfrm>
          <a:prstGeom prst="bentConnector2">
            <a:avLst/>
          </a:prstGeom>
          <a:noFill/>
          <a:ln w="57150">
            <a:solidFill>
              <a:schemeClr val="tx1"/>
            </a:solidFill>
            <a:miter lim="800000"/>
            <a:headEnd type="stealth" w="lg" len="lg"/>
            <a:tailEnd type="stealth" w="lg" len="lg"/>
          </a:ln>
          <a:effectLst/>
        </p:spPr>
      </p:cxnSp>
      <p:sp>
        <p:nvSpPr>
          <p:cNvPr id="59" name="Rectangle 58"/>
          <p:cNvSpPr/>
          <p:nvPr/>
        </p:nvSpPr>
        <p:spPr bwMode="auto">
          <a:xfrm>
            <a:off x="3124200" y="5894215"/>
            <a:ext cx="2143111" cy="838200"/>
          </a:xfrm>
          <a:prstGeom prst="rect">
            <a:avLst/>
          </a:prstGeom>
          <a:solidFill>
            <a:srgbClr val="FFFF00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diaphragm</a:t>
            </a:r>
          </a:p>
          <a:p>
            <a:pPr marL="0" marR="0" lvl="0" indent="0" algn="ctr" defTabSz="914400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vomiting</a:t>
            </a:r>
          </a:p>
        </p:txBody>
      </p:sp>
      <p:sp>
        <p:nvSpPr>
          <p:cNvPr id="61" name="Rectangle 60"/>
          <p:cNvSpPr/>
          <p:nvPr/>
        </p:nvSpPr>
        <p:spPr bwMode="auto">
          <a:xfrm>
            <a:off x="598142" y="4996300"/>
            <a:ext cx="1676400" cy="1235612"/>
          </a:xfrm>
          <a:prstGeom prst="rect">
            <a:avLst/>
          </a:prstGeom>
          <a:solidFill>
            <a:srgbClr val="FFFF00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pharynx</a:t>
            </a:r>
          </a:p>
          <a:p>
            <a:pPr marL="0" marR="0" lvl="0" indent="0" algn="ctr" defTabSz="914400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larynx</a:t>
            </a:r>
          </a:p>
          <a:p>
            <a:pPr marL="0" marR="0" lvl="0" indent="0" algn="ctr" defTabSz="914400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regurg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.</a:t>
            </a:r>
          </a:p>
        </p:txBody>
      </p:sp>
      <p:sp>
        <p:nvSpPr>
          <p:cNvPr id="63" name="Rectangle 62"/>
          <p:cNvSpPr/>
          <p:nvPr/>
        </p:nvSpPr>
        <p:spPr bwMode="auto">
          <a:xfrm>
            <a:off x="598142" y="3770295"/>
            <a:ext cx="1676400" cy="626012"/>
          </a:xfrm>
          <a:prstGeom prst="rect">
            <a:avLst/>
          </a:prstGeom>
          <a:solidFill>
            <a:srgbClr val="FFFF00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sweat</a:t>
            </a:r>
          </a:p>
        </p:txBody>
      </p:sp>
      <p:sp>
        <p:nvSpPr>
          <p:cNvPr id="64" name="Rectangle 63"/>
          <p:cNvSpPr/>
          <p:nvPr/>
        </p:nvSpPr>
        <p:spPr bwMode="auto">
          <a:xfrm>
            <a:off x="9383765" y="5715000"/>
            <a:ext cx="1676400" cy="838200"/>
          </a:xfrm>
          <a:prstGeom prst="rect">
            <a:avLst/>
          </a:prstGeom>
          <a:solidFill>
            <a:srgbClr val="FFFF00"/>
          </a:solidFill>
          <a:ln w="76200" cap="flat" cmpd="sng" algn="ctr">
            <a:solidFill>
              <a:srgbClr val="CC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GI tract</a:t>
            </a:r>
          </a:p>
          <a:p>
            <a:pPr marL="0" marR="0" lvl="0" indent="0" algn="ctr" defTabSz="914400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nausea</a:t>
            </a:r>
          </a:p>
        </p:txBody>
      </p:sp>
      <p:cxnSp>
        <p:nvCxnSpPr>
          <p:cNvPr id="69" name="AutoShape 8"/>
          <p:cNvCxnSpPr>
            <a:cxnSpLocks noChangeShapeType="1"/>
            <a:stCxn id="65" idx="2"/>
            <a:endCxn id="59" idx="0"/>
          </p:cNvCxnSpPr>
          <p:nvPr/>
        </p:nvCxnSpPr>
        <p:spPr bwMode="auto">
          <a:xfrm rot="5400000">
            <a:off x="4396786" y="5049458"/>
            <a:ext cx="643728" cy="1045787"/>
          </a:xfrm>
          <a:prstGeom prst="bentConnector3">
            <a:avLst>
              <a:gd name="adj1" fmla="val 50000"/>
            </a:avLst>
          </a:prstGeom>
          <a:noFill/>
          <a:ln w="57150">
            <a:solidFill>
              <a:schemeClr val="tx1"/>
            </a:solidFill>
            <a:miter lim="800000"/>
            <a:headEnd type="none" w="med" len="med"/>
            <a:tailEnd type="triangle" w="med" len="med"/>
          </a:ln>
          <a:effectLst/>
        </p:spPr>
      </p:cxnSp>
      <p:cxnSp>
        <p:nvCxnSpPr>
          <p:cNvPr id="72" name="AutoShape 8"/>
          <p:cNvCxnSpPr>
            <a:cxnSpLocks noChangeShapeType="1"/>
            <a:stCxn id="65" idx="1"/>
            <a:endCxn id="63" idx="3"/>
          </p:cNvCxnSpPr>
          <p:nvPr/>
        </p:nvCxnSpPr>
        <p:spPr bwMode="auto">
          <a:xfrm rot="10800000">
            <a:off x="2274542" y="4083301"/>
            <a:ext cx="1426744" cy="854180"/>
          </a:xfrm>
          <a:prstGeom prst="bentConnector3">
            <a:avLst>
              <a:gd name="adj1" fmla="val 50000"/>
            </a:avLst>
          </a:prstGeom>
          <a:noFill/>
          <a:ln w="57150">
            <a:solidFill>
              <a:schemeClr val="tx1"/>
            </a:solidFill>
            <a:miter lim="800000"/>
            <a:headEnd type="none" w="med" len="med"/>
            <a:tailEnd type="triangle" w="med" len="med"/>
          </a:ln>
          <a:effectLst/>
        </p:spPr>
      </p:cxnSp>
      <p:cxnSp>
        <p:nvCxnSpPr>
          <p:cNvPr id="76" name="AutoShape 8"/>
          <p:cNvCxnSpPr>
            <a:cxnSpLocks noChangeShapeType="1"/>
            <a:stCxn id="65" idx="1"/>
            <a:endCxn id="61" idx="3"/>
          </p:cNvCxnSpPr>
          <p:nvPr/>
        </p:nvCxnSpPr>
        <p:spPr bwMode="auto">
          <a:xfrm rot="10800000" flipV="1">
            <a:off x="2274542" y="4937480"/>
            <a:ext cx="1426744" cy="676625"/>
          </a:xfrm>
          <a:prstGeom prst="bentConnector3">
            <a:avLst>
              <a:gd name="adj1" fmla="val 50000"/>
            </a:avLst>
          </a:prstGeom>
          <a:noFill/>
          <a:ln w="57150">
            <a:solidFill>
              <a:schemeClr val="tx1"/>
            </a:solidFill>
            <a:miter lim="800000"/>
            <a:headEnd type="none" w="med" len="med"/>
            <a:tailEnd type="triangle" w="med" len="med"/>
          </a:ln>
          <a:effectLst/>
        </p:spPr>
      </p:cxnSp>
      <p:cxnSp>
        <p:nvCxnSpPr>
          <p:cNvPr id="79" name="AutoShape 8"/>
          <p:cNvCxnSpPr>
            <a:cxnSpLocks noChangeShapeType="1"/>
            <a:stCxn id="65" idx="0"/>
            <a:endCxn id="75" idx="2"/>
          </p:cNvCxnSpPr>
          <p:nvPr/>
        </p:nvCxnSpPr>
        <p:spPr bwMode="auto">
          <a:xfrm rot="5400000" flipH="1" flipV="1">
            <a:off x="6385824" y="3021562"/>
            <a:ext cx="458632" cy="2747195"/>
          </a:xfrm>
          <a:prstGeom prst="bentConnector2">
            <a:avLst/>
          </a:prstGeom>
          <a:noFill/>
          <a:ln w="57150">
            <a:solidFill>
              <a:schemeClr val="tx1"/>
            </a:solidFill>
            <a:miter lim="800000"/>
            <a:headEnd type="stealth" w="lg" len="lg"/>
            <a:tailEnd type="stealth" w="lg" len="lg"/>
          </a:ln>
          <a:effectLst/>
        </p:spPr>
      </p:cxnSp>
      <p:sp>
        <p:nvSpPr>
          <p:cNvPr id="20" name="Rounded Rectangle 19"/>
          <p:cNvSpPr/>
          <p:nvPr/>
        </p:nvSpPr>
        <p:spPr bwMode="auto">
          <a:xfrm>
            <a:off x="3806373" y="-29032"/>
            <a:ext cx="8385627" cy="4744989"/>
          </a:xfrm>
          <a:prstGeom prst="roundRect">
            <a:avLst/>
          </a:prstGeom>
          <a:solidFill>
            <a:srgbClr val="D9D9D9">
              <a:alpha val="80000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7" name="Rectangle 9"/>
          <p:cNvSpPr>
            <a:spLocks noChangeArrowheads="1"/>
          </p:cNvSpPr>
          <p:nvPr/>
        </p:nvSpPr>
        <p:spPr bwMode="auto">
          <a:xfrm>
            <a:off x="5675929" y="2919540"/>
            <a:ext cx="1320244" cy="806666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vest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nuclei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/>
            </a:endParaRPr>
          </a:p>
        </p:txBody>
      </p:sp>
      <p:cxnSp>
        <p:nvCxnSpPr>
          <p:cNvPr id="96" name="Straight Arrow Connector 95"/>
          <p:cNvCxnSpPr>
            <a:stCxn id="67" idx="2"/>
            <a:endCxn id="64" idx="0"/>
          </p:cNvCxnSpPr>
          <p:nvPr/>
        </p:nvCxnSpPr>
        <p:spPr bwMode="auto">
          <a:xfrm>
            <a:off x="6336051" y="3726206"/>
            <a:ext cx="3885914" cy="1988794"/>
          </a:xfrm>
          <a:prstGeom prst="straightConnector1">
            <a:avLst/>
          </a:prstGeom>
          <a:noFill/>
          <a:ln w="76200" cap="flat" cmpd="sng" algn="ctr">
            <a:solidFill>
              <a:srgbClr val="CC00CC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8" name="TextBox 67"/>
          <p:cNvSpPr txBox="1"/>
          <p:nvPr/>
        </p:nvSpPr>
        <p:spPr>
          <a:xfrm>
            <a:off x="7829088" y="3028949"/>
            <a:ext cx="2074794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sensitive sensor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/>
            </a:endParaRPr>
          </a:p>
        </p:txBody>
      </p:sp>
      <p:sp>
        <p:nvSpPr>
          <p:cNvPr id="65" name="Rectangle 64"/>
          <p:cNvSpPr/>
          <p:nvPr/>
        </p:nvSpPr>
        <p:spPr bwMode="auto">
          <a:xfrm>
            <a:off x="3701286" y="4624475"/>
            <a:ext cx="3080514" cy="626012"/>
          </a:xfrm>
          <a:prstGeom prst="rect">
            <a:avLst/>
          </a:prstGeom>
          <a:solidFill>
            <a:schemeClr val="bg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reticular formation</a:t>
            </a:r>
          </a:p>
        </p:txBody>
      </p:sp>
      <p:cxnSp>
        <p:nvCxnSpPr>
          <p:cNvPr id="66" name="AutoShape 8"/>
          <p:cNvCxnSpPr>
            <a:cxnSpLocks noChangeShapeType="1"/>
            <a:stCxn id="65" idx="0"/>
            <a:endCxn id="39" idx="2"/>
          </p:cNvCxnSpPr>
          <p:nvPr/>
        </p:nvCxnSpPr>
        <p:spPr bwMode="auto">
          <a:xfrm rot="5400000" flipH="1" flipV="1">
            <a:off x="5321721" y="3647275"/>
            <a:ext cx="897022" cy="1057379"/>
          </a:xfrm>
          <a:prstGeom prst="bentConnector3">
            <a:avLst>
              <a:gd name="adj1" fmla="val 50000"/>
            </a:avLst>
          </a:prstGeom>
          <a:noFill/>
          <a:ln w="57150">
            <a:solidFill>
              <a:schemeClr val="tx1"/>
            </a:solidFill>
            <a:miter lim="800000"/>
            <a:headEnd type="stealth" w="lg" len="lg"/>
            <a:tailEnd type="stealth" w="lg" len="lg"/>
          </a:ln>
          <a:effectLst/>
        </p:spPr>
      </p:cxnSp>
      <p:sp>
        <p:nvSpPr>
          <p:cNvPr id="70" name="TextBox 69"/>
          <p:cNvSpPr txBox="1"/>
          <p:nvPr/>
        </p:nvSpPr>
        <p:spPr>
          <a:xfrm>
            <a:off x="457200" y="1163202"/>
            <a:ext cx="2074794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motion sickness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7776545" y="1284982"/>
            <a:ext cx="2074794" cy="1077218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Why nausea?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49573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media.springernature.com/full/springer-static/image/art%3A10.1186%2Fs12915-017-0401-7/MediaObjects/12915_2017_401_Fig1_HTM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78" y="605118"/>
            <a:ext cx="6327122" cy="5109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Box 1"/>
          <p:cNvSpPr txBox="1">
            <a:spLocks noChangeArrowheads="1"/>
          </p:cNvSpPr>
          <p:nvPr/>
        </p:nvSpPr>
        <p:spPr bwMode="auto">
          <a:xfrm>
            <a:off x="6666100" y="238125"/>
            <a:ext cx="5525900" cy="6499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Peto’s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 Paradox</a:t>
            </a:r>
            <a:r>
              <a:rPr lang="en-US" altLang="en-US" sz="2471" dirty="0">
                <a:solidFill>
                  <a:prstClr val="black"/>
                </a:solidFill>
                <a:ea typeface="宋体"/>
                <a:cs typeface="Arial"/>
              </a:rPr>
              <a:t>:</a:t>
            </a:r>
            <a:r>
              <a:rPr kumimoji="0" lang="en-US" altLang="en-US" sz="2471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 </a:t>
            </a:r>
            <a:r>
              <a:rPr kumimoji="0" lang="en-US" altLang="en-US" sz="247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Cancer</a:t>
            </a:r>
            <a:r>
              <a:rPr kumimoji="0" lang="en-US" altLang="en-US" sz="247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 is a disease of uncontrolled cell growth and division, and the risk of developing cancer increases with the number of cell divisions during the lifetime of an organism. Thus, the expected </a:t>
            </a:r>
            <a:r>
              <a:rPr kumimoji="0" lang="en-US" altLang="en-US" sz="247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cancer rate for large and/or long-lived species is higher </a:t>
            </a:r>
            <a:r>
              <a:rPr kumimoji="0" lang="en-US" altLang="en-US" sz="247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than for smaller short-lived ones. </a:t>
            </a:r>
          </a:p>
          <a:p>
            <a:pPr marL="0" marR="0" lvl="0" indent="0" algn="l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7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Arial"/>
            </a:endParaRPr>
          </a:p>
          <a:p>
            <a:pPr marL="0" marR="0" lvl="0" indent="0" algn="l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The </a:t>
            </a:r>
            <a:r>
              <a:rPr kumimoji="0" lang="en-US" altLang="en-US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solid red line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 indicates a linear relationship between cancer rate and (body mass)*(lifespan) and the </a:t>
            </a:r>
            <a:r>
              <a:rPr kumimoji="0" lang="en-US" altLang="en-US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dashed red line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 represents an approximation of the expected cancer rate assuming a model describing the probability of an individual developing colorectal cancer after a given number of cell divisions [</a:t>
            </a:r>
            <a:r>
              <a:rPr kumimoji="0" lang="en-US" altLang="en-US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  <a:hlinkClick r:id="rId4"/>
              </a:rPr>
              <a:t>4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]. The </a:t>
            </a:r>
            <a:r>
              <a:rPr kumimoji="0" lang="en-US" altLang="en-US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solid blue line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 represents the observation that there is no relationship between cancer risk and (body mass)*(lifespan) [</a:t>
            </a:r>
            <a:r>
              <a:rPr kumimoji="0" lang="en-US" altLang="en-US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  <a:hlinkClick r:id="rId5"/>
              </a:rPr>
              <a:t>5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]. </a:t>
            </a:r>
          </a:p>
        </p:txBody>
      </p:sp>
      <p:sp>
        <p:nvSpPr>
          <p:cNvPr id="8196" name="TextBox 1"/>
          <p:cNvSpPr txBox="1">
            <a:spLocks noChangeArrowheads="1"/>
          </p:cNvSpPr>
          <p:nvPr/>
        </p:nvSpPr>
        <p:spPr bwMode="auto">
          <a:xfrm>
            <a:off x="1609164" y="5916706"/>
            <a:ext cx="37016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Lifespan x Body Mass</a:t>
            </a:r>
          </a:p>
        </p:txBody>
      </p:sp>
      <p:sp>
        <p:nvSpPr>
          <p:cNvPr id="8197" name="TextBox 4"/>
          <p:cNvSpPr txBox="1">
            <a:spLocks noChangeArrowheads="1"/>
          </p:cNvSpPr>
          <p:nvPr/>
        </p:nvSpPr>
        <p:spPr bwMode="auto">
          <a:xfrm rot="-5400000">
            <a:off x="-1273570" y="2632310"/>
            <a:ext cx="320632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Cancer prevalence</a:t>
            </a:r>
          </a:p>
        </p:txBody>
      </p:sp>
      <p:sp>
        <p:nvSpPr>
          <p:cNvPr id="8198" name="TextBox 2"/>
          <p:cNvSpPr txBox="1">
            <a:spLocks noChangeArrowheads="1"/>
          </p:cNvSpPr>
          <p:nvPr/>
        </p:nvSpPr>
        <p:spPr bwMode="auto">
          <a:xfrm>
            <a:off x="4876800" y="381000"/>
            <a:ext cx="17844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Expected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53204" y="4504765"/>
            <a:ext cx="184377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A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Observed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993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/>
      <p:bldP spid="8197" grpId="0"/>
      <p:bldP spid="8198" grpId="0"/>
      <p:bldP spid="7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909753" y="3915314"/>
            <a:ext cx="4775759" cy="2866486"/>
            <a:chOff x="5749323" y="232275"/>
            <a:chExt cx="6427282" cy="3857756"/>
          </a:xfrm>
        </p:grpSpPr>
        <p:sp>
          <p:nvSpPr>
            <p:cNvPr id="57" name="TextBox 56"/>
            <p:cNvSpPr txBox="1"/>
            <p:nvPr/>
          </p:nvSpPr>
          <p:spPr>
            <a:xfrm>
              <a:off x="9395611" y="1089645"/>
              <a:ext cx="2579231" cy="641388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宋体"/>
                  <a:cs typeface="Arial"/>
                </a:rPr>
                <a:t>Transport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749323" y="2666973"/>
              <a:ext cx="1083129" cy="64138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Fast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9654394" y="3445190"/>
              <a:ext cx="1989012" cy="5659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Inaccurate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6740861" y="3448643"/>
              <a:ext cx="1965432" cy="64138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Accurate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852939" y="418687"/>
              <a:ext cx="1045794" cy="5659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Slow</a:t>
              </a:r>
            </a:p>
          </p:txBody>
        </p:sp>
        <p:cxnSp>
          <p:nvCxnSpPr>
            <p:cNvPr id="67" name="Straight Arrow Connector 66"/>
            <p:cNvCxnSpPr/>
            <p:nvPr/>
          </p:nvCxnSpPr>
          <p:spPr>
            <a:xfrm flipV="1">
              <a:off x="6861353" y="232275"/>
              <a:ext cx="0" cy="321636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>
              <a:off x="6861353" y="3448642"/>
              <a:ext cx="5315252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7239000" y="1005976"/>
              <a:ext cx="2909761" cy="207946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7090679" y="450877"/>
              <a:ext cx="1171556" cy="5659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reach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8350614" y="1212056"/>
              <a:ext cx="982913" cy="5659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walk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9534538" y="1850356"/>
              <a:ext cx="1045794" cy="5659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drive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10661506" y="2640612"/>
              <a:ext cx="603660" cy="5659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fly</a:t>
              </a:r>
            </a:p>
          </p:txBody>
        </p:sp>
        <p:sp>
          <p:nvSpPr>
            <p:cNvPr id="106" name="Explosion 2 105"/>
            <p:cNvSpPr/>
            <p:nvPr/>
          </p:nvSpPr>
          <p:spPr bwMode="auto">
            <a:xfrm>
              <a:off x="6927237" y="2220186"/>
              <a:ext cx="1797195" cy="1143000"/>
            </a:xfrm>
            <a:prstGeom prst="irregularSeal2">
              <a:avLst/>
            </a:prstGeom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  <a:tileRect/>
            </a:gra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itchFamily="34" charset="0"/>
                  <a:ea typeface="+mn-ea"/>
                  <a:cs typeface="Arial"/>
                </a:rPr>
                <a:t>DSS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332570" y="1303658"/>
            <a:ext cx="22676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Diversity Sweet Spots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97616" y="3834101"/>
            <a:ext cx="4982758" cy="3100099"/>
            <a:chOff x="17296" y="3149679"/>
            <a:chExt cx="5723414" cy="3560909"/>
          </a:xfrm>
        </p:grpSpPr>
        <p:grpSp>
          <p:nvGrpSpPr>
            <p:cNvPr id="108" name="Group 107"/>
            <p:cNvGrpSpPr/>
            <p:nvPr/>
          </p:nvGrpSpPr>
          <p:grpSpPr>
            <a:xfrm>
              <a:off x="17296" y="3149679"/>
              <a:ext cx="5723414" cy="3560909"/>
              <a:chOff x="-97277" y="136854"/>
              <a:chExt cx="4810844" cy="2448670"/>
            </a:xfrm>
          </p:grpSpPr>
          <p:sp>
            <p:nvSpPr>
              <p:cNvPr id="109" name="TextBox 108"/>
              <p:cNvSpPr txBox="1"/>
              <p:nvPr/>
            </p:nvSpPr>
            <p:spPr>
              <a:xfrm>
                <a:off x="-97277" y="1316025"/>
                <a:ext cx="1049623" cy="6071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宋体"/>
                    <a:cs typeface="Arial"/>
                  </a:rPr>
                  <a:t>Fast</a:t>
                </a:r>
              </a:p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宋体"/>
                    <a:cs typeface="Arial"/>
                  </a:rPr>
                  <a:t>Strong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endParaRPr>
              </a:p>
            </p:txBody>
          </p:sp>
          <p:sp>
            <p:nvSpPr>
              <p:cNvPr id="110" name="TextBox 109"/>
              <p:cNvSpPr txBox="1"/>
              <p:nvPr/>
            </p:nvSpPr>
            <p:spPr>
              <a:xfrm>
                <a:off x="2948365" y="1976421"/>
                <a:ext cx="1449029" cy="3372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宋体"/>
                    <a:cs typeface="Arial"/>
                  </a:rPr>
                  <a:t>Inaccurate</a:t>
                </a:r>
              </a:p>
            </p:txBody>
          </p:sp>
          <p:sp>
            <p:nvSpPr>
              <p:cNvPr id="111" name="TextBox 110"/>
              <p:cNvSpPr txBox="1"/>
              <p:nvPr/>
            </p:nvSpPr>
            <p:spPr>
              <a:xfrm>
                <a:off x="909291" y="1978398"/>
                <a:ext cx="1250041" cy="6071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宋体"/>
                    <a:cs typeface="Arial"/>
                  </a:rPr>
                  <a:t>Accurate</a:t>
                </a:r>
              </a:p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宋体"/>
                    <a:cs typeface="Arial"/>
                  </a:rPr>
                  <a:t>Cheap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endParaRPr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-4859" y="225497"/>
                <a:ext cx="761879" cy="3372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宋体"/>
                    <a:cs typeface="Arial"/>
                  </a:rPr>
                  <a:t>Slow</a:t>
                </a:r>
              </a:p>
            </p:txBody>
          </p:sp>
          <p:cxnSp>
            <p:nvCxnSpPr>
              <p:cNvPr id="113" name="Straight Arrow Connector 112"/>
              <p:cNvCxnSpPr/>
              <p:nvPr/>
            </p:nvCxnSpPr>
            <p:spPr>
              <a:xfrm flipV="1">
                <a:off x="993619" y="136854"/>
                <a:ext cx="0" cy="184154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Arrow Connector 113"/>
              <p:cNvCxnSpPr/>
              <p:nvPr/>
            </p:nvCxnSpPr>
            <p:spPr>
              <a:xfrm>
                <a:off x="993619" y="1978397"/>
                <a:ext cx="3719948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/>
              <p:cNvCxnSpPr/>
              <p:nvPr/>
            </p:nvCxnSpPr>
            <p:spPr>
              <a:xfrm>
                <a:off x="1113687" y="603379"/>
                <a:ext cx="2036434" cy="1190608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7" name="TextBox 116"/>
            <p:cNvSpPr txBox="1"/>
            <p:nvPr/>
          </p:nvSpPr>
          <p:spPr>
            <a:xfrm>
              <a:off x="1548814" y="3228930"/>
              <a:ext cx="1553630" cy="5027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Slow oxy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2630814" y="4163674"/>
              <a:ext cx="1478290" cy="5027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Fast oxy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3880694" y="5013095"/>
              <a:ext cx="1744388" cy="5027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Fast 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glyco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endParaRPr>
            </a:p>
          </p:txBody>
        </p:sp>
        <p:sp>
          <p:nvSpPr>
            <p:cNvPr id="120" name="Explosion 2 119"/>
            <p:cNvSpPr/>
            <p:nvPr/>
          </p:nvSpPr>
          <p:spPr bwMode="auto">
            <a:xfrm>
              <a:off x="1229556" y="4817341"/>
              <a:ext cx="1797194" cy="1143000"/>
            </a:xfrm>
            <a:prstGeom prst="irregularSeal2">
              <a:avLst/>
            </a:prstGeom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  <a:tileRect/>
            </a:gra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itchFamily="34" charset="0"/>
                  <a:ea typeface="+mn-ea"/>
                  <a:cs typeface="Arial"/>
                </a:rPr>
                <a:t>DSS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/>
              </a:endParaRPr>
            </a:p>
          </p:txBody>
        </p:sp>
      </p:grpSp>
      <p:sp>
        <p:nvSpPr>
          <p:cNvPr id="121" name="TextBox 120"/>
          <p:cNvSpPr txBox="1"/>
          <p:nvPr/>
        </p:nvSpPr>
        <p:spPr>
          <a:xfrm>
            <a:off x="2265661" y="4304370"/>
            <a:ext cx="1789592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Muscles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宋体"/>
              <a:cs typeface="Arial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2935129" y="111422"/>
            <a:ext cx="4913471" cy="3393778"/>
            <a:chOff x="2401729" y="1378053"/>
            <a:chExt cx="6012512" cy="4832224"/>
          </a:xfrm>
        </p:grpSpPr>
        <p:grpSp>
          <p:nvGrpSpPr>
            <p:cNvPr id="47" name="Group"/>
            <p:cNvGrpSpPr/>
            <p:nvPr/>
          </p:nvGrpSpPr>
          <p:grpSpPr>
            <a:xfrm>
              <a:off x="5399430" y="3549739"/>
              <a:ext cx="1050048" cy="900515"/>
              <a:chOff x="0" y="0"/>
              <a:chExt cx="1050047" cy="900513"/>
            </a:xfrm>
          </p:grpSpPr>
          <p:pic>
            <p:nvPicPr>
              <p:cNvPr id="74" name="Picture 18" descr="Picture 18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93171" t="66225" r="2354" b="23088"/>
              <a:stretch>
                <a:fillRect/>
              </a:stretch>
            </p:blipFill>
            <p:spPr>
              <a:xfrm>
                <a:off x="-1" y="-1"/>
                <a:ext cx="498418" cy="9005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7" name="Picture 18" descr="Picture 18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88" t="78676" r="54830" b="12748"/>
              <a:stretch>
                <a:fillRect/>
              </a:stretch>
            </p:blipFill>
            <p:spPr>
              <a:xfrm>
                <a:off x="449274" y="0"/>
                <a:ext cx="600774" cy="53501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8" name="TextBox 28"/>
            <p:cNvSpPr txBox="1"/>
            <p:nvPr/>
          </p:nvSpPr>
          <p:spPr>
            <a:xfrm>
              <a:off x="7156584" y="4275318"/>
              <a:ext cx="1257657" cy="56133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8" tIns="45718" rIns="45718" bIns="45718">
              <a:spAutoFit/>
            </a:bodyPr>
            <a:lstStyle>
              <a:lvl1pPr>
                <a:defRPr sz="3200"/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Innate</a:t>
              </a:r>
            </a:p>
          </p:txBody>
        </p:sp>
        <p:pic>
          <p:nvPicPr>
            <p:cNvPr id="53" name="Picture 18" descr="Picture 18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78968" t="1295" r="10143" b="90445"/>
            <a:stretch>
              <a:fillRect/>
            </a:stretch>
          </p:blipFill>
          <p:spPr>
            <a:xfrm>
              <a:off x="6841655" y="2865703"/>
              <a:ext cx="898522" cy="51532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54" name="Straight Arrow Connector 9"/>
            <p:cNvSpPr/>
            <p:nvPr/>
          </p:nvSpPr>
          <p:spPr>
            <a:xfrm flipV="1">
              <a:off x="3410101" y="2208791"/>
              <a:ext cx="2" cy="3582409"/>
            </a:xfrm>
            <a:prstGeom prst="line">
              <a:avLst/>
            </a:prstGeom>
            <a:ln w="38100">
              <a:solidFill>
                <a:srgbClr val="000000"/>
              </a:solidFill>
              <a:tailEnd type="triangle"/>
            </a:ln>
          </p:spPr>
          <p:txBody>
            <a:bodyPr lIns="45718" tIns="45718" rIns="45718" bIns="45718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55" name="Straight Arrow Connector 11"/>
            <p:cNvSpPr/>
            <p:nvPr/>
          </p:nvSpPr>
          <p:spPr>
            <a:xfrm>
              <a:off x="3410103" y="5791200"/>
              <a:ext cx="3845034" cy="0"/>
            </a:xfrm>
            <a:prstGeom prst="line">
              <a:avLst/>
            </a:prstGeom>
            <a:ln w="38100">
              <a:solidFill>
                <a:srgbClr val="000000"/>
              </a:solidFill>
              <a:tailEnd type="triangle"/>
            </a:ln>
          </p:spPr>
          <p:txBody>
            <a:bodyPr lIns="45718" tIns="45718" rIns="45718" bIns="45718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56" name="Picture 15" descr="Picture 15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80348" t="27796" r="4575" b="61102"/>
            <a:stretch>
              <a:fillRect/>
            </a:stretch>
          </p:blipFill>
          <p:spPr>
            <a:xfrm>
              <a:off x="6938916" y="4837272"/>
              <a:ext cx="1243985" cy="692674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58" name="Group 20"/>
            <p:cNvGrpSpPr/>
            <p:nvPr/>
          </p:nvGrpSpPr>
          <p:grpSpPr>
            <a:xfrm>
              <a:off x="3795109" y="1455662"/>
              <a:ext cx="1769113" cy="1229848"/>
              <a:chOff x="0" y="-1"/>
              <a:chExt cx="1769111" cy="1229846"/>
            </a:xfrm>
          </p:grpSpPr>
          <p:pic>
            <p:nvPicPr>
              <p:cNvPr id="70" name="Picture 18" descr="Picture 18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45626" t="79690" r="39293" b="7007"/>
              <a:stretch>
                <a:fillRect/>
              </a:stretch>
            </p:blipFill>
            <p:spPr>
              <a:xfrm>
                <a:off x="37000" y="399938"/>
                <a:ext cx="1244415" cy="82990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71" name="Rectangle 19"/>
              <p:cNvSpPr/>
              <p:nvPr/>
            </p:nvSpPr>
            <p:spPr>
              <a:xfrm>
                <a:off x="256540" y="-2"/>
                <a:ext cx="1512572" cy="46649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marL="0" marR="0" lvl="0" indent="0" algn="ctr" defTabSz="60958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>
                    <a:solidFill>
                      <a:srgbClr val="FFFFFF"/>
                    </a:solidFill>
                  </a:defRPr>
                </a:pPr>
                <a:endParaRPr kumimoji="0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73" name="Rectangle"/>
              <p:cNvSpPr/>
              <p:nvPr/>
            </p:nvSpPr>
            <p:spPr>
              <a:xfrm>
                <a:off x="0" y="908080"/>
                <a:ext cx="51991" cy="74418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9" name="Straight Connector 17"/>
            <p:cNvSpPr/>
            <p:nvPr/>
          </p:nvSpPr>
          <p:spPr>
            <a:xfrm>
              <a:off x="3750997" y="2789652"/>
              <a:ext cx="2671735" cy="2671735"/>
            </a:xfrm>
            <a:prstGeom prst="line">
              <a:avLst/>
            </a:prstGeom>
            <a:ln w="38100">
              <a:solidFill>
                <a:srgbClr val="3366FF"/>
              </a:solidFill>
            </a:ln>
          </p:spPr>
          <p:txBody>
            <a:bodyPr lIns="45718" tIns="45718" rIns="45718" bIns="45718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60" name="TextBox 3"/>
            <p:cNvSpPr txBox="1"/>
            <p:nvPr/>
          </p:nvSpPr>
          <p:spPr>
            <a:xfrm>
              <a:off x="4211428" y="1378053"/>
              <a:ext cx="1707911" cy="56133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8" tIns="45718" rIns="45718" bIns="45718">
              <a:spAutoFit/>
            </a:bodyPr>
            <a:lstStyle>
              <a:lvl1pPr>
                <a:defRPr sz="3200"/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Adaptive</a:t>
              </a:r>
            </a:p>
          </p:txBody>
        </p:sp>
        <p:sp>
          <p:nvSpPr>
            <p:cNvPr id="61" name="TextBox 4"/>
            <p:cNvSpPr txBox="1"/>
            <p:nvPr/>
          </p:nvSpPr>
          <p:spPr>
            <a:xfrm>
              <a:off x="2401729" y="4965558"/>
              <a:ext cx="1019222" cy="64024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8" tIns="45718" rIns="45718" bIns="45718">
              <a:spAutoFit/>
            </a:bodyPr>
            <a:lstStyle>
              <a:lvl1pPr>
                <a:defRPr sz="3200" b="1"/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Fast</a:t>
              </a:r>
              <a:endPara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62" name="TextBox 30"/>
            <p:cNvSpPr txBox="1"/>
            <p:nvPr/>
          </p:nvSpPr>
          <p:spPr>
            <a:xfrm>
              <a:off x="3429000" y="5687061"/>
              <a:ext cx="1632815" cy="5232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8" tIns="45718" rIns="45718" bIns="45718">
              <a:spAutoFit/>
            </a:bodyPr>
            <a:lstStyle>
              <a:lvl1pPr>
                <a:defRPr sz="3200" b="1"/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Accurate</a:t>
              </a:r>
            </a:p>
          </p:txBody>
        </p:sp>
        <p:sp>
          <p:nvSpPr>
            <p:cNvPr id="63" name="TextBox 5"/>
            <p:cNvSpPr txBox="1"/>
            <p:nvPr/>
          </p:nvSpPr>
          <p:spPr>
            <a:xfrm rot="2506430">
              <a:off x="3891131" y="3712301"/>
              <a:ext cx="1363267" cy="57927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8" tIns="45718" rIns="45718" bIns="45718">
              <a:spAutoFit/>
            </a:bodyPr>
            <a:lstStyle>
              <a:lvl1pPr>
                <a:defRPr sz="2800"/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Tradeoffs</a:t>
              </a:r>
            </a:p>
          </p:txBody>
        </p:sp>
        <p:sp>
          <p:nvSpPr>
            <p:cNvPr id="64" name="TextBox 28"/>
            <p:cNvSpPr txBox="1"/>
            <p:nvPr/>
          </p:nvSpPr>
          <p:spPr>
            <a:xfrm>
              <a:off x="6294582" y="2215915"/>
              <a:ext cx="1992668" cy="56133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8" tIns="45718" rIns="45718" bIns="45718">
              <a:spAutoFit/>
            </a:bodyPr>
            <a:lstStyle>
              <a:lvl1pPr>
                <a:defRPr sz="3200"/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pMHC</a:t>
              </a:r>
              <a:r>
                <a:rPr kumimoji="0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-TCR</a:t>
              </a:r>
            </a:p>
          </p:txBody>
        </p:sp>
        <p:sp>
          <p:nvSpPr>
            <p:cNvPr id="65" name="Line"/>
            <p:cNvSpPr/>
            <p:nvPr/>
          </p:nvSpPr>
          <p:spPr>
            <a:xfrm flipH="1" flipV="1">
              <a:off x="5392497" y="2215743"/>
              <a:ext cx="1771708" cy="1771708"/>
            </a:xfrm>
            <a:prstGeom prst="line">
              <a:avLst/>
            </a:prstGeom>
            <a:ln w="38100">
              <a:solidFill>
                <a:srgbClr val="FDBB48"/>
              </a:solidFill>
              <a:tailEnd type="triangle"/>
            </a:ln>
          </p:spPr>
          <p:txBody>
            <a:bodyPr lIns="45718" tIns="45718" rIns="45718" bIns="45718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66" name="Line"/>
            <p:cNvSpPr/>
            <p:nvPr/>
          </p:nvSpPr>
          <p:spPr>
            <a:xfrm flipH="1" flipV="1">
              <a:off x="5544513" y="2539427"/>
              <a:ext cx="1771709" cy="1771708"/>
            </a:xfrm>
            <a:prstGeom prst="line">
              <a:avLst/>
            </a:prstGeom>
            <a:ln w="38100">
              <a:solidFill>
                <a:srgbClr val="C662A1"/>
              </a:solidFill>
              <a:headEnd type="triangle"/>
            </a:ln>
          </p:spPr>
          <p:txBody>
            <a:bodyPr lIns="45718" tIns="45718" rIns="45718" bIns="45718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68" name="TextBox 28"/>
            <p:cNvSpPr txBox="1"/>
            <p:nvPr/>
          </p:nvSpPr>
          <p:spPr>
            <a:xfrm>
              <a:off x="4896575" y="2992285"/>
              <a:ext cx="755213" cy="56133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8" tIns="45718" rIns="45718" bIns="45718">
              <a:spAutoFit/>
            </a:bodyPr>
            <a:lstStyle>
              <a:lvl1pPr>
                <a:defRPr sz="3200"/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FcR</a:t>
              </a:r>
            </a:p>
          </p:txBody>
        </p:sp>
      </p:grpSp>
      <p:sp>
        <p:nvSpPr>
          <p:cNvPr id="78" name="TextBox 77"/>
          <p:cNvSpPr txBox="1"/>
          <p:nvPr/>
        </p:nvSpPr>
        <p:spPr>
          <a:xfrm>
            <a:off x="7375280" y="1537332"/>
            <a:ext cx="1758815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Immune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宋体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05099" y="3616333"/>
            <a:ext cx="3750550" cy="588376"/>
          </a:xfrm>
          <a:prstGeom prst="rect">
            <a:avLst/>
          </a:prstGeom>
          <a:gradFill flip="none" rotWithShape="1">
            <a:gsLst>
              <a:gs pos="0">
                <a:srgbClr val="FF99CC"/>
              </a:gs>
              <a:gs pos="25000">
                <a:srgbClr val="FF9371"/>
              </a:gs>
              <a:gs pos="50000">
                <a:srgbClr val="FFFF00"/>
              </a:gs>
              <a:gs pos="75000">
                <a:srgbClr val="01FDD9"/>
              </a:gs>
              <a:gs pos="100000">
                <a:srgbClr val="6699FF"/>
              </a:gs>
            </a:gsLst>
            <a:lin ang="5400000" scaled="1"/>
            <a:tileRect/>
          </a:gra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>
            <a:defPPr>
              <a:defRPr lang="en-US"/>
            </a:defPPr>
            <a:lvl1pPr marR="0" lvl="0" indent="0" defTabSz="914377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>
                <a:solidFill>
                  <a:srgbClr val="000000"/>
                </a:solidFill>
                <a:latin typeface="Arial Black" pitchFamily="34" charset="0"/>
                <a:cs typeface="Arial"/>
              </a:defRPr>
            </a:lvl1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/>
              </a:rPr>
              <a:t>DSS everywhere</a:t>
            </a:r>
          </a:p>
        </p:txBody>
      </p:sp>
      <p:sp>
        <p:nvSpPr>
          <p:cNvPr id="80" name="Explosion 2 79"/>
          <p:cNvSpPr/>
          <p:nvPr/>
        </p:nvSpPr>
        <p:spPr bwMode="auto">
          <a:xfrm>
            <a:off x="3659485" y="2331270"/>
            <a:ext cx="1564623" cy="995087"/>
          </a:xfrm>
          <a:prstGeom prst="irregularSeal2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  <a:tileRect/>
          </a:gra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/>
              </a:rPr>
              <a:t>DSS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  <a:ea typeface="+mn-ea"/>
              <a:cs typeface="Arial"/>
            </a:endParaRPr>
          </a:p>
        </p:txBody>
      </p:sp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4"/>
          <a:srcRect b="25772"/>
          <a:stretch/>
        </p:blipFill>
        <p:spPr>
          <a:xfrm>
            <a:off x="9906000" y="832786"/>
            <a:ext cx="1503473" cy="1409092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5"/>
          <a:srcRect l="15264" t="5127" r="15964" b="23644"/>
          <a:stretch/>
        </p:blipFill>
        <p:spPr>
          <a:xfrm>
            <a:off x="9940736" y="2592352"/>
            <a:ext cx="1433999" cy="1485214"/>
          </a:xfrm>
          <a:prstGeom prst="rect">
            <a:avLst/>
          </a:prstGeom>
        </p:spPr>
      </p:pic>
      <p:pic>
        <p:nvPicPr>
          <p:cNvPr id="129026" name="Picture 2" descr="Image result for terry sejnowsk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471" y="5296492"/>
            <a:ext cx="1452278" cy="145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732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909753" y="3915314"/>
            <a:ext cx="4775759" cy="2866486"/>
            <a:chOff x="5749323" y="232275"/>
            <a:chExt cx="6427282" cy="3857756"/>
          </a:xfrm>
        </p:grpSpPr>
        <p:sp>
          <p:nvSpPr>
            <p:cNvPr id="57" name="TextBox 56"/>
            <p:cNvSpPr txBox="1"/>
            <p:nvPr/>
          </p:nvSpPr>
          <p:spPr>
            <a:xfrm>
              <a:off x="9395611" y="1089645"/>
              <a:ext cx="2579231" cy="641388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宋体"/>
                  <a:cs typeface="Arial"/>
                </a:rPr>
                <a:t>Transport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749323" y="2666973"/>
              <a:ext cx="1083129" cy="64138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Fast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9654394" y="3445190"/>
              <a:ext cx="1989012" cy="5659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Inaccurate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6740861" y="3448643"/>
              <a:ext cx="1965432" cy="64138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Accurate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852939" y="418687"/>
              <a:ext cx="1045794" cy="5659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Slow</a:t>
              </a:r>
            </a:p>
          </p:txBody>
        </p:sp>
        <p:cxnSp>
          <p:nvCxnSpPr>
            <p:cNvPr id="67" name="Straight Arrow Connector 66"/>
            <p:cNvCxnSpPr/>
            <p:nvPr/>
          </p:nvCxnSpPr>
          <p:spPr>
            <a:xfrm flipV="1">
              <a:off x="6861353" y="232275"/>
              <a:ext cx="0" cy="321636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>
              <a:off x="6861353" y="3448642"/>
              <a:ext cx="5315252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7239000" y="1005976"/>
              <a:ext cx="2909761" cy="207946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7090679" y="450877"/>
              <a:ext cx="1171556" cy="5659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reach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8350614" y="1212056"/>
              <a:ext cx="982913" cy="5659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walk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9534538" y="1850356"/>
              <a:ext cx="1045794" cy="5659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drive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10661506" y="2640612"/>
              <a:ext cx="603660" cy="5659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fly</a:t>
              </a:r>
            </a:p>
          </p:txBody>
        </p:sp>
        <p:sp>
          <p:nvSpPr>
            <p:cNvPr id="106" name="Explosion 2 105"/>
            <p:cNvSpPr/>
            <p:nvPr/>
          </p:nvSpPr>
          <p:spPr bwMode="auto">
            <a:xfrm>
              <a:off x="6927237" y="2220186"/>
              <a:ext cx="1797195" cy="1143000"/>
            </a:xfrm>
            <a:prstGeom prst="irregularSeal2">
              <a:avLst/>
            </a:prstGeom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  <a:tileRect/>
            </a:gra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itchFamily="34" charset="0"/>
                  <a:ea typeface="+mn-ea"/>
                  <a:cs typeface="Arial"/>
                </a:rPr>
                <a:t>DSS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97616" y="3834101"/>
            <a:ext cx="4982758" cy="3100099"/>
            <a:chOff x="17296" y="3149679"/>
            <a:chExt cx="5723414" cy="3560909"/>
          </a:xfrm>
        </p:grpSpPr>
        <p:grpSp>
          <p:nvGrpSpPr>
            <p:cNvPr id="108" name="Group 107"/>
            <p:cNvGrpSpPr/>
            <p:nvPr/>
          </p:nvGrpSpPr>
          <p:grpSpPr>
            <a:xfrm>
              <a:off x="17296" y="3149679"/>
              <a:ext cx="5723414" cy="3560909"/>
              <a:chOff x="-97277" y="136854"/>
              <a:chExt cx="4810844" cy="2448670"/>
            </a:xfrm>
          </p:grpSpPr>
          <p:sp>
            <p:nvSpPr>
              <p:cNvPr id="109" name="TextBox 108"/>
              <p:cNvSpPr txBox="1"/>
              <p:nvPr/>
            </p:nvSpPr>
            <p:spPr>
              <a:xfrm>
                <a:off x="-97277" y="1316025"/>
                <a:ext cx="1049623" cy="6071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宋体"/>
                    <a:cs typeface="Arial"/>
                  </a:rPr>
                  <a:t>Fast</a:t>
                </a:r>
              </a:p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宋体"/>
                    <a:cs typeface="Arial"/>
                  </a:rPr>
                  <a:t>Strong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endParaRPr>
              </a:p>
            </p:txBody>
          </p:sp>
          <p:sp>
            <p:nvSpPr>
              <p:cNvPr id="110" name="TextBox 109"/>
              <p:cNvSpPr txBox="1"/>
              <p:nvPr/>
            </p:nvSpPr>
            <p:spPr>
              <a:xfrm>
                <a:off x="2948365" y="1976421"/>
                <a:ext cx="1449029" cy="3372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宋体"/>
                    <a:cs typeface="Arial"/>
                  </a:rPr>
                  <a:t>Inaccurate</a:t>
                </a:r>
              </a:p>
            </p:txBody>
          </p:sp>
          <p:sp>
            <p:nvSpPr>
              <p:cNvPr id="111" name="TextBox 110"/>
              <p:cNvSpPr txBox="1"/>
              <p:nvPr/>
            </p:nvSpPr>
            <p:spPr>
              <a:xfrm>
                <a:off x="909291" y="1978398"/>
                <a:ext cx="1250041" cy="6071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宋体"/>
                    <a:cs typeface="Arial"/>
                  </a:rPr>
                  <a:t>Accurate</a:t>
                </a:r>
              </a:p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宋体"/>
                    <a:cs typeface="Arial"/>
                  </a:rPr>
                  <a:t>Cheap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endParaRPr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-4859" y="225497"/>
                <a:ext cx="761879" cy="3372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宋体"/>
                    <a:cs typeface="Arial"/>
                  </a:rPr>
                  <a:t>Slow</a:t>
                </a:r>
              </a:p>
            </p:txBody>
          </p:sp>
          <p:cxnSp>
            <p:nvCxnSpPr>
              <p:cNvPr id="113" name="Straight Arrow Connector 112"/>
              <p:cNvCxnSpPr/>
              <p:nvPr/>
            </p:nvCxnSpPr>
            <p:spPr>
              <a:xfrm flipV="1">
                <a:off x="993619" y="136854"/>
                <a:ext cx="0" cy="184154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Arrow Connector 113"/>
              <p:cNvCxnSpPr/>
              <p:nvPr/>
            </p:nvCxnSpPr>
            <p:spPr>
              <a:xfrm>
                <a:off x="993619" y="1978397"/>
                <a:ext cx="3719948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/>
              <p:cNvCxnSpPr/>
              <p:nvPr/>
            </p:nvCxnSpPr>
            <p:spPr>
              <a:xfrm>
                <a:off x="1113687" y="603379"/>
                <a:ext cx="2036434" cy="1190608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7" name="TextBox 116"/>
            <p:cNvSpPr txBox="1"/>
            <p:nvPr/>
          </p:nvSpPr>
          <p:spPr>
            <a:xfrm>
              <a:off x="1548814" y="3228930"/>
              <a:ext cx="1553630" cy="5027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Slow oxy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2630814" y="4163674"/>
              <a:ext cx="1478290" cy="5027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Fast oxy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3880694" y="5013095"/>
              <a:ext cx="1744388" cy="5027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Fast 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glyco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endParaRPr>
            </a:p>
          </p:txBody>
        </p:sp>
        <p:sp>
          <p:nvSpPr>
            <p:cNvPr id="120" name="Explosion 2 119"/>
            <p:cNvSpPr/>
            <p:nvPr/>
          </p:nvSpPr>
          <p:spPr bwMode="auto">
            <a:xfrm>
              <a:off x="1229556" y="4817341"/>
              <a:ext cx="1797194" cy="1143000"/>
            </a:xfrm>
            <a:prstGeom prst="irregularSeal2">
              <a:avLst/>
            </a:prstGeom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  <a:tileRect/>
            </a:gra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itchFamily="34" charset="0"/>
                  <a:ea typeface="+mn-ea"/>
                  <a:cs typeface="Arial"/>
                </a:rPr>
                <a:t>DSS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/>
              </a:endParaRPr>
            </a:p>
          </p:txBody>
        </p:sp>
      </p:grpSp>
      <p:sp>
        <p:nvSpPr>
          <p:cNvPr id="121" name="TextBox 120"/>
          <p:cNvSpPr txBox="1"/>
          <p:nvPr/>
        </p:nvSpPr>
        <p:spPr>
          <a:xfrm>
            <a:off x="2265661" y="4304370"/>
            <a:ext cx="1789592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Muscles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宋体"/>
              <a:cs typeface="Arial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2935129" y="111422"/>
            <a:ext cx="4913471" cy="3393778"/>
            <a:chOff x="2401729" y="1378053"/>
            <a:chExt cx="6012512" cy="4832224"/>
          </a:xfrm>
        </p:grpSpPr>
        <p:grpSp>
          <p:nvGrpSpPr>
            <p:cNvPr id="47" name="Group"/>
            <p:cNvGrpSpPr/>
            <p:nvPr/>
          </p:nvGrpSpPr>
          <p:grpSpPr>
            <a:xfrm>
              <a:off x="5399430" y="3549739"/>
              <a:ext cx="1050048" cy="900515"/>
              <a:chOff x="0" y="0"/>
              <a:chExt cx="1050047" cy="900513"/>
            </a:xfrm>
          </p:grpSpPr>
          <p:pic>
            <p:nvPicPr>
              <p:cNvPr id="74" name="Picture 18" descr="Picture 18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93171" t="66225" r="2354" b="23088"/>
              <a:stretch>
                <a:fillRect/>
              </a:stretch>
            </p:blipFill>
            <p:spPr>
              <a:xfrm>
                <a:off x="-1" y="-1"/>
                <a:ext cx="498418" cy="9005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7" name="Picture 18" descr="Picture 18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88" t="78676" r="54830" b="12748"/>
              <a:stretch>
                <a:fillRect/>
              </a:stretch>
            </p:blipFill>
            <p:spPr>
              <a:xfrm>
                <a:off x="449274" y="0"/>
                <a:ext cx="600774" cy="53501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8" name="TextBox 28"/>
            <p:cNvSpPr txBox="1"/>
            <p:nvPr/>
          </p:nvSpPr>
          <p:spPr>
            <a:xfrm>
              <a:off x="7156584" y="4275318"/>
              <a:ext cx="1257657" cy="56133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8" tIns="45718" rIns="45718" bIns="45718">
              <a:spAutoFit/>
            </a:bodyPr>
            <a:lstStyle>
              <a:lvl1pPr>
                <a:defRPr sz="3200"/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Innate</a:t>
              </a:r>
            </a:p>
          </p:txBody>
        </p:sp>
        <p:pic>
          <p:nvPicPr>
            <p:cNvPr id="53" name="Picture 18" descr="Picture 18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78968" t="1295" r="10143" b="90445"/>
            <a:stretch>
              <a:fillRect/>
            </a:stretch>
          </p:blipFill>
          <p:spPr>
            <a:xfrm>
              <a:off x="6841655" y="2865703"/>
              <a:ext cx="898522" cy="51532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54" name="Straight Arrow Connector 9"/>
            <p:cNvSpPr/>
            <p:nvPr/>
          </p:nvSpPr>
          <p:spPr>
            <a:xfrm flipV="1">
              <a:off x="3410101" y="2208791"/>
              <a:ext cx="2" cy="3582409"/>
            </a:xfrm>
            <a:prstGeom prst="line">
              <a:avLst/>
            </a:prstGeom>
            <a:ln w="38100">
              <a:solidFill>
                <a:srgbClr val="000000"/>
              </a:solidFill>
              <a:tailEnd type="triangle"/>
            </a:ln>
          </p:spPr>
          <p:txBody>
            <a:bodyPr lIns="45718" tIns="45718" rIns="45718" bIns="45718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55" name="Straight Arrow Connector 11"/>
            <p:cNvSpPr/>
            <p:nvPr/>
          </p:nvSpPr>
          <p:spPr>
            <a:xfrm>
              <a:off x="3410103" y="5791200"/>
              <a:ext cx="3845034" cy="0"/>
            </a:xfrm>
            <a:prstGeom prst="line">
              <a:avLst/>
            </a:prstGeom>
            <a:ln w="38100">
              <a:solidFill>
                <a:srgbClr val="000000"/>
              </a:solidFill>
              <a:tailEnd type="triangle"/>
            </a:ln>
          </p:spPr>
          <p:txBody>
            <a:bodyPr lIns="45718" tIns="45718" rIns="45718" bIns="45718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56" name="Picture 15" descr="Picture 15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80348" t="27796" r="4575" b="61102"/>
            <a:stretch>
              <a:fillRect/>
            </a:stretch>
          </p:blipFill>
          <p:spPr>
            <a:xfrm>
              <a:off x="6938916" y="4837272"/>
              <a:ext cx="1243985" cy="692674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58" name="Group 20"/>
            <p:cNvGrpSpPr/>
            <p:nvPr/>
          </p:nvGrpSpPr>
          <p:grpSpPr>
            <a:xfrm>
              <a:off x="3795109" y="1455662"/>
              <a:ext cx="1769113" cy="1229848"/>
              <a:chOff x="0" y="-1"/>
              <a:chExt cx="1769111" cy="1229846"/>
            </a:xfrm>
          </p:grpSpPr>
          <p:pic>
            <p:nvPicPr>
              <p:cNvPr id="70" name="Picture 18" descr="Picture 18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45626" t="79690" r="39293" b="7007"/>
              <a:stretch>
                <a:fillRect/>
              </a:stretch>
            </p:blipFill>
            <p:spPr>
              <a:xfrm>
                <a:off x="37000" y="399938"/>
                <a:ext cx="1244415" cy="82990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71" name="Rectangle 19"/>
              <p:cNvSpPr/>
              <p:nvPr/>
            </p:nvSpPr>
            <p:spPr>
              <a:xfrm>
                <a:off x="256540" y="-2"/>
                <a:ext cx="1512572" cy="46649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marL="0" marR="0" lvl="0" indent="0" algn="ctr" defTabSz="60958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>
                    <a:solidFill>
                      <a:srgbClr val="FFFFFF"/>
                    </a:solidFill>
                  </a:defRPr>
                </a:pPr>
                <a:endParaRPr kumimoji="0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73" name="Rectangle"/>
              <p:cNvSpPr/>
              <p:nvPr/>
            </p:nvSpPr>
            <p:spPr>
              <a:xfrm>
                <a:off x="0" y="908080"/>
                <a:ext cx="51991" cy="74418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9" name="Straight Connector 17"/>
            <p:cNvSpPr/>
            <p:nvPr/>
          </p:nvSpPr>
          <p:spPr>
            <a:xfrm>
              <a:off x="3750997" y="2789652"/>
              <a:ext cx="2671735" cy="2671735"/>
            </a:xfrm>
            <a:prstGeom prst="line">
              <a:avLst/>
            </a:prstGeom>
            <a:ln w="38100">
              <a:solidFill>
                <a:srgbClr val="3366FF"/>
              </a:solidFill>
            </a:ln>
          </p:spPr>
          <p:txBody>
            <a:bodyPr lIns="45718" tIns="45718" rIns="45718" bIns="45718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60" name="TextBox 3"/>
            <p:cNvSpPr txBox="1"/>
            <p:nvPr/>
          </p:nvSpPr>
          <p:spPr>
            <a:xfrm>
              <a:off x="4211428" y="1378053"/>
              <a:ext cx="1707911" cy="56133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8" tIns="45718" rIns="45718" bIns="45718">
              <a:spAutoFit/>
            </a:bodyPr>
            <a:lstStyle>
              <a:lvl1pPr>
                <a:defRPr sz="3200"/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Adaptive</a:t>
              </a:r>
            </a:p>
          </p:txBody>
        </p:sp>
        <p:sp>
          <p:nvSpPr>
            <p:cNvPr id="61" name="TextBox 4"/>
            <p:cNvSpPr txBox="1"/>
            <p:nvPr/>
          </p:nvSpPr>
          <p:spPr>
            <a:xfrm>
              <a:off x="2401729" y="4965558"/>
              <a:ext cx="1019222" cy="64024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8" tIns="45718" rIns="45718" bIns="45718">
              <a:spAutoFit/>
            </a:bodyPr>
            <a:lstStyle>
              <a:lvl1pPr>
                <a:defRPr sz="3200" b="1"/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Fast</a:t>
              </a:r>
              <a:endPara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62" name="TextBox 30"/>
            <p:cNvSpPr txBox="1"/>
            <p:nvPr/>
          </p:nvSpPr>
          <p:spPr>
            <a:xfrm>
              <a:off x="3429000" y="5687061"/>
              <a:ext cx="1632815" cy="5232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8" tIns="45718" rIns="45718" bIns="45718">
              <a:spAutoFit/>
            </a:bodyPr>
            <a:lstStyle>
              <a:lvl1pPr>
                <a:defRPr sz="3200" b="1"/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Accurate</a:t>
              </a:r>
            </a:p>
          </p:txBody>
        </p:sp>
        <p:sp>
          <p:nvSpPr>
            <p:cNvPr id="63" name="TextBox 5"/>
            <p:cNvSpPr txBox="1"/>
            <p:nvPr/>
          </p:nvSpPr>
          <p:spPr>
            <a:xfrm rot="2506430">
              <a:off x="3891131" y="3712301"/>
              <a:ext cx="1363267" cy="57927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8" tIns="45718" rIns="45718" bIns="45718">
              <a:spAutoFit/>
            </a:bodyPr>
            <a:lstStyle>
              <a:lvl1pPr>
                <a:defRPr sz="2800"/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Tradeoffs</a:t>
              </a:r>
            </a:p>
          </p:txBody>
        </p:sp>
        <p:sp>
          <p:nvSpPr>
            <p:cNvPr id="64" name="TextBox 28"/>
            <p:cNvSpPr txBox="1"/>
            <p:nvPr/>
          </p:nvSpPr>
          <p:spPr>
            <a:xfrm>
              <a:off x="6294582" y="2215915"/>
              <a:ext cx="1992668" cy="56133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8" tIns="45718" rIns="45718" bIns="45718">
              <a:spAutoFit/>
            </a:bodyPr>
            <a:lstStyle>
              <a:lvl1pPr>
                <a:defRPr sz="3200"/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pMHC</a:t>
              </a:r>
              <a:r>
                <a:rPr kumimoji="0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-TCR</a:t>
              </a:r>
            </a:p>
          </p:txBody>
        </p:sp>
        <p:sp>
          <p:nvSpPr>
            <p:cNvPr id="65" name="Line"/>
            <p:cNvSpPr/>
            <p:nvPr/>
          </p:nvSpPr>
          <p:spPr>
            <a:xfrm flipH="1" flipV="1">
              <a:off x="5392497" y="2215743"/>
              <a:ext cx="1771708" cy="1771708"/>
            </a:xfrm>
            <a:prstGeom prst="line">
              <a:avLst/>
            </a:prstGeom>
            <a:ln w="38100">
              <a:solidFill>
                <a:srgbClr val="FDBB48"/>
              </a:solidFill>
              <a:tailEnd type="triangle"/>
            </a:ln>
          </p:spPr>
          <p:txBody>
            <a:bodyPr lIns="45718" tIns="45718" rIns="45718" bIns="45718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66" name="Line"/>
            <p:cNvSpPr/>
            <p:nvPr/>
          </p:nvSpPr>
          <p:spPr>
            <a:xfrm flipH="1" flipV="1">
              <a:off x="5544513" y="2539427"/>
              <a:ext cx="1771709" cy="1771708"/>
            </a:xfrm>
            <a:prstGeom prst="line">
              <a:avLst/>
            </a:prstGeom>
            <a:ln w="38100">
              <a:solidFill>
                <a:srgbClr val="C662A1"/>
              </a:solidFill>
              <a:headEnd type="triangle"/>
            </a:ln>
          </p:spPr>
          <p:txBody>
            <a:bodyPr lIns="45718" tIns="45718" rIns="45718" bIns="45718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68" name="TextBox 28"/>
            <p:cNvSpPr txBox="1"/>
            <p:nvPr/>
          </p:nvSpPr>
          <p:spPr>
            <a:xfrm>
              <a:off x="4896575" y="2992285"/>
              <a:ext cx="755213" cy="56133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8" tIns="45718" rIns="45718" bIns="45718">
              <a:spAutoFit/>
            </a:bodyPr>
            <a:lstStyle>
              <a:lvl1pPr>
                <a:defRPr sz="3200"/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FcR</a:t>
              </a:r>
            </a:p>
          </p:txBody>
        </p:sp>
      </p:grpSp>
      <p:sp>
        <p:nvSpPr>
          <p:cNvPr id="78" name="TextBox 77"/>
          <p:cNvSpPr txBox="1"/>
          <p:nvPr/>
        </p:nvSpPr>
        <p:spPr>
          <a:xfrm>
            <a:off x="7375280" y="1537332"/>
            <a:ext cx="1758815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Immune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宋体"/>
              <a:cs typeface="Arial"/>
            </a:endParaRPr>
          </a:p>
        </p:txBody>
      </p:sp>
      <p:sp>
        <p:nvSpPr>
          <p:cNvPr id="80" name="Explosion 2 79"/>
          <p:cNvSpPr/>
          <p:nvPr/>
        </p:nvSpPr>
        <p:spPr bwMode="auto">
          <a:xfrm>
            <a:off x="3659485" y="2331270"/>
            <a:ext cx="1564623" cy="995087"/>
          </a:xfrm>
          <a:prstGeom prst="irregularSeal2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  <a:tileRect/>
          </a:gra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/>
              </a:rPr>
              <a:t>DSS?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707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690"/>
            <a:ext cx="5562600" cy="289835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6"/>
          <a:stretch/>
        </p:blipFill>
        <p:spPr>
          <a:xfrm>
            <a:off x="7772400" y="3993340"/>
            <a:ext cx="4450842" cy="2864660"/>
          </a:xfrm>
          <a:prstGeom prst="rect">
            <a:avLst/>
          </a:prstGeom>
        </p:spPr>
      </p:pic>
      <p:cxnSp>
        <p:nvCxnSpPr>
          <p:cNvPr id="27" name="Straight Connector 26"/>
          <p:cNvCxnSpPr/>
          <p:nvPr/>
        </p:nvCxnSpPr>
        <p:spPr bwMode="auto">
          <a:xfrm>
            <a:off x="3875864" y="2779824"/>
            <a:ext cx="5218721" cy="2050973"/>
          </a:xfrm>
          <a:prstGeom prst="line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" name="Straight Connector 2"/>
          <p:cNvCxnSpPr/>
          <p:nvPr/>
        </p:nvCxnSpPr>
        <p:spPr bwMode="auto">
          <a:xfrm>
            <a:off x="3858913" y="1987628"/>
            <a:ext cx="5218721" cy="2050973"/>
          </a:xfrm>
          <a:prstGeom prst="line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2792525" y="5486400"/>
            <a:ext cx="7162800" cy="0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V="1">
            <a:off x="2800910" y="1981200"/>
            <a:ext cx="0" cy="3505200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1657916" y="4953003"/>
            <a:ext cx="883494" cy="523184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Fast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00201" y="2209803"/>
            <a:ext cx="963645" cy="523184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Slow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181911" y="5725182"/>
            <a:ext cx="1425390" cy="523220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Flexible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07532" y="5715000"/>
            <a:ext cx="1604927" cy="523220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Inflexible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958281" y="804253"/>
            <a:ext cx="32212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Horizontal transfer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宋体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48525" y="2443891"/>
            <a:ext cx="1083951" cy="523220"/>
          </a:xfrm>
          <a:prstGeom prst="rect">
            <a:avLst/>
          </a:prstGeom>
          <a:solidFill>
            <a:srgbClr val="66FFFF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Apps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943600" y="3398318"/>
            <a:ext cx="702436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OS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536933" y="4472263"/>
            <a:ext cx="782587" cy="523220"/>
          </a:xfrm>
          <a:prstGeom prst="rect">
            <a:avLst/>
          </a:prstGeom>
          <a:solidFill>
            <a:srgbClr val="FFCCCC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HW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348525" y="1726017"/>
            <a:ext cx="942887" cy="523220"/>
          </a:xfrm>
          <a:prstGeom prst="rect">
            <a:avLst/>
          </a:prstGeom>
          <a:solidFill>
            <a:srgbClr val="66FFFF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HGT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674532" y="2595129"/>
            <a:ext cx="1283749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Trans*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66541" y="3659928"/>
            <a:ext cx="1422184" cy="523220"/>
          </a:xfrm>
          <a:prstGeom prst="rect">
            <a:avLst/>
          </a:prstGeom>
          <a:solidFill>
            <a:srgbClr val="FFCCCC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Protein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878496" y="208789"/>
            <a:ext cx="2057400" cy="1384995"/>
          </a:xfrm>
          <a:prstGeom prst="rect">
            <a:avLst/>
          </a:prstGeom>
          <a:solidFill>
            <a:srgbClr val="66FFFF"/>
          </a:solidFill>
          <a:ln>
            <a:solidFill>
              <a:sysClr val="windowText" lastClr="000000"/>
            </a:solidFill>
          </a:ln>
          <a:effectLst>
            <a:outerShdw blurRad="50800" dist="215900" dir="13500000" algn="br" rotWithShape="0">
              <a:prstClr val="black">
                <a:alpha val="53000"/>
              </a:prstClr>
            </a:outerShdw>
          </a:effectLst>
        </p:spPr>
        <p:txBody>
          <a:bodyPr wrap="square" lIns="91400" tIns="45702" rIns="91400" bIns="45702" rtlCol="0">
            <a:spAutoFit/>
          </a:bodyPr>
          <a:lstStyle/>
          <a:p>
            <a:pPr marL="0" marR="0" lvl="0" indent="0" algn="ctr" defTabSz="9140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Horizontal App Transfer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447598" y="5081862"/>
            <a:ext cx="2057400" cy="1384958"/>
          </a:xfrm>
          <a:prstGeom prst="rect">
            <a:avLst/>
          </a:prstGeom>
          <a:solidFill>
            <a:srgbClr val="FFCCCC"/>
          </a:solidFill>
          <a:ln>
            <a:solidFill>
              <a:sysClr val="windowText" lastClr="000000"/>
            </a:solidFill>
          </a:ln>
          <a:effectLst>
            <a:outerShdw blurRad="50800" dist="215900" dir="13500000" algn="br" rotWithShape="0">
              <a:prstClr val="black">
                <a:alpha val="53000"/>
              </a:prstClr>
            </a:outerShdw>
          </a:effectLst>
        </p:spPr>
        <p:txBody>
          <a:bodyPr wrap="square" lIns="91400" tIns="45702" rIns="91400" bIns="45702" rtlCol="0">
            <a:spAutoFit/>
          </a:bodyPr>
          <a:lstStyle/>
          <a:p>
            <a:pPr marL="0" marR="0" lvl="0" indent="0" algn="ctr" defTabSz="9140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Horizontal Hardware Transfer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023633" y="258458"/>
            <a:ext cx="997492" cy="523184"/>
          </a:xfrm>
          <a:prstGeom prst="rect">
            <a:avLst/>
          </a:prstGeom>
          <a:solidFill>
            <a:srgbClr val="66FFFF"/>
          </a:solidFill>
          <a:ln w="38100">
            <a:solidFill>
              <a:sysClr val="windowText" lastClr="000000"/>
            </a:solidFill>
          </a:ln>
          <a:effectLst>
            <a:outerShdw blurRad="50800" dist="215900" dir="13500000" algn="br" rotWithShape="0">
              <a:prstClr val="black">
                <a:alpha val="53000"/>
              </a:prstClr>
            </a:outerShdw>
          </a:effectLst>
        </p:spPr>
        <p:txBody>
          <a:bodyPr wrap="square" lIns="91400" tIns="45702" rIns="91400" bIns="45702" rtlCol="0">
            <a:spAutoFit/>
          </a:bodyPr>
          <a:lstStyle/>
          <a:p>
            <a:pPr marL="0" marR="0" lvl="0" indent="0" algn="ctr" defTabSz="9140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App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601202" y="5715000"/>
            <a:ext cx="1090105" cy="523184"/>
          </a:xfrm>
          <a:prstGeom prst="rect">
            <a:avLst/>
          </a:prstGeom>
          <a:solidFill>
            <a:srgbClr val="FFCCCC"/>
          </a:solidFill>
          <a:ln w="38100">
            <a:solidFill>
              <a:sysClr val="windowText" lastClr="000000"/>
            </a:solidFill>
          </a:ln>
          <a:effectLst>
            <a:outerShdw blurRad="50800" dist="215900" dir="13500000" algn="br" rotWithShape="0">
              <a:prstClr val="black">
                <a:alpha val="53000"/>
              </a:prstClr>
            </a:outerShdw>
          </a:effectLst>
        </p:spPr>
        <p:txBody>
          <a:bodyPr wrap="square" lIns="91400" tIns="45702" rIns="91400" bIns="45702" rtlCol="0">
            <a:spAutoFit/>
          </a:bodyPr>
          <a:lstStyle/>
          <a:p>
            <a:pPr marL="0" marR="0" lvl="0" indent="0" algn="ctr" defTabSz="9140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HW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733345" y="344837"/>
            <a:ext cx="997492" cy="523184"/>
          </a:xfrm>
          <a:prstGeom prst="rect">
            <a:avLst/>
          </a:prstGeom>
          <a:solidFill>
            <a:srgbClr val="66FFFF"/>
          </a:solidFill>
          <a:ln w="38100">
            <a:solidFill>
              <a:sysClr val="windowText" lastClr="000000"/>
            </a:solidFill>
          </a:ln>
          <a:effectLst>
            <a:outerShdw blurRad="50800" dist="215900" dir="13500000" algn="br" rotWithShape="0">
              <a:prstClr val="black">
                <a:alpha val="53000"/>
              </a:prstClr>
            </a:outerShdw>
          </a:effectLst>
        </p:spPr>
        <p:txBody>
          <a:bodyPr wrap="square" lIns="91400" tIns="45702" rIns="91400" bIns="45702" rtlCol="0">
            <a:spAutoFit/>
          </a:bodyPr>
          <a:lstStyle/>
          <a:p>
            <a:pPr marL="0" marR="0" lvl="0" indent="0" algn="ctr" defTabSz="9140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App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81200" y="838237"/>
            <a:ext cx="997492" cy="523184"/>
          </a:xfrm>
          <a:prstGeom prst="rect">
            <a:avLst/>
          </a:prstGeom>
          <a:solidFill>
            <a:srgbClr val="66FFFF"/>
          </a:solidFill>
          <a:ln w="38100">
            <a:solidFill>
              <a:sysClr val="windowText" lastClr="000000"/>
            </a:solidFill>
          </a:ln>
          <a:effectLst>
            <a:outerShdw blurRad="50800" dist="215900" dir="13500000" algn="br" rotWithShape="0">
              <a:prstClr val="black">
                <a:alpha val="53000"/>
              </a:prstClr>
            </a:outerShdw>
          </a:effectLst>
        </p:spPr>
        <p:txBody>
          <a:bodyPr wrap="square" lIns="91400" tIns="45702" rIns="91400" bIns="45702" rtlCol="0">
            <a:spAutoFit/>
          </a:bodyPr>
          <a:lstStyle/>
          <a:p>
            <a:pPr marL="0" marR="0" lvl="0" indent="0" algn="ctr" defTabSz="9140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App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690912" y="924616"/>
            <a:ext cx="997492" cy="523184"/>
          </a:xfrm>
          <a:prstGeom prst="rect">
            <a:avLst/>
          </a:prstGeom>
          <a:solidFill>
            <a:srgbClr val="66FFFF"/>
          </a:solidFill>
          <a:ln w="38100">
            <a:solidFill>
              <a:sysClr val="windowText" lastClr="000000"/>
            </a:solidFill>
          </a:ln>
          <a:effectLst>
            <a:outerShdw blurRad="50800" dist="215900" dir="13500000" algn="br" rotWithShape="0">
              <a:prstClr val="black">
                <a:alpha val="53000"/>
              </a:prstClr>
            </a:outerShdw>
          </a:effectLst>
        </p:spPr>
        <p:txBody>
          <a:bodyPr wrap="square" lIns="91400" tIns="45702" rIns="91400" bIns="45702" rtlCol="0">
            <a:spAutoFit/>
          </a:bodyPr>
          <a:lstStyle/>
          <a:p>
            <a:pPr marL="0" marR="0" lvl="0" indent="0" algn="ctr" defTabSz="9140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App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176033" y="410858"/>
            <a:ext cx="997492" cy="523184"/>
          </a:xfrm>
          <a:prstGeom prst="rect">
            <a:avLst/>
          </a:prstGeom>
          <a:solidFill>
            <a:srgbClr val="66FFFF"/>
          </a:solidFill>
          <a:ln w="38100">
            <a:solidFill>
              <a:sysClr val="windowText" lastClr="000000"/>
            </a:solidFill>
          </a:ln>
          <a:effectLst>
            <a:outerShdw blurRad="50800" dist="215900" dir="13500000" algn="br" rotWithShape="0">
              <a:prstClr val="black">
                <a:alpha val="53000"/>
              </a:prstClr>
            </a:outerShdw>
          </a:effectLst>
        </p:spPr>
        <p:txBody>
          <a:bodyPr wrap="square" lIns="91400" tIns="45702" rIns="91400" bIns="45702" rtlCol="0">
            <a:spAutoFit/>
          </a:bodyPr>
          <a:lstStyle/>
          <a:p>
            <a:pPr marL="0" marR="0" lvl="0" indent="0" algn="ctr" defTabSz="9140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App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157591" y="1158894"/>
            <a:ext cx="997492" cy="523184"/>
          </a:xfrm>
          <a:prstGeom prst="rect">
            <a:avLst/>
          </a:prstGeom>
          <a:solidFill>
            <a:srgbClr val="66FFFF"/>
          </a:solidFill>
          <a:ln w="38100">
            <a:solidFill>
              <a:sysClr val="windowText" lastClr="000000"/>
            </a:solidFill>
          </a:ln>
          <a:effectLst>
            <a:outerShdw blurRad="50800" dist="215900" dir="13500000" algn="br" rotWithShape="0">
              <a:prstClr val="black">
                <a:alpha val="53000"/>
              </a:prstClr>
            </a:outerShdw>
          </a:effectLst>
        </p:spPr>
        <p:txBody>
          <a:bodyPr wrap="square" lIns="91400" tIns="45702" rIns="91400" bIns="45702" rtlCol="0">
            <a:spAutoFit/>
          </a:bodyPr>
          <a:lstStyle/>
          <a:p>
            <a:pPr marL="0" marR="0" lvl="0" indent="0" algn="ctr" defTabSz="9140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App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878496" y="1370904"/>
            <a:ext cx="997492" cy="523184"/>
          </a:xfrm>
          <a:prstGeom prst="rect">
            <a:avLst/>
          </a:prstGeom>
          <a:solidFill>
            <a:srgbClr val="66FFFF"/>
          </a:solidFill>
          <a:ln w="38100">
            <a:solidFill>
              <a:sysClr val="windowText" lastClr="000000"/>
            </a:solidFill>
          </a:ln>
          <a:effectLst>
            <a:outerShdw blurRad="50800" dist="215900" dir="13500000" algn="br" rotWithShape="0">
              <a:prstClr val="black">
                <a:alpha val="53000"/>
              </a:prstClr>
            </a:outerShdw>
          </a:effectLst>
        </p:spPr>
        <p:txBody>
          <a:bodyPr wrap="square" lIns="91400" tIns="45702" rIns="91400" bIns="45702" rtlCol="0">
            <a:spAutoFit/>
          </a:bodyPr>
          <a:lstStyle/>
          <a:p>
            <a:pPr marL="0" marR="0" lvl="0" indent="0" algn="ctr" defTabSz="9140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App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883237" y="248276"/>
            <a:ext cx="997492" cy="523184"/>
          </a:xfrm>
          <a:prstGeom prst="rect">
            <a:avLst/>
          </a:prstGeom>
          <a:solidFill>
            <a:srgbClr val="66FFFF"/>
          </a:solidFill>
          <a:ln w="38100">
            <a:solidFill>
              <a:sysClr val="windowText" lastClr="000000"/>
            </a:solidFill>
          </a:ln>
          <a:effectLst>
            <a:outerShdw blurRad="50800" dist="215900" dir="13500000" algn="br" rotWithShape="0">
              <a:prstClr val="black">
                <a:alpha val="53000"/>
              </a:prstClr>
            </a:outerShdw>
          </a:effectLst>
        </p:spPr>
        <p:txBody>
          <a:bodyPr wrap="square" lIns="91400" tIns="45702" rIns="91400" bIns="45702" rtlCol="0">
            <a:spAutoFit/>
          </a:bodyPr>
          <a:lstStyle/>
          <a:p>
            <a:pPr marL="0" marR="0" lvl="0" indent="0" algn="ctr" defTabSz="9140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App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857904" y="878970"/>
            <a:ext cx="997492" cy="523184"/>
          </a:xfrm>
          <a:prstGeom prst="rect">
            <a:avLst/>
          </a:prstGeom>
          <a:solidFill>
            <a:srgbClr val="66FFFF"/>
          </a:solidFill>
          <a:ln w="38100">
            <a:solidFill>
              <a:sysClr val="windowText" lastClr="000000"/>
            </a:solidFill>
          </a:ln>
          <a:effectLst>
            <a:outerShdw blurRad="50800" dist="215900" dir="13500000" algn="br" rotWithShape="0">
              <a:prstClr val="black">
                <a:alpha val="53000"/>
              </a:prstClr>
            </a:outerShdw>
          </a:effectLst>
        </p:spPr>
        <p:txBody>
          <a:bodyPr wrap="square" lIns="91400" tIns="45702" rIns="91400" bIns="45702" rtlCol="0">
            <a:spAutoFit/>
          </a:bodyPr>
          <a:lstStyle/>
          <a:p>
            <a:pPr marL="0" marR="0" lvl="0" indent="0" algn="ctr" defTabSz="9140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App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735871" y="888416"/>
            <a:ext cx="997492" cy="523184"/>
          </a:xfrm>
          <a:prstGeom prst="rect">
            <a:avLst/>
          </a:prstGeom>
          <a:solidFill>
            <a:srgbClr val="66FFFF"/>
          </a:solidFill>
          <a:ln w="38100">
            <a:solidFill>
              <a:sysClr val="windowText" lastClr="000000"/>
            </a:solidFill>
          </a:ln>
          <a:effectLst>
            <a:outerShdw blurRad="50800" dist="215900" dir="13500000" algn="br" rotWithShape="0">
              <a:prstClr val="black">
                <a:alpha val="53000"/>
              </a:prstClr>
            </a:outerShdw>
          </a:effectLst>
        </p:spPr>
        <p:txBody>
          <a:bodyPr wrap="square" lIns="91400" tIns="45702" rIns="91400" bIns="45702" rtlCol="0">
            <a:spAutoFit/>
          </a:bodyPr>
          <a:lstStyle/>
          <a:p>
            <a:pPr marL="0" marR="0" lvl="0" indent="0" algn="ctr" defTabSz="9140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App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815471" y="1458749"/>
            <a:ext cx="997492" cy="523184"/>
          </a:xfrm>
          <a:prstGeom prst="rect">
            <a:avLst/>
          </a:prstGeom>
          <a:solidFill>
            <a:srgbClr val="66FFFF"/>
          </a:solidFill>
          <a:ln w="38100">
            <a:solidFill>
              <a:sysClr val="windowText" lastClr="000000"/>
            </a:solidFill>
          </a:ln>
          <a:effectLst>
            <a:outerShdw blurRad="50800" dist="215900" dir="13500000" algn="br" rotWithShape="0">
              <a:prstClr val="black">
                <a:alpha val="53000"/>
              </a:prstClr>
            </a:outerShdw>
          </a:effectLst>
        </p:spPr>
        <p:txBody>
          <a:bodyPr wrap="square" lIns="91400" tIns="45702" rIns="91400" bIns="45702" rtlCol="0">
            <a:spAutoFit/>
          </a:bodyPr>
          <a:lstStyle/>
          <a:p>
            <a:pPr marL="0" marR="0" lvl="0" indent="0" algn="ctr" defTabSz="9140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App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525183" y="1545128"/>
            <a:ext cx="997492" cy="523184"/>
          </a:xfrm>
          <a:prstGeom prst="rect">
            <a:avLst/>
          </a:prstGeom>
          <a:solidFill>
            <a:srgbClr val="66FFFF"/>
          </a:solidFill>
          <a:ln w="38100">
            <a:solidFill>
              <a:sysClr val="windowText" lastClr="000000"/>
            </a:solidFill>
          </a:ln>
          <a:effectLst>
            <a:outerShdw blurRad="50800" dist="215900" dir="13500000" algn="br" rotWithShape="0">
              <a:prstClr val="black">
                <a:alpha val="53000"/>
              </a:prstClr>
            </a:outerShdw>
          </a:effectLst>
        </p:spPr>
        <p:txBody>
          <a:bodyPr wrap="square" lIns="91400" tIns="45702" rIns="91400" bIns="45702" rtlCol="0">
            <a:spAutoFit/>
          </a:bodyPr>
          <a:lstStyle/>
          <a:p>
            <a:pPr marL="0" marR="0" lvl="0" indent="0" algn="ctr" defTabSz="9140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App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955342" y="1831083"/>
            <a:ext cx="997492" cy="523184"/>
          </a:xfrm>
          <a:prstGeom prst="rect">
            <a:avLst/>
          </a:prstGeom>
          <a:solidFill>
            <a:srgbClr val="66FFFF"/>
          </a:solidFill>
          <a:ln w="38100">
            <a:solidFill>
              <a:sysClr val="windowText" lastClr="000000"/>
            </a:solidFill>
          </a:ln>
          <a:effectLst>
            <a:outerShdw blurRad="50800" dist="215900" dir="13500000" algn="br" rotWithShape="0">
              <a:prstClr val="black">
                <a:alpha val="53000"/>
              </a:prstClr>
            </a:outerShdw>
          </a:effectLst>
        </p:spPr>
        <p:txBody>
          <a:bodyPr wrap="square" lIns="91400" tIns="45702" rIns="91400" bIns="45702" rtlCol="0">
            <a:spAutoFit/>
          </a:bodyPr>
          <a:lstStyle/>
          <a:p>
            <a:pPr marL="0" marR="0" lvl="0" indent="0" algn="ctr" defTabSz="9140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App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632540" y="1424385"/>
            <a:ext cx="997492" cy="523184"/>
          </a:xfrm>
          <a:prstGeom prst="rect">
            <a:avLst/>
          </a:prstGeom>
          <a:solidFill>
            <a:srgbClr val="66FFFF"/>
          </a:solidFill>
          <a:ln w="38100">
            <a:solidFill>
              <a:sysClr val="windowText" lastClr="000000"/>
            </a:solidFill>
          </a:ln>
          <a:effectLst>
            <a:outerShdw blurRad="50800" dist="215900" dir="13500000" algn="br" rotWithShape="0">
              <a:prstClr val="black">
                <a:alpha val="53000"/>
              </a:prstClr>
            </a:outerShdw>
          </a:effectLst>
        </p:spPr>
        <p:txBody>
          <a:bodyPr wrap="square" lIns="91400" tIns="45702" rIns="91400" bIns="45702" rtlCol="0">
            <a:spAutoFit/>
          </a:bodyPr>
          <a:lstStyle/>
          <a:p>
            <a:pPr marL="0" marR="0" lvl="0" indent="0" algn="ctr" defTabSz="9140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App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881658" y="1942503"/>
            <a:ext cx="997492" cy="523184"/>
          </a:xfrm>
          <a:prstGeom prst="rect">
            <a:avLst/>
          </a:prstGeom>
          <a:solidFill>
            <a:srgbClr val="66FFFF"/>
          </a:solidFill>
          <a:ln w="38100">
            <a:solidFill>
              <a:sysClr val="windowText" lastClr="000000"/>
            </a:solidFill>
          </a:ln>
          <a:effectLst>
            <a:outerShdw blurRad="50800" dist="215900" dir="13500000" algn="br" rotWithShape="0">
              <a:prstClr val="black">
                <a:alpha val="53000"/>
              </a:prstClr>
            </a:outerShdw>
          </a:effectLst>
        </p:spPr>
        <p:txBody>
          <a:bodyPr wrap="square" lIns="91400" tIns="45702" rIns="91400" bIns="45702" rtlCol="0">
            <a:spAutoFit/>
          </a:bodyPr>
          <a:lstStyle/>
          <a:p>
            <a:pPr marL="0" marR="0" lvl="0" indent="0" algn="ctr" defTabSz="9140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App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763763" y="645595"/>
            <a:ext cx="997492" cy="523184"/>
          </a:xfrm>
          <a:prstGeom prst="rect">
            <a:avLst/>
          </a:prstGeom>
          <a:solidFill>
            <a:srgbClr val="66FFFF"/>
          </a:solidFill>
          <a:ln w="38100">
            <a:solidFill>
              <a:sysClr val="windowText" lastClr="000000"/>
            </a:solidFill>
          </a:ln>
          <a:effectLst>
            <a:outerShdw blurRad="50800" dist="215900" dir="13500000" algn="br" rotWithShape="0">
              <a:prstClr val="black">
                <a:alpha val="53000"/>
              </a:prstClr>
            </a:outerShdw>
          </a:effectLst>
        </p:spPr>
        <p:txBody>
          <a:bodyPr wrap="square" lIns="91400" tIns="45702" rIns="91400" bIns="45702" rtlCol="0">
            <a:spAutoFit/>
          </a:bodyPr>
          <a:lstStyle/>
          <a:p>
            <a:pPr marL="0" marR="0" lvl="0" indent="0" algn="ctr" defTabSz="9140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App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707939" y="5567726"/>
            <a:ext cx="1090105" cy="523184"/>
          </a:xfrm>
          <a:prstGeom prst="rect">
            <a:avLst/>
          </a:prstGeom>
          <a:solidFill>
            <a:srgbClr val="FFCCCC"/>
          </a:solidFill>
          <a:ln w="38100">
            <a:solidFill>
              <a:sysClr val="windowText" lastClr="000000"/>
            </a:solidFill>
          </a:ln>
          <a:effectLst>
            <a:outerShdw blurRad="50800" dist="215900" dir="13500000" algn="br" rotWithShape="0">
              <a:prstClr val="black">
                <a:alpha val="53000"/>
              </a:prstClr>
            </a:outerShdw>
          </a:effectLst>
        </p:spPr>
        <p:txBody>
          <a:bodyPr wrap="square" lIns="91400" tIns="45702" rIns="91400" bIns="45702" rtlCol="0">
            <a:spAutoFit/>
          </a:bodyPr>
          <a:lstStyle/>
          <a:p>
            <a:pPr marL="0" marR="0" lvl="0" indent="0" algn="ctr" defTabSz="9140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HW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9539790" y="4930224"/>
            <a:ext cx="1090105" cy="523184"/>
          </a:xfrm>
          <a:prstGeom prst="rect">
            <a:avLst/>
          </a:prstGeom>
          <a:solidFill>
            <a:srgbClr val="FFCCCC"/>
          </a:solidFill>
          <a:ln w="38100">
            <a:solidFill>
              <a:sysClr val="windowText" lastClr="000000"/>
            </a:solidFill>
          </a:ln>
          <a:effectLst>
            <a:outerShdw blurRad="50800" dist="215900" dir="13500000" algn="br" rotWithShape="0">
              <a:prstClr val="black">
                <a:alpha val="53000"/>
              </a:prstClr>
            </a:outerShdw>
          </a:effectLst>
        </p:spPr>
        <p:txBody>
          <a:bodyPr wrap="square" lIns="91400" tIns="45702" rIns="91400" bIns="45702" rtlCol="0">
            <a:spAutoFit/>
          </a:bodyPr>
          <a:lstStyle/>
          <a:p>
            <a:pPr marL="0" marR="0" lvl="0" indent="0" algn="ctr" defTabSz="9140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HW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646527" y="4782950"/>
            <a:ext cx="1090105" cy="523184"/>
          </a:xfrm>
          <a:prstGeom prst="rect">
            <a:avLst/>
          </a:prstGeom>
          <a:solidFill>
            <a:srgbClr val="FFCCCC"/>
          </a:solidFill>
          <a:ln w="38100">
            <a:solidFill>
              <a:sysClr val="windowText" lastClr="000000"/>
            </a:solidFill>
          </a:ln>
          <a:effectLst>
            <a:outerShdw blurRad="50800" dist="215900" dir="13500000" algn="br" rotWithShape="0">
              <a:prstClr val="black">
                <a:alpha val="53000"/>
              </a:prstClr>
            </a:outerShdw>
          </a:effectLst>
        </p:spPr>
        <p:txBody>
          <a:bodyPr wrap="square" lIns="91400" tIns="45702" rIns="91400" bIns="45702" rtlCol="0">
            <a:spAutoFit/>
          </a:bodyPr>
          <a:lstStyle/>
          <a:p>
            <a:pPr marL="0" marR="0" lvl="0" indent="0" algn="ctr" defTabSz="9140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HW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8125865" y="5339090"/>
            <a:ext cx="1090105" cy="523184"/>
          </a:xfrm>
          <a:prstGeom prst="rect">
            <a:avLst/>
          </a:prstGeom>
          <a:solidFill>
            <a:srgbClr val="FFCCCC"/>
          </a:solidFill>
          <a:ln w="38100">
            <a:solidFill>
              <a:sysClr val="windowText" lastClr="000000"/>
            </a:solidFill>
          </a:ln>
          <a:effectLst>
            <a:outerShdw blurRad="50800" dist="215900" dir="13500000" algn="br" rotWithShape="0">
              <a:prstClr val="black">
                <a:alpha val="53000"/>
              </a:prstClr>
            </a:outerShdw>
          </a:effectLst>
        </p:spPr>
        <p:txBody>
          <a:bodyPr wrap="square" lIns="91400" tIns="45702" rIns="91400" bIns="45702" rtlCol="0">
            <a:spAutoFit/>
          </a:bodyPr>
          <a:lstStyle/>
          <a:p>
            <a:pPr marL="0" marR="0" lvl="0" indent="0" algn="ctr" defTabSz="9140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HW</a:t>
            </a:r>
          </a:p>
        </p:txBody>
      </p:sp>
      <p:sp>
        <p:nvSpPr>
          <p:cNvPr id="54" name="Explosion 2 53"/>
          <p:cNvSpPr/>
          <p:nvPr/>
        </p:nvSpPr>
        <p:spPr bwMode="auto">
          <a:xfrm>
            <a:off x="3049122" y="4261049"/>
            <a:ext cx="1564623" cy="995087"/>
          </a:xfrm>
          <a:prstGeom prst="irregularSeal2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  <a:tileRect/>
          </a:gra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/>
              </a:rPr>
              <a:t>DSS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015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/>
          <p:cNvCxnSpPr/>
          <p:nvPr/>
        </p:nvCxnSpPr>
        <p:spPr bwMode="auto">
          <a:xfrm>
            <a:off x="3875864" y="2779824"/>
            <a:ext cx="5218721" cy="2050973"/>
          </a:xfrm>
          <a:prstGeom prst="line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" name="Straight Connector 2"/>
          <p:cNvCxnSpPr/>
          <p:nvPr/>
        </p:nvCxnSpPr>
        <p:spPr bwMode="auto">
          <a:xfrm>
            <a:off x="3858913" y="1987628"/>
            <a:ext cx="5218721" cy="2050973"/>
          </a:xfrm>
          <a:prstGeom prst="line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2792525" y="5486400"/>
            <a:ext cx="7162800" cy="0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V="1">
            <a:off x="2800910" y="1981200"/>
            <a:ext cx="0" cy="3505200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1657916" y="4953003"/>
            <a:ext cx="883494" cy="523184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Fast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00201" y="2209803"/>
            <a:ext cx="963645" cy="523184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Slow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181911" y="5725182"/>
            <a:ext cx="1425390" cy="523220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Flexible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07532" y="5715000"/>
            <a:ext cx="1604927" cy="523220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Inflexible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348525" y="2443891"/>
            <a:ext cx="1083951" cy="523220"/>
          </a:xfrm>
          <a:prstGeom prst="rect">
            <a:avLst/>
          </a:prstGeom>
          <a:solidFill>
            <a:srgbClr val="66FFFF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Apps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943600" y="3398318"/>
            <a:ext cx="702436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OS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536933" y="4472263"/>
            <a:ext cx="782587" cy="523220"/>
          </a:xfrm>
          <a:prstGeom prst="rect">
            <a:avLst/>
          </a:prstGeom>
          <a:solidFill>
            <a:srgbClr val="FFCCCC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HW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348525" y="1726017"/>
            <a:ext cx="942887" cy="523220"/>
          </a:xfrm>
          <a:prstGeom prst="rect">
            <a:avLst/>
          </a:prstGeom>
          <a:solidFill>
            <a:srgbClr val="66FFFF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HGT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674532" y="2595129"/>
            <a:ext cx="1283749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Trans*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66541" y="3659928"/>
            <a:ext cx="1422184" cy="523220"/>
          </a:xfrm>
          <a:prstGeom prst="rect">
            <a:avLst/>
          </a:prstGeom>
          <a:solidFill>
            <a:srgbClr val="FFCCCC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Protein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878496" y="208789"/>
            <a:ext cx="2057400" cy="1384995"/>
          </a:xfrm>
          <a:prstGeom prst="rect">
            <a:avLst/>
          </a:prstGeom>
          <a:solidFill>
            <a:srgbClr val="66FFFF"/>
          </a:solidFill>
          <a:ln>
            <a:solidFill>
              <a:sysClr val="windowText" lastClr="000000"/>
            </a:solidFill>
          </a:ln>
          <a:effectLst>
            <a:outerShdw blurRad="50800" dist="215900" dir="13500000" algn="br" rotWithShape="0">
              <a:prstClr val="black">
                <a:alpha val="53000"/>
              </a:prstClr>
            </a:outerShdw>
          </a:effectLst>
        </p:spPr>
        <p:txBody>
          <a:bodyPr wrap="square" lIns="91400" tIns="45702" rIns="91400" bIns="45702" rtlCol="0">
            <a:spAutoFit/>
          </a:bodyPr>
          <a:lstStyle/>
          <a:p>
            <a:pPr marL="0" marR="0" lvl="0" indent="0" algn="ctr" defTabSz="9140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Horizontal App Transfer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447598" y="5081862"/>
            <a:ext cx="2057400" cy="1384958"/>
          </a:xfrm>
          <a:prstGeom prst="rect">
            <a:avLst/>
          </a:prstGeom>
          <a:solidFill>
            <a:srgbClr val="FFCCCC"/>
          </a:solidFill>
          <a:ln>
            <a:solidFill>
              <a:sysClr val="windowText" lastClr="000000"/>
            </a:solidFill>
          </a:ln>
          <a:effectLst>
            <a:outerShdw blurRad="50800" dist="215900" dir="13500000" algn="br" rotWithShape="0">
              <a:prstClr val="black">
                <a:alpha val="53000"/>
              </a:prstClr>
            </a:outerShdw>
          </a:effectLst>
        </p:spPr>
        <p:txBody>
          <a:bodyPr wrap="square" lIns="91400" tIns="45702" rIns="91400" bIns="45702" rtlCol="0">
            <a:spAutoFit/>
          </a:bodyPr>
          <a:lstStyle/>
          <a:p>
            <a:pPr marL="0" marR="0" lvl="0" indent="0" algn="ctr" defTabSz="9140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Horizontal Hardware Transfer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023633" y="258458"/>
            <a:ext cx="997492" cy="523184"/>
          </a:xfrm>
          <a:prstGeom prst="rect">
            <a:avLst/>
          </a:prstGeom>
          <a:solidFill>
            <a:srgbClr val="66FFFF"/>
          </a:solidFill>
          <a:ln w="38100">
            <a:solidFill>
              <a:sysClr val="windowText" lastClr="000000"/>
            </a:solidFill>
          </a:ln>
          <a:effectLst>
            <a:outerShdw blurRad="50800" dist="215900" dir="13500000" algn="br" rotWithShape="0">
              <a:prstClr val="black">
                <a:alpha val="53000"/>
              </a:prstClr>
            </a:outerShdw>
          </a:effectLst>
        </p:spPr>
        <p:txBody>
          <a:bodyPr wrap="square" lIns="91400" tIns="45702" rIns="91400" bIns="45702" rtlCol="0">
            <a:spAutoFit/>
          </a:bodyPr>
          <a:lstStyle/>
          <a:p>
            <a:pPr marL="0" marR="0" lvl="0" indent="0" algn="ctr" defTabSz="9140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App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601202" y="5715000"/>
            <a:ext cx="1090105" cy="523184"/>
          </a:xfrm>
          <a:prstGeom prst="rect">
            <a:avLst/>
          </a:prstGeom>
          <a:solidFill>
            <a:srgbClr val="FFCCCC"/>
          </a:solidFill>
          <a:ln w="38100">
            <a:solidFill>
              <a:sysClr val="windowText" lastClr="000000"/>
            </a:solidFill>
          </a:ln>
          <a:effectLst>
            <a:outerShdw blurRad="50800" dist="215900" dir="13500000" algn="br" rotWithShape="0">
              <a:prstClr val="black">
                <a:alpha val="53000"/>
              </a:prstClr>
            </a:outerShdw>
          </a:effectLst>
        </p:spPr>
        <p:txBody>
          <a:bodyPr wrap="square" lIns="91400" tIns="45702" rIns="91400" bIns="45702" rtlCol="0">
            <a:spAutoFit/>
          </a:bodyPr>
          <a:lstStyle/>
          <a:p>
            <a:pPr marL="0" marR="0" lvl="0" indent="0" algn="ctr" defTabSz="9140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HW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733345" y="344837"/>
            <a:ext cx="997492" cy="523184"/>
          </a:xfrm>
          <a:prstGeom prst="rect">
            <a:avLst/>
          </a:prstGeom>
          <a:solidFill>
            <a:srgbClr val="66FFFF"/>
          </a:solidFill>
          <a:ln w="38100">
            <a:solidFill>
              <a:sysClr val="windowText" lastClr="000000"/>
            </a:solidFill>
          </a:ln>
          <a:effectLst>
            <a:outerShdw blurRad="50800" dist="215900" dir="13500000" algn="br" rotWithShape="0">
              <a:prstClr val="black">
                <a:alpha val="53000"/>
              </a:prstClr>
            </a:outerShdw>
          </a:effectLst>
        </p:spPr>
        <p:txBody>
          <a:bodyPr wrap="square" lIns="91400" tIns="45702" rIns="91400" bIns="45702" rtlCol="0">
            <a:spAutoFit/>
          </a:bodyPr>
          <a:lstStyle/>
          <a:p>
            <a:pPr marL="0" marR="0" lvl="0" indent="0" algn="ctr" defTabSz="9140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App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81200" y="838237"/>
            <a:ext cx="997492" cy="523184"/>
          </a:xfrm>
          <a:prstGeom prst="rect">
            <a:avLst/>
          </a:prstGeom>
          <a:solidFill>
            <a:srgbClr val="66FFFF"/>
          </a:solidFill>
          <a:ln w="38100">
            <a:solidFill>
              <a:sysClr val="windowText" lastClr="000000"/>
            </a:solidFill>
          </a:ln>
          <a:effectLst>
            <a:outerShdw blurRad="50800" dist="215900" dir="13500000" algn="br" rotWithShape="0">
              <a:prstClr val="black">
                <a:alpha val="53000"/>
              </a:prstClr>
            </a:outerShdw>
          </a:effectLst>
        </p:spPr>
        <p:txBody>
          <a:bodyPr wrap="square" lIns="91400" tIns="45702" rIns="91400" bIns="45702" rtlCol="0">
            <a:spAutoFit/>
          </a:bodyPr>
          <a:lstStyle/>
          <a:p>
            <a:pPr marL="0" marR="0" lvl="0" indent="0" algn="ctr" defTabSz="9140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App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690912" y="924616"/>
            <a:ext cx="997492" cy="523184"/>
          </a:xfrm>
          <a:prstGeom prst="rect">
            <a:avLst/>
          </a:prstGeom>
          <a:solidFill>
            <a:srgbClr val="66FFFF"/>
          </a:solidFill>
          <a:ln w="38100">
            <a:solidFill>
              <a:sysClr val="windowText" lastClr="000000"/>
            </a:solidFill>
          </a:ln>
          <a:effectLst>
            <a:outerShdw blurRad="50800" dist="215900" dir="13500000" algn="br" rotWithShape="0">
              <a:prstClr val="black">
                <a:alpha val="53000"/>
              </a:prstClr>
            </a:outerShdw>
          </a:effectLst>
        </p:spPr>
        <p:txBody>
          <a:bodyPr wrap="square" lIns="91400" tIns="45702" rIns="91400" bIns="45702" rtlCol="0">
            <a:spAutoFit/>
          </a:bodyPr>
          <a:lstStyle/>
          <a:p>
            <a:pPr marL="0" marR="0" lvl="0" indent="0" algn="ctr" defTabSz="9140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App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176033" y="410858"/>
            <a:ext cx="997492" cy="523184"/>
          </a:xfrm>
          <a:prstGeom prst="rect">
            <a:avLst/>
          </a:prstGeom>
          <a:solidFill>
            <a:srgbClr val="66FFFF"/>
          </a:solidFill>
          <a:ln w="38100">
            <a:solidFill>
              <a:sysClr val="windowText" lastClr="000000"/>
            </a:solidFill>
          </a:ln>
          <a:effectLst>
            <a:outerShdw blurRad="50800" dist="215900" dir="13500000" algn="br" rotWithShape="0">
              <a:prstClr val="black">
                <a:alpha val="53000"/>
              </a:prstClr>
            </a:outerShdw>
          </a:effectLst>
        </p:spPr>
        <p:txBody>
          <a:bodyPr wrap="square" lIns="91400" tIns="45702" rIns="91400" bIns="45702" rtlCol="0">
            <a:spAutoFit/>
          </a:bodyPr>
          <a:lstStyle/>
          <a:p>
            <a:pPr marL="0" marR="0" lvl="0" indent="0" algn="ctr" defTabSz="9140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App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157591" y="1158894"/>
            <a:ext cx="997492" cy="523184"/>
          </a:xfrm>
          <a:prstGeom prst="rect">
            <a:avLst/>
          </a:prstGeom>
          <a:solidFill>
            <a:srgbClr val="66FFFF"/>
          </a:solidFill>
          <a:ln w="38100">
            <a:solidFill>
              <a:sysClr val="windowText" lastClr="000000"/>
            </a:solidFill>
          </a:ln>
          <a:effectLst>
            <a:outerShdw blurRad="50800" dist="215900" dir="13500000" algn="br" rotWithShape="0">
              <a:prstClr val="black">
                <a:alpha val="53000"/>
              </a:prstClr>
            </a:outerShdw>
          </a:effectLst>
        </p:spPr>
        <p:txBody>
          <a:bodyPr wrap="square" lIns="91400" tIns="45702" rIns="91400" bIns="45702" rtlCol="0">
            <a:spAutoFit/>
          </a:bodyPr>
          <a:lstStyle/>
          <a:p>
            <a:pPr marL="0" marR="0" lvl="0" indent="0" algn="ctr" defTabSz="9140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App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878496" y="1370904"/>
            <a:ext cx="997492" cy="523184"/>
          </a:xfrm>
          <a:prstGeom prst="rect">
            <a:avLst/>
          </a:prstGeom>
          <a:solidFill>
            <a:srgbClr val="66FFFF"/>
          </a:solidFill>
          <a:ln w="38100">
            <a:solidFill>
              <a:sysClr val="windowText" lastClr="000000"/>
            </a:solidFill>
          </a:ln>
          <a:effectLst>
            <a:outerShdw blurRad="50800" dist="215900" dir="13500000" algn="br" rotWithShape="0">
              <a:prstClr val="black">
                <a:alpha val="53000"/>
              </a:prstClr>
            </a:outerShdw>
          </a:effectLst>
        </p:spPr>
        <p:txBody>
          <a:bodyPr wrap="square" lIns="91400" tIns="45702" rIns="91400" bIns="45702" rtlCol="0">
            <a:spAutoFit/>
          </a:bodyPr>
          <a:lstStyle/>
          <a:p>
            <a:pPr marL="0" marR="0" lvl="0" indent="0" algn="ctr" defTabSz="9140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App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857904" y="878970"/>
            <a:ext cx="997492" cy="523184"/>
          </a:xfrm>
          <a:prstGeom prst="rect">
            <a:avLst/>
          </a:prstGeom>
          <a:solidFill>
            <a:srgbClr val="66FFFF"/>
          </a:solidFill>
          <a:ln w="38100">
            <a:solidFill>
              <a:sysClr val="windowText" lastClr="000000"/>
            </a:solidFill>
          </a:ln>
          <a:effectLst>
            <a:outerShdw blurRad="50800" dist="215900" dir="13500000" algn="br" rotWithShape="0">
              <a:prstClr val="black">
                <a:alpha val="53000"/>
              </a:prstClr>
            </a:outerShdw>
          </a:effectLst>
        </p:spPr>
        <p:txBody>
          <a:bodyPr wrap="square" lIns="91400" tIns="45702" rIns="91400" bIns="45702" rtlCol="0">
            <a:spAutoFit/>
          </a:bodyPr>
          <a:lstStyle/>
          <a:p>
            <a:pPr marL="0" marR="0" lvl="0" indent="0" algn="ctr" defTabSz="9140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App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772738" y="1586273"/>
            <a:ext cx="997492" cy="523184"/>
          </a:xfrm>
          <a:prstGeom prst="rect">
            <a:avLst/>
          </a:prstGeom>
          <a:solidFill>
            <a:srgbClr val="66FFFF"/>
          </a:solidFill>
          <a:ln w="38100">
            <a:solidFill>
              <a:sysClr val="windowText" lastClr="000000"/>
            </a:solidFill>
          </a:ln>
          <a:effectLst>
            <a:outerShdw blurRad="50800" dist="215900" dir="13500000" algn="br" rotWithShape="0">
              <a:prstClr val="black">
                <a:alpha val="53000"/>
              </a:prstClr>
            </a:outerShdw>
          </a:effectLst>
        </p:spPr>
        <p:txBody>
          <a:bodyPr wrap="square" lIns="91400" tIns="45702" rIns="91400" bIns="45702" rtlCol="0">
            <a:spAutoFit/>
          </a:bodyPr>
          <a:lstStyle/>
          <a:p>
            <a:pPr marL="0" marR="0" lvl="0" indent="0" algn="ctr" defTabSz="9140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App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471062" y="414074"/>
            <a:ext cx="1236804" cy="523184"/>
          </a:xfrm>
          <a:prstGeom prst="rect">
            <a:avLst/>
          </a:prstGeom>
          <a:solidFill>
            <a:srgbClr val="66FFFF"/>
          </a:solidFill>
          <a:ln w="38100">
            <a:solidFill>
              <a:sysClr val="windowText" lastClr="000000"/>
            </a:solidFill>
          </a:ln>
          <a:effectLst>
            <a:outerShdw blurRad="50800" dist="215900" dir="13500000" algn="br" rotWithShape="0">
              <a:prstClr val="black">
                <a:alpha val="53000"/>
              </a:prstClr>
            </a:outerShdw>
          </a:effectLst>
        </p:spPr>
        <p:txBody>
          <a:bodyPr wrap="square" lIns="91400" tIns="45702" rIns="91400" bIns="45702" rtlCol="0">
            <a:spAutoFit/>
          </a:bodyPr>
          <a:lstStyle/>
          <a:p>
            <a:pPr marL="0" marR="0" lvl="0" indent="0" algn="ctr" defTabSz="9140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Gene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881658" y="1942503"/>
            <a:ext cx="997492" cy="523184"/>
          </a:xfrm>
          <a:prstGeom prst="rect">
            <a:avLst/>
          </a:prstGeom>
          <a:solidFill>
            <a:srgbClr val="66FFFF"/>
          </a:solidFill>
          <a:ln w="38100">
            <a:solidFill>
              <a:sysClr val="windowText" lastClr="000000"/>
            </a:solidFill>
          </a:ln>
          <a:effectLst>
            <a:outerShdw blurRad="50800" dist="215900" dir="13500000" algn="br" rotWithShape="0">
              <a:prstClr val="black">
                <a:alpha val="53000"/>
              </a:prstClr>
            </a:outerShdw>
          </a:effectLst>
        </p:spPr>
        <p:txBody>
          <a:bodyPr wrap="square" lIns="91400" tIns="45702" rIns="91400" bIns="45702" rtlCol="0">
            <a:spAutoFit/>
          </a:bodyPr>
          <a:lstStyle/>
          <a:p>
            <a:pPr marL="0" marR="0" lvl="0" indent="0" algn="ctr" defTabSz="9140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App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707939" y="5567726"/>
            <a:ext cx="1090105" cy="523184"/>
          </a:xfrm>
          <a:prstGeom prst="rect">
            <a:avLst/>
          </a:prstGeom>
          <a:solidFill>
            <a:srgbClr val="FFCCCC"/>
          </a:solidFill>
          <a:ln w="38100">
            <a:solidFill>
              <a:sysClr val="windowText" lastClr="000000"/>
            </a:solidFill>
          </a:ln>
          <a:effectLst>
            <a:outerShdw blurRad="50800" dist="215900" dir="13500000" algn="br" rotWithShape="0">
              <a:prstClr val="black">
                <a:alpha val="53000"/>
              </a:prstClr>
            </a:outerShdw>
          </a:effectLst>
        </p:spPr>
        <p:txBody>
          <a:bodyPr wrap="square" lIns="91400" tIns="45702" rIns="91400" bIns="45702" rtlCol="0">
            <a:spAutoFit/>
          </a:bodyPr>
          <a:lstStyle/>
          <a:p>
            <a:pPr marL="0" marR="0" lvl="0" indent="0" algn="ctr" defTabSz="9140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HW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9539790" y="4930224"/>
            <a:ext cx="1090105" cy="523184"/>
          </a:xfrm>
          <a:prstGeom prst="rect">
            <a:avLst/>
          </a:prstGeom>
          <a:solidFill>
            <a:srgbClr val="FFCCCC"/>
          </a:solidFill>
          <a:ln w="38100">
            <a:solidFill>
              <a:sysClr val="windowText" lastClr="000000"/>
            </a:solidFill>
          </a:ln>
          <a:effectLst>
            <a:outerShdw blurRad="50800" dist="215900" dir="13500000" algn="br" rotWithShape="0">
              <a:prstClr val="black">
                <a:alpha val="53000"/>
              </a:prstClr>
            </a:outerShdw>
          </a:effectLst>
        </p:spPr>
        <p:txBody>
          <a:bodyPr wrap="square" lIns="91400" tIns="45702" rIns="91400" bIns="45702" rtlCol="0">
            <a:spAutoFit/>
          </a:bodyPr>
          <a:lstStyle/>
          <a:p>
            <a:pPr marL="0" marR="0" lvl="0" indent="0" algn="ctr" defTabSz="9140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HW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646527" y="4782950"/>
            <a:ext cx="1090105" cy="523184"/>
          </a:xfrm>
          <a:prstGeom prst="rect">
            <a:avLst/>
          </a:prstGeom>
          <a:solidFill>
            <a:srgbClr val="FFCCCC"/>
          </a:solidFill>
          <a:ln w="38100">
            <a:solidFill>
              <a:sysClr val="windowText" lastClr="000000"/>
            </a:solidFill>
          </a:ln>
          <a:effectLst>
            <a:outerShdw blurRad="50800" dist="215900" dir="13500000" algn="br" rotWithShape="0">
              <a:prstClr val="black">
                <a:alpha val="53000"/>
              </a:prstClr>
            </a:outerShdw>
          </a:effectLst>
        </p:spPr>
        <p:txBody>
          <a:bodyPr wrap="square" lIns="91400" tIns="45702" rIns="91400" bIns="45702" rtlCol="0">
            <a:spAutoFit/>
          </a:bodyPr>
          <a:lstStyle/>
          <a:p>
            <a:pPr marL="0" marR="0" lvl="0" indent="0" algn="ctr" defTabSz="9140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HW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8125865" y="5339090"/>
            <a:ext cx="1090105" cy="523184"/>
          </a:xfrm>
          <a:prstGeom prst="rect">
            <a:avLst/>
          </a:prstGeom>
          <a:solidFill>
            <a:srgbClr val="FFCCCC"/>
          </a:solidFill>
          <a:ln w="38100">
            <a:solidFill>
              <a:sysClr val="windowText" lastClr="000000"/>
            </a:solidFill>
          </a:ln>
          <a:effectLst>
            <a:outerShdw blurRad="50800" dist="215900" dir="13500000" algn="br" rotWithShape="0">
              <a:prstClr val="black">
                <a:alpha val="53000"/>
              </a:prstClr>
            </a:outerShdw>
          </a:effectLst>
        </p:spPr>
        <p:txBody>
          <a:bodyPr wrap="square" lIns="91400" tIns="45702" rIns="91400" bIns="45702" rtlCol="0">
            <a:spAutoFit/>
          </a:bodyPr>
          <a:lstStyle/>
          <a:p>
            <a:pPr marL="0" marR="0" lvl="0" indent="0" algn="ctr" defTabSz="9140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HW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319878" y="800479"/>
            <a:ext cx="1236804" cy="523184"/>
          </a:xfrm>
          <a:prstGeom prst="rect">
            <a:avLst/>
          </a:prstGeom>
          <a:solidFill>
            <a:srgbClr val="66FFFF"/>
          </a:solidFill>
          <a:ln w="38100">
            <a:solidFill>
              <a:sysClr val="windowText" lastClr="000000"/>
            </a:solidFill>
          </a:ln>
          <a:effectLst>
            <a:outerShdw blurRad="50800" dist="215900" dir="13500000" algn="br" rotWithShape="0">
              <a:prstClr val="black">
                <a:alpha val="53000"/>
              </a:prstClr>
            </a:outerShdw>
          </a:effectLst>
        </p:spPr>
        <p:txBody>
          <a:bodyPr wrap="square" lIns="91400" tIns="45702" rIns="91400" bIns="45702" rtlCol="0">
            <a:spAutoFit/>
          </a:bodyPr>
          <a:lstStyle/>
          <a:p>
            <a:pPr marL="0" marR="0" lvl="0" indent="0" algn="ctr" defTabSz="9140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Gene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821252" y="1292262"/>
            <a:ext cx="1236804" cy="523184"/>
          </a:xfrm>
          <a:prstGeom prst="rect">
            <a:avLst/>
          </a:prstGeom>
          <a:solidFill>
            <a:srgbClr val="66FFFF"/>
          </a:solidFill>
          <a:ln w="38100">
            <a:solidFill>
              <a:sysClr val="windowText" lastClr="000000"/>
            </a:solidFill>
          </a:ln>
          <a:effectLst>
            <a:outerShdw blurRad="50800" dist="215900" dir="13500000" algn="br" rotWithShape="0">
              <a:prstClr val="black">
                <a:alpha val="53000"/>
              </a:prstClr>
            </a:outerShdw>
          </a:effectLst>
        </p:spPr>
        <p:txBody>
          <a:bodyPr wrap="square" lIns="91400" tIns="45702" rIns="91400" bIns="45702" rtlCol="0">
            <a:spAutoFit/>
          </a:bodyPr>
          <a:lstStyle/>
          <a:p>
            <a:pPr marL="0" marR="0" lvl="0" indent="0" algn="ctr" defTabSz="9140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Gene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516444" y="1625467"/>
            <a:ext cx="1236804" cy="523184"/>
          </a:xfrm>
          <a:prstGeom prst="rect">
            <a:avLst/>
          </a:prstGeom>
          <a:solidFill>
            <a:srgbClr val="66FFFF"/>
          </a:solidFill>
          <a:ln w="38100">
            <a:solidFill>
              <a:sysClr val="windowText" lastClr="000000"/>
            </a:solidFill>
          </a:ln>
          <a:effectLst>
            <a:outerShdw blurRad="50800" dist="215900" dir="13500000" algn="br" rotWithShape="0">
              <a:prstClr val="black">
                <a:alpha val="53000"/>
              </a:prstClr>
            </a:outerShdw>
          </a:effectLst>
        </p:spPr>
        <p:txBody>
          <a:bodyPr wrap="square" lIns="91400" tIns="45702" rIns="91400" bIns="45702" rtlCol="0">
            <a:spAutoFit/>
          </a:bodyPr>
          <a:lstStyle/>
          <a:p>
            <a:pPr marL="0" marR="0" lvl="0" indent="0" algn="ctr" defTabSz="9140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Gene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499671" y="1823043"/>
            <a:ext cx="1236804" cy="523184"/>
          </a:xfrm>
          <a:prstGeom prst="rect">
            <a:avLst/>
          </a:prstGeom>
          <a:solidFill>
            <a:srgbClr val="66FFFF"/>
          </a:solidFill>
          <a:ln w="38100">
            <a:solidFill>
              <a:sysClr val="windowText" lastClr="000000"/>
            </a:solidFill>
          </a:ln>
          <a:effectLst>
            <a:outerShdw blurRad="50800" dist="215900" dir="13500000" algn="br" rotWithShape="0">
              <a:prstClr val="black">
                <a:alpha val="53000"/>
              </a:prstClr>
            </a:outerShdw>
          </a:effectLst>
        </p:spPr>
        <p:txBody>
          <a:bodyPr wrap="square" lIns="91400" tIns="45702" rIns="91400" bIns="45702" rtlCol="0">
            <a:spAutoFit/>
          </a:bodyPr>
          <a:lstStyle/>
          <a:p>
            <a:pPr marL="0" marR="0" lvl="0" indent="0" algn="ctr" defTabSz="9140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Gene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248420" y="498675"/>
            <a:ext cx="1236804" cy="523184"/>
          </a:xfrm>
          <a:prstGeom prst="rect">
            <a:avLst/>
          </a:prstGeom>
          <a:solidFill>
            <a:srgbClr val="66FFFF"/>
          </a:solidFill>
          <a:ln w="38100">
            <a:solidFill>
              <a:sysClr val="windowText" lastClr="000000"/>
            </a:solidFill>
          </a:ln>
          <a:effectLst>
            <a:outerShdw blurRad="50800" dist="215900" dir="13500000" algn="br" rotWithShape="0">
              <a:prstClr val="black">
                <a:alpha val="53000"/>
              </a:prstClr>
            </a:outerShdw>
          </a:effectLst>
        </p:spPr>
        <p:txBody>
          <a:bodyPr wrap="square" lIns="91400" tIns="45702" rIns="91400" bIns="45702" rtlCol="0">
            <a:spAutoFit/>
          </a:bodyPr>
          <a:lstStyle/>
          <a:p>
            <a:pPr marL="0" marR="0" lvl="0" indent="0" algn="ctr" defTabSz="9140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Gene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103075" y="1151693"/>
            <a:ext cx="1236804" cy="523184"/>
          </a:xfrm>
          <a:prstGeom prst="rect">
            <a:avLst/>
          </a:prstGeom>
          <a:solidFill>
            <a:srgbClr val="66FFFF"/>
          </a:solidFill>
          <a:ln w="38100">
            <a:solidFill>
              <a:sysClr val="windowText" lastClr="000000"/>
            </a:solidFill>
          </a:ln>
          <a:effectLst>
            <a:outerShdw blurRad="50800" dist="215900" dir="13500000" algn="br" rotWithShape="0">
              <a:prstClr val="black">
                <a:alpha val="53000"/>
              </a:prstClr>
            </a:outerShdw>
          </a:effectLst>
        </p:spPr>
        <p:txBody>
          <a:bodyPr wrap="square" lIns="91400" tIns="45702" rIns="91400" bIns="45702" rtlCol="0">
            <a:spAutoFit/>
          </a:bodyPr>
          <a:lstStyle/>
          <a:p>
            <a:pPr marL="0" marR="0" lvl="0" indent="0" algn="ctr" defTabSz="9140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Gene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958281" y="804253"/>
            <a:ext cx="32212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Horizontal transfer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宋体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65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/>
          <p:cNvCxnSpPr/>
          <p:nvPr/>
        </p:nvCxnSpPr>
        <p:spPr bwMode="auto">
          <a:xfrm>
            <a:off x="3875864" y="2779824"/>
            <a:ext cx="5218721" cy="2050973"/>
          </a:xfrm>
          <a:prstGeom prst="line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" name="Straight Connector 2"/>
          <p:cNvCxnSpPr/>
          <p:nvPr/>
        </p:nvCxnSpPr>
        <p:spPr bwMode="auto">
          <a:xfrm>
            <a:off x="3858913" y="1987628"/>
            <a:ext cx="5218721" cy="2050973"/>
          </a:xfrm>
          <a:prstGeom prst="line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2792525" y="5486400"/>
            <a:ext cx="7162800" cy="0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V="1">
            <a:off x="2800910" y="1981200"/>
            <a:ext cx="0" cy="3505200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1657916" y="4953003"/>
            <a:ext cx="883494" cy="523184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Fast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00201" y="2209803"/>
            <a:ext cx="963645" cy="523184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Slow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181911" y="5725182"/>
            <a:ext cx="1425390" cy="523220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Flexible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07532" y="5715000"/>
            <a:ext cx="1604927" cy="523220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Inflexible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958281" y="804253"/>
            <a:ext cx="32212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Hijacking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348525" y="2443891"/>
            <a:ext cx="1083951" cy="523220"/>
          </a:xfrm>
          <a:prstGeom prst="rect">
            <a:avLst/>
          </a:prstGeom>
          <a:solidFill>
            <a:srgbClr val="66FFFF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Apps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943600" y="3398318"/>
            <a:ext cx="702436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OS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536933" y="4472263"/>
            <a:ext cx="782587" cy="523220"/>
          </a:xfrm>
          <a:prstGeom prst="rect">
            <a:avLst/>
          </a:prstGeom>
          <a:solidFill>
            <a:srgbClr val="FFCCCC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HW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348525" y="1726017"/>
            <a:ext cx="942887" cy="523220"/>
          </a:xfrm>
          <a:prstGeom prst="rect">
            <a:avLst/>
          </a:prstGeom>
          <a:solidFill>
            <a:srgbClr val="66FFFF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HGT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674532" y="2595129"/>
            <a:ext cx="1283749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Trans*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66541" y="3659928"/>
            <a:ext cx="1422184" cy="523220"/>
          </a:xfrm>
          <a:prstGeom prst="rect">
            <a:avLst/>
          </a:prstGeom>
          <a:solidFill>
            <a:srgbClr val="FFCCCC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Protein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878496" y="208789"/>
            <a:ext cx="2057400" cy="1384995"/>
          </a:xfrm>
          <a:prstGeom prst="rect">
            <a:avLst/>
          </a:prstGeom>
          <a:solidFill>
            <a:srgbClr val="66FFFF"/>
          </a:solidFill>
          <a:ln>
            <a:solidFill>
              <a:sysClr val="windowText" lastClr="000000"/>
            </a:solidFill>
          </a:ln>
          <a:effectLst>
            <a:outerShdw blurRad="50800" dist="215900" dir="13500000" algn="br" rotWithShape="0">
              <a:prstClr val="black">
                <a:alpha val="53000"/>
              </a:prstClr>
            </a:outerShdw>
          </a:effectLst>
        </p:spPr>
        <p:txBody>
          <a:bodyPr wrap="square" lIns="91400" tIns="45702" rIns="91400" bIns="45702" rtlCol="0">
            <a:spAutoFit/>
          </a:bodyPr>
          <a:lstStyle/>
          <a:p>
            <a:pPr marL="0" marR="0" lvl="0" indent="0" algn="ctr" defTabSz="9140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Horizontal App Transfer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447598" y="5081862"/>
            <a:ext cx="2057400" cy="1384958"/>
          </a:xfrm>
          <a:prstGeom prst="rect">
            <a:avLst/>
          </a:prstGeom>
          <a:solidFill>
            <a:srgbClr val="FFCCCC"/>
          </a:solidFill>
          <a:ln>
            <a:solidFill>
              <a:sysClr val="windowText" lastClr="000000"/>
            </a:solidFill>
          </a:ln>
          <a:effectLst>
            <a:outerShdw blurRad="50800" dist="215900" dir="13500000" algn="br" rotWithShape="0">
              <a:prstClr val="black">
                <a:alpha val="53000"/>
              </a:prstClr>
            </a:outerShdw>
          </a:effectLst>
        </p:spPr>
        <p:txBody>
          <a:bodyPr wrap="square" lIns="91400" tIns="45702" rIns="91400" bIns="45702" rtlCol="0">
            <a:spAutoFit/>
          </a:bodyPr>
          <a:lstStyle/>
          <a:p>
            <a:pPr marL="0" marR="0" lvl="0" indent="0" algn="ctr" defTabSz="9140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Horizontal Hardware Transfer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023633" y="258458"/>
            <a:ext cx="997492" cy="523184"/>
          </a:xfrm>
          <a:prstGeom prst="rect">
            <a:avLst/>
          </a:prstGeom>
          <a:solidFill>
            <a:srgbClr val="66FFFF"/>
          </a:solidFill>
          <a:ln w="38100">
            <a:solidFill>
              <a:sysClr val="windowText" lastClr="000000"/>
            </a:solidFill>
          </a:ln>
          <a:effectLst>
            <a:outerShdw blurRad="50800" dist="215900" dir="13500000" algn="br" rotWithShape="0">
              <a:prstClr val="black">
                <a:alpha val="53000"/>
              </a:prstClr>
            </a:outerShdw>
          </a:effectLst>
        </p:spPr>
        <p:txBody>
          <a:bodyPr wrap="square" lIns="91400" tIns="45702" rIns="91400" bIns="45702" rtlCol="0">
            <a:spAutoFit/>
          </a:bodyPr>
          <a:lstStyle/>
          <a:p>
            <a:pPr marL="0" marR="0" lvl="0" indent="0" algn="ctr" defTabSz="9140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App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601202" y="5715000"/>
            <a:ext cx="1090105" cy="523184"/>
          </a:xfrm>
          <a:prstGeom prst="rect">
            <a:avLst/>
          </a:prstGeom>
          <a:solidFill>
            <a:srgbClr val="FFCCCC"/>
          </a:solidFill>
          <a:ln w="38100">
            <a:solidFill>
              <a:sysClr val="windowText" lastClr="000000"/>
            </a:solidFill>
          </a:ln>
          <a:effectLst>
            <a:outerShdw blurRad="50800" dist="215900" dir="13500000" algn="br" rotWithShape="0">
              <a:prstClr val="black">
                <a:alpha val="53000"/>
              </a:prstClr>
            </a:outerShdw>
          </a:effectLst>
        </p:spPr>
        <p:txBody>
          <a:bodyPr wrap="square" lIns="91400" tIns="45702" rIns="91400" bIns="45702" rtlCol="0">
            <a:spAutoFit/>
          </a:bodyPr>
          <a:lstStyle/>
          <a:p>
            <a:pPr marL="0" marR="0" lvl="0" indent="0" algn="ctr" defTabSz="9140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HW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733345" y="344837"/>
            <a:ext cx="997492" cy="523184"/>
          </a:xfrm>
          <a:prstGeom prst="rect">
            <a:avLst/>
          </a:prstGeom>
          <a:solidFill>
            <a:srgbClr val="66FFFF"/>
          </a:solidFill>
          <a:ln w="38100">
            <a:solidFill>
              <a:sysClr val="windowText" lastClr="000000"/>
            </a:solidFill>
          </a:ln>
          <a:effectLst>
            <a:outerShdw blurRad="50800" dist="215900" dir="13500000" algn="br" rotWithShape="0">
              <a:prstClr val="black">
                <a:alpha val="53000"/>
              </a:prstClr>
            </a:outerShdw>
          </a:effectLst>
        </p:spPr>
        <p:txBody>
          <a:bodyPr wrap="square" lIns="91400" tIns="45702" rIns="91400" bIns="45702" rtlCol="0">
            <a:spAutoFit/>
          </a:bodyPr>
          <a:lstStyle/>
          <a:p>
            <a:pPr marL="0" marR="0" lvl="0" indent="0" algn="ctr" defTabSz="9140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App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81200" y="838237"/>
            <a:ext cx="997492" cy="523184"/>
          </a:xfrm>
          <a:prstGeom prst="rect">
            <a:avLst/>
          </a:prstGeom>
          <a:solidFill>
            <a:srgbClr val="66FFFF"/>
          </a:solidFill>
          <a:ln w="38100">
            <a:solidFill>
              <a:sysClr val="windowText" lastClr="000000"/>
            </a:solidFill>
          </a:ln>
          <a:effectLst>
            <a:outerShdw blurRad="50800" dist="215900" dir="13500000" algn="br" rotWithShape="0">
              <a:prstClr val="black">
                <a:alpha val="53000"/>
              </a:prstClr>
            </a:outerShdw>
          </a:effectLst>
        </p:spPr>
        <p:txBody>
          <a:bodyPr wrap="square" lIns="91400" tIns="45702" rIns="91400" bIns="45702" rtlCol="0">
            <a:spAutoFit/>
          </a:bodyPr>
          <a:lstStyle/>
          <a:p>
            <a:pPr marL="0" marR="0" lvl="0" indent="0" algn="ctr" defTabSz="9140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App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690912" y="924616"/>
            <a:ext cx="997492" cy="523184"/>
          </a:xfrm>
          <a:prstGeom prst="rect">
            <a:avLst/>
          </a:prstGeom>
          <a:solidFill>
            <a:srgbClr val="66FFFF"/>
          </a:solidFill>
          <a:ln w="38100">
            <a:solidFill>
              <a:sysClr val="windowText" lastClr="000000"/>
            </a:solidFill>
          </a:ln>
          <a:effectLst>
            <a:outerShdw blurRad="50800" dist="215900" dir="13500000" algn="br" rotWithShape="0">
              <a:prstClr val="black">
                <a:alpha val="53000"/>
              </a:prstClr>
            </a:outerShdw>
          </a:effectLst>
        </p:spPr>
        <p:txBody>
          <a:bodyPr wrap="square" lIns="91400" tIns="45702" rIns="91400" bIns="45702" rtlCol="0">
            <a:spAutoFit/>
          </a:bodyPr>
          <a:lstStyle/>
          <a:p>
            <a:pPr marL="0" marR="0" lvl="0" indent="0" algn="ctr" defTabSz="9140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App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176033" y="410858"/>
            <a:ext cx="997492" cy="523184"/>
          </a:xfrm>
          <a:prstGeom prst="rect">
            <a:avLst/>
          </a:prstGeom>
          <a:solidFill>
            <a:srgbClr val="66FFFF"/>
          </a:solidFill>
          <a:ln w="38100">
            <a:solidFill>
              <a:sysClr val="windowText" lastClr="000000"/>
            </a:solidFill>
          </a:ln>
          <a:effectLst>
            <a:outerShdw blurRad="50800" dist="215900" dir="13500000" algn="br" rotWithShape="0">
              <a:prstClr val="black">
                <a:alpha val="53000"/>
              </a:prstClr>
            </a:outerShdw>
          </a:effectLst>
        </p:spPr>
        <p:txBody>
          <a:bodyPr wrap="square" lIns="91400" tIns="45702" rIns="91400" bIns="45702" rtlCol="0">
            <a:spAutoFit/>
          </a:bodyPr>
          <a:lstStyle/>
          <a:p>
            <a:pPr marL="0" marR="0" lvl="0" indent="0" algn="ctr" defTabSz="9140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App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157591" y="1158894"/>
            <a:ext cx="997492" cy="523184"/>
          </a:xfrm>
          <a:prstGeom prst="rect">
            <a:avLst/>
          </a:prstGeom>
          <a:solidFill>
            <a:srgbClr val="66FFFF"/>
          </a:solidFill>
          <a:ln w="38100">
            <a:solidFill>
              <a:sysClr val="windowText" lastClr="000000"/>
            </a:solidFill>
          </a:ln>
          <a:effectLst>
            <a:outerShdw blurRad="50800" dist="215900" dir="13500000" algn="br" rotWithShape="0">
              <a:prstClr val="black">
                <a:alpha val="53000"/>
              </a:prstClr>
            </a:outerShdw>
          </a:effectLst>
        </p:spPr>
        <p:txBody>
          <a:bodyPr wrap="square" lIns="91400" tIns="45702" rIns="91400" bIns="45702" rtlCol="0">
            <a:spAutoFit/>
          </a:bodyPr>
          <a:lstStyle/>
          <a:p>
            <a:pPr marL="0" marR="0" lvl="0" indent="0" algn="ctr" defTabSz="9140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App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878496" y="1370904"/>
            <a:ext cx="997492" cy="523184"/>
          </a:xfrm>
          <a:prstGeom prst="rect">
            <a:avLst/>
          </a:prstGeom>
          <a:solidFill>
            <a:srgbClr val="66FFFF"/>
          </a:solidFill>
          <a:ln w="38100">
            <a:solidFill>
              <a:sysClr val="windowText" lastClr="000000"/>
            </a:solidFill>
          </a:ln>
          <a:effectLst>
            <a:outerShdw blurRad="50800" dist="215900" dir="13500000" algn="br" rotWithShape="0">
              <a:prstClr val="black">
                <a:alpha val="53000"/>
              </a:prstClr>
            </a:outerShdw>
          </a:effectLst>
        </p:spPr>
        <p:txBody>
          <a:bodyPr wrap="square" lIns="91400" tIns="45702" rIns="91400" bIns="45702" rtlCol="0">
            <a:spAutoFit/>
          </a:bodyPr>
          <a:lstStyle/>
          <a:p>
            <a:pPr marL="0" marR="0" lvl="0" indent="0" algn="ctr" defTabSz="9140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App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857904" y="878970"/>
            <a:ext cx="997492" cy="523184"/>
          </a:xfrm>
          <a:prstGeom prst="rect">
            <a:avLst/>
          </a:prstGeom>
          <a:solidFill>
            <a:srgbClr val="66FFFF"/>
          </a:solidFill>
          <a:ln w="38100">
            <a:solidFill>
              <a:sysClr val="windowText" lastClr="000000"/>
            </a:solidFill>
          </a:ln>
          <a:effectLst>
            <a:outerShdw blurRad="50800" dist="215900" dir="13500000" algn="br" rotWithShape="0">
              <a:prstClr val="black">
                <a:alpha val="53000"/>
              </a:prstClr>
            </a:outerShdw>
          </a:effectLst>
        </p:spPr>
        <p:txBody>
          <a:bodyPr wrap="square" lIns="91400" tIns="45702" rIns="91400" bIns="45702" rtlCol="0">
            <a:spAutoFit/>
          </a:bodyPr>
          <a:lstStyle/>
          <a:p>
            <a:pPr marL="0" marR="0" lvl="0" indent="0" algn="ctr" defTabSz="9140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App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772738" y="1586273"/>
            <a:ext cx="997492" cy="523184"/>
          </a:xfrm>
          <a:prstGeom prst="rect">
            <a:avLst/>
          </a:prstGeom>
          <a:solidFill>
            <a:srgbClr val="66FFFF"/>
          </a:solidFill>
          <a:ln w="38100">
            <a:solidFill>
              <a:sysClr val="windowText" lastClr="000000"/>
            </a:solidFill>
          </a:ln>
          <a:effectLst>
            <a:outerShdw blurRad="50800" dist="215900" dir="13500000" algn="br" rotWithShape="0">
              <a:prstClr val="black">
                <a:alpha val="53000"/>
              </a:prstClr>
            </a:outerShdw>
          </a:effectLst>
        </p:spPr>
        <p:txBody>
          <a:bodyPr wrap="square" lIns="91400" tIns="45702" rIns="91400" bIns="45702" rtlCol="0">
            <a:spAutoFit/>
          </a:bodyPr>
          <a:lstStyle/>
          <a:p>
            <a:pPr marL="0" marR="0" lvl="0" indent="0" algn="ctr" defTabSz="9140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App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471062" y="414074"/>
            <a:ext cx="1236804" cy="523184"/>
          </a:xfrm>
          <a:prstGeom prst="rect">
            <a:avLst/>
          </a:prstGeom>
          <a:solidFill>
            <a:srgbClr val="66FFFF"/>
          </a:solidFill>
          <a:ln w="38100">
            <a:solidFill>
              <a:sysClr val="windowText" lastClr="000000"/>
            </a:solidFill>
          </a:ln>
          <a:effectLst>
            <a:outerShdw blurRad="50800" dist="215900" dir="13500000" algn="br" rotWithShape="0">
              <a:prstClr val="black">
                <a:alpha val="53000"/>
              </a:prstClr>
            </a:outerShdw>
          </a:effectLst>
        </p:spPr>
        <p:txBody>
          <a:bodyPr wrap="square" lIns="91400" tIns="45702" rIns="91400" bIns="45702" rtlCol="0">
            <a:spAutoFit/>
          </a:bodyPr>
          <a:lstStyle/>
          <a:p>
            <a:pPr marL="0" marR="0" lvl="0" indent="0" algn="ctr" defTabSz="9140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Gene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881658" y="1942503"/>
            <a:ext cx="997492" cy="523184"/>
          </a:xfrm>
          <a:prstGeom prst="rect">
            <a:avLst/>
          </a:prstGeom>
          <a:solidFill>
            <a:srgbClr val="66FFFF"/>
          </a:solidFill>
          <a:ln w="38100">
            <a:solidFill>
              <a:sysClr val="windowText" lastClr="000000"/>
            </a:solidFill>
          </a:ln>
          <a:effectLst>
            <a:outerShdw blurRad="50800" dist="215900" dir="13500000" algn="br" rotWithShape="0">
              <a:prstClr val="black">
                <a:alpha val="53000"/>
              </a:prstClr>
            </a:outerShdw>
          </a:effectLst>
        </p:spPr>
        <p:txBody>
          <a:bodyPr wrap="square" lIns="91400" tIns="45702" rIns="91400" bIns="45702" rtlCol="0">
            <a:spAutoFit/>
          </a:bodyPr>
          <a:lstStyle/>
          <a:p>
            <a:pPr marL="0" marR="0" lvl="0" indent="0" algn="ctr" defTabSz="9140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App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707939" y="5567726"/>
            <a:ext cx="1090105" cy="523184"/>
          </a:xfrm>
          <a:prstGeom prst="rect">
            <a:avLst/>
          </a:prstGeom>
          <a:solidFill>
            <a:srgbClr val="FFCCCC"/>
          </a:solidFill>
          <a:ln w="38100">
            <a:solidFill>
              <a:sysClr val="windowText" lastClr="000000"/>
            </a:solidFill>
          </a:ln>
          <a:effectLst>
            <a:outerShdw blurRad="50800" dist="215900" dir="13500000" algn="br" rotWithShape="0">
              <a:prstClr val="black">
                <a:alpha val="53000"/>
              </a:prstClr>
            </a:outerShdw>
          </a:effectLst>
        </p:spPr>
        <p:txBody>
          <a:bodyPr wrap="square" lIns="91400" tIns="45702" rIns="91400" bIns="45702" rtlCol="0">
            <a:spAutoFit/>
          </a:bodyPr>
          <a:lstStyle/>
          <a:p>
            <a:pPr marL="0" marR="0" lvl="0" indent="0" algn="ctr" defTabSz="9140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HW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9539790" y="4930224"/>
            <a:ext cx="1090105" cy="523184"/>
          </a:xfrm>
          <a:prstGeom prst="rect">
            <a:avLst/>
          </a:prstGeom>
          <a:solidFill>
            <a:srgbClr val="FFCCCC"/>
          </a:solidFill>
          <a:ln w="38100">
            <a:solidFill>
              <a:sysClr val="windowText" lastClr="000000"/>
            </a:solidFill>
          </a:ln>
          <a:effectLst>
            <a:outerShdw blurRad="50800" dist="215900" dir="13500000" algn="br" rotWithShape="0">
              <a:prstClr val="black">
                <a:alpha val="53000"/>
              </a:prstClr>
            </a:outerShdw>
          </a:effectLst>
        </p:spPr>
        <p:txBody>
          <a:bodyPr wrap="square" lIns="91400" tIns="45702" rIns="91400" bIns="45702" rtlCol="0">
            <a:spAutoFit/>
          </a:bodyPr>
          <a:lstStyle/>
          <a:p>
            <a:pPr marL="0" marR="0" lvl="0" indent="0" algn="ctr" defTabSz="9140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HW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646527" y="4782950"/>
            <a:ext cx="1090105" cy="523184"/>
          </a:xfrm>
          <a:prstGeom prst="rect">
            <a:avLst/>
          </a:prstGeom>
          <a:solidFill>
            <a:srgbClr val="FFCCCC"/>
          </a:solidFill>
          <a:ln w="38100">
            <a:solidFill>
              <a:sysClr val="windowText" lastClr="000000"/>
            </a:solidFill>
          </a:ln>
          <a:effectLst>
            <a:outerShdw blurRad="50800" dist="215900" dir="13500000" algn="br" rotWithShape="0">
              <a:prstClr val="black">
                <a:alpha val="53000"/>
              </a:prstClr>
            </a:outerShdw>
          </a:effectLst>
        </p:spPr>
        <p:txBody>
          <a:bodyPr wrap="square" lIns="91400" tIns="45702" rIns="91400" bIns="45702" rtlCol="0">
            <a:spAutoFit/>
          </a:bodyPr>
          <a:lstStyle/>
          <a:p>
            <a:pPr marL="0" marR="0" lvl="0" indent="0" algn="ctr" defTabSz="9140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HW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8125865" y="5339090"/>
            <a:ext cx="1090105" cy="523184"/>
          </a:xfrm>
          <a:prstGeom prst="rect">
            <a:avLst/>
          </a:prstGeom>
          <a:solidFill>
            <a:srgbClr val="FFCCCC"/>
          </a:solidFill>
          <a:ln w="38100">
            <a:solidFill>
              <a:sysClr val="windowText" lastClr="000000"/>
            </a:solidFill>
          </a:ln>
          <a:effectLst>
            <a:outerShdw blurRad="50800" dist="215900" dir="13500000" algn="br" rotWithShape="0">
              <a:prstClr val="black">
                <a:alpha val="53000"/>
              </a:prstClr>
            </a:outerShdw>
          </a:effectLst>
        </p:spPr>
        <p:txBody>
          <a:bodyPr wrap="square" lIns="91400" tIns="45702" rIns="91400" bIns="45702" rtlCol="0">
            <a:spAutoFit/>
          </a:bodyPr>
          <a:lstStyle/>
          <a:p>
            <a:pPr marL="0" marR="0" lvl="0" indent="0" algn="ctr" defTabSz="9140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HW</a:t>
            </a:r>
          </a:p>
        </p:txBody>
      </p:sp>
      <p:sp>
        <p:nvSpPr>
          <p:cNvPr id="2" name="Left Arrow 1"/>
          <p:cNvSpPr/>
          <p:nvPr/>
        </p:nvSpPr>
        <p:spPr bwMode="auto">
          <a:xfrm rot="19706257">
            <a:off x="6617440" y="2174375"/>
            <a:ext cx="1976969" cy="1050037"/>
          </a:xfrm>
          <a:prstGeom prst="leftArrow">
            <a:avLst/>
          </a:prstGeom>
          <a:solidFill>
            <a:srgbClr val="FFFF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iller" panose="04020404031007020602" pitchFamily="82" charset="0"/>
                <a:ea typeface="宋体"/>
                <a:cs typeface="Arial"/>
              </a:rPr>
              <a:t>Virus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319878" y="800479"/>
            <a:ext cx="1236804" cy="523184"/>
          </a:xfrm>
          <a:prstGeom prst="rect">
            <a:avLst/>
          </a:prstGeom>
          <a:solidFill>
            <a:srgbClr val="66FFFF"/>
          </a:solidFill>
          <a:ln w="38100">
            <a:solidFill>
              <a:sysClr val="windowText" lastClr="000000"/>
            </a:solidFill>
          </a:ln>
          <a:effectLst>
            <a:outerShdw blurRad="50800" dist="215900" dir="13500000" algn="br" rotWithShape="0">
              <a:prstClr val="black">
                <a:alpha val="53000"/>
              </a:prstClr>
            </a:outerShdw>
          </a:effectLst>
        </p:spPr>
        <p:txBody>
          <a:bodyPr wrap="square" lIns="91400" tIns="45702" rIns="91400" bIns="45702" rtlCol="0">
            <a:spAutoFit/>
          </a:bodyPr>
          <a:lstStyle/>
          <a:p>
            <a:pPr marL="0" marR="0" lvl="0" indent="0" algn="ctr" defTabSz="9140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Gene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821252" y="1292262"/>
            <a:ext cx="1236804" cy="523184"/>
          </a:xfrm>
          <a:prstGeom prst="rect">
            <a:avLst/>
          </a:prstGeom>
          <a:solidFill>
            <a:srgbClr val="66FFFF"/>
          </a:solidFill>
          <a:ln w="38100">
            <a:solidFill>
              <a:sysClr val="windowText" lastClr="000000"/>
            </a:solidFill>
          </a:ln>
          <a:effectLst>
            <a:outerShdw blurRad="50800" dist="215900" dir="13500000" algn="br" rotWithShape="0">
              <a:prstClr val="black">
                <a:alpha val="53000"/>
              </a:prstClr>
            </a:outerShdw>
          </a:effectLst>
        </p:spPr>
        <p:txBody>
          <a:bodyPr wrap="square" lIns="91400" tIns="45702" rIns="91400" bIns="45702" rtlCol="0">
            <a:spAutoFit/>
          </a:bodyPr>
          <a:lstStyle/>
          <a:p>
            <a:pPr marL="0" marR="0" lvl="0" indent="0" algn="ctr" defTabSz="9140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Gene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516444" y="1625467"/>
            <a:ext cx="1236804" cy="523184"/>
          </a:xfrm>
          <a:prstGeom prst="rect">
            <a:avLst/>
          </a:prstGeom>
          <a:solidFill>
            <a:srgbClr val="66FFFF"/>
          </a:solidFill>
          <a:ln w="38100">
            <a:solidFill>
              <a:sysClr val="windowText" lastClr="000000"/>
            </a:solidFill>
          </a:ln>
          <a:effectLst>
            <a:outerShdw blurRad="50800" dist="215900" dir="13500000" algn="br" rotWithShape="0">
              <a:prstClr val="black">
                <a:alpha val="53000"/>
              </a:prstClr>
            </a:outerShdw>
          </a:effectLst>
        </p:spPr>
        <p:txBody>
          <a:bodyPr wrap="square" lIns="91400" tIns="45702" rIns="91400" bIns="45702" rtlCol="0">
            <a:spAutoFit/>
          </a:bodyPr>
          <a:lstStyle/>
          <a:p>
            <a:pPr marL="0" marR="0" lvl="0" indent="0" algn="ctr" defTabSz="9140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Gene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499671" y="1823043"/>
            <a:ext cx="1236804" cy="523184"/>
          </a:xfrm>
          <a:prstGeom prst="rect">
            <a:avLst/>
          </a:prstGeom>
          <a:solidFill>
            <a:srgbClr val="66FFFF"/>
          </a:solidFill>
          <a:ln w="38100">
            <a:solidFill>
              <a:sysClr val="windowText" lastClr="000000"/>
            </a:solidFill>
          </a:ln>
          <a:effectLst>
            <a:outerShdw blurRad="50800" dist="215900" dir="13500000" algn="br" rotWithShape="0">
              <a:prstClr val="black">
                <a:alpha val="53000"/>
              </a:prstClr>
            </a:outerShdw>
          </a:effectLst>
        </p:spPr>
        <p:txBody>
          <a:bodyPr wrap="square" lIns="91400" tIns="45702" rIns="91400" bIns="45702" rtlCol="0">
            <a:spAutoFit/>
          </a:bodyPr>
          <a:lstStyle/>
          <a:p>
            <a:pPr marL="0" marR="0" lvl="0" indent="0" algn="ctr" defTabSz="9140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Gene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248420" y="498675"/>
            <a:ext cx="1236804" cy="523184"/>
          </a:xfrm>
          <a:prstGeom prst="rect">
            <a:avLst/>
          </a:prstGeom>
          <a:solidFill>
            <a:srgbClr val="66FFFF"/>
          </a:solidFill>
          <a:ln w="38100">
            <a:solidFill>
              <a:sysClr val="windowText" lastClr="000000"/>
            </a:solidFill>
          </a:ln>
          <a:effectLst>
            <a:outerShdw blurRad="50800" dist="215900" dir="13500000" algn="br" rotWithShape="0">
              <a:prstClr val="black">
                <a:alpha val="53000"/>
              </a:prstClr>
            </a:outerShdw>
          </a:effectLst>
        </p:spPr>
        <p:txBody>
          <a:bodyPr wrap="square" lIns="91400" tIns="45702" rIns="91400" bIns="45702" rtlCol="0">
            <a:spAutoFit/>
          </a:bodyPr>
          <a:lstStyle/>
          <a:p>
            <a:pPr marL="0" marR="0" lvl="0" indent="0" algn="ctr" defTabSz="9140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Gene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103075" y="1151693"/>
            <a:ext cx="1236804" cy="523184"/>
          </a:xfrm>
          <a:prstGeom prst="rect">
            <a:avLst/>
          </a:prstGeom>
          <a:solidFill>
            <a:srgbClr val="66FFFF"/>
          </a:solidFill>
          <a:ln w="38100">
            <a:solidFill>
              <a:sysClr val="windowText" lastClr="000000"/>
            </a:solidFill>
          </a:ln>
          <a:effectLst>
            <a:outerShdw blurRad="50800" dist="215900" dir="13500000" algn="br" rotWithShape="0">
              <a:prstClr val="black">
                <a:alpha val="53000"/>
              </a:prstClr>
            </a:outerShdw>
          </a:effectLst>
        </p:spPr>
        <p:txBody>
          <a:bodyPr wrap="square" lIns="91400" tIns="45702" rIns="91400" bIns="45702" rtlCol="0">
            <a:spAutoFit/>
          </a:bodyPr>
          <a:lstStyle/>
          <a:p>
            <a:pPr marL="0" marR="0" lvl="0" indent="0" algn="ctr" defTabSz="9140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Gene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264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1147" y="2686839"/>
            <a:ext cx="3268812" cy="2448454"/>
          </a:xfrm>
          <a:prstGeom prst="rect">
            <a:avLst/>
          </a:prstGeom>
        </p:spPr>
      </p:pic>
      <p:cxnSp>
        <p:nvCxnSpPr>
          <p:cNvPr id="34" name="Straight Connector 33"/>
          <p:cNvCxnSpPr/>
          <p:nvPr/>
        </p:nvCxnSpPr>
        <p:spPr bwMode="auto">
          <a:xfrm>
            <a:off x="3038138" y="3173817"/>
            <a:ext cx="5218721" cy="2050973"/>
          </a:xfrm>
          <a:prstGeom prst="line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>
            <a:off x="2918104" y="2401586"/>
            <a:ext cx="5218721" cy="2050973"/>
          </a:xfrm>
          <a:prstGeom prst="line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" name="Straight Connector 2"/>
          <p:cNvCxnSpPr/>
          <p:nvPr/>
        </p:nvCxnSpPr>
        <p:spPr bwMode="auto">
          <a:xfrm>
            <a:off x="2901153" y="1609390"/>
            <a:ext cx="5218721" cy="2050973"/>
          </a:xfrm>
          <a:prstGeom prst="line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TextBox 31"/>
          <p:cNvSpPr txBox="1"/>
          <p:nvPr/>
        </p:nvSpPr>
        <p:spPr>
          <a:xfrm>
            <a:off x="4985840" y="3020080"/>
            <a:ext cx="702436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OS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579173" y="4094025"/>
            <a:ext cx="782587" cy="523220"/>
          </a:xfrm>
          <a:prstGeom prst="rect">
            <a:avLst/>
          </a:prstGeom>
          <a:solidFill>
            <a:srgbClr val="FFCCCC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HW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390765" y="1347779"/>
            <a:ext cx="1083951" cy="523220"/>
          </a:xfrm>
          <a:prstGeom prst="rect">
            <a:avLst/>
          </a:prstGeom>
          <a:solidFill>
            <a:srgbClr val="66FFFF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Gene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716772" y="2216891"/>
            <a:ext cx="1283749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Trans*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408781" y="3281690"/>
            <a:ext cx="1422184" cy="523220"/>
          </a:xfrm>
          <a:prstGeom prst="rect">
            <a:avLst/>
          </a:prstGeom>
          <a:solidFill>
            <a:srgbClr val="FFCCCC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Protein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452245" y="3600054"/>
            <a:ext cx="1846480" cy="81954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txBody>
          <a:bodyPr wrap="none" lIns="0" tIns="0" rIns="0" bIns="0" rtlCol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23" name="Rectangle 9"/>
          <p:cNvSpPr>
            <a:spLocks noChangeArrowheads="1"/>
          </p:cNvSpPr>
          <p:nvPr/>
        </p:nvSpPr>
        <p:spPr bwMode="auto">
          <a:xfrm>
            <a:off x="6955837" y="4874783"/>
            <a:ext cx="1334982" cy="369972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/>
                <a:cs typeface="Arial"/>
              </a:rPr>
              <a:t>Reflex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763000" y="223308"/>
            <a:ext cx="27862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Predators don’t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care about architecture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宋体"/>
              <a:cs typeface="Arial"/>
            </a:endParaRPr>
          </a:p>
        </p:txBody>
      </p:sp>
      <p:sp>
        <p:nvSpPr>
          <p:cNvPr id="4" name="Cube 3"/>
          <p:cNvSpPr/>
          <p:nvPr/>
        </p:nvSpPr>
        <p:spPr bwMode="auto">
          <a:xfrm>
            <a:off x="2390765" y="1259300"/>
            <a:ext cx="5590382" cy="4227099"/>
          </a:xfrm>
          <a:prstGeom prst="cube">
            <a:avLst>
              <a:gd name="adj" fmla="val 13881"/>
            </a:avLst>
          </a:prstGeom>
          <a:solidFill>
            <a:srgbClr val="FFCCCC"/>
          </a:solidFill>
          <a:ln w="2857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601627" y="2088318"/>
            <a:ext cx="30646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OK to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ignore/destroy architecture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宋体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28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1147" y="2686839"/>
            <a:ext cx="3268812" cy="2448454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7579173" y="4094025"/>
            <a:ext cx="782587" cy="523220"/>
          </a:xfrm>
          <a:prstGeom prst="rect">
            <a:avLst/>
          </a:prstGeom>
          <a:solidFill>
            <a:srgbClr val="FFCCCC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HW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408781" y="3281690"/>
            <a:ext cx="1422184" cy="523220"/>
          </a:xfrm>
          <a:prstGeom prst="rect">
            <a:avLst/>
          </a:prstGeom>
          <a:solidFill>
            <a:srgbClr val="FFCCCC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Protein</a:t>
            </a:r>
          </a:p>
        </p:txBody>
      </p:sp>
      <p:sp>
        <p:nvSpPr>
          <p:cNvPr id="23" name="Rectangle 9"/>
          <p:cNvSpPr>
            <a:spLocks noChangeArrowheads="1"/>
          </p:cNvSpPr>
          <p:nvPr/>
        </p:nvSpPr>
        <p:spPr bwMode="auto">
          <a:xfrm>
            <a:off x="6955837" y="4874783"/>
            <a:ext cx="1334982" cy="369972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/>
                <a:cs typeface="Arial"/>
              </a:rPr>
              <a:t>Reflex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601627" y="2088318"/>
            <a:ext cx="30646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OK to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ignore/destroy architecture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宋体"/>
              <a:cs typeface="Arial"/>
            </a:endParaRPr>
          </a:p>
        </p:txBody>
      </p:sp>
      <p:sp>
        <p:nvSpPr>
          <p:cNvPr id="17" name="Cube 16"/>
          <p:cNvSpPr/>
          <p:nvPr/>
        </p:nvSpPr>
        <p:spPr>
          <a:xfrm rot="19976940">
            <a:off x="8142338" y="2698211"/>
            <a:ext cx="1143000" cy="1143000"/>
          </a:xfrm>
          <a:prstGeom prst="cube">
            <a:avLst>
              <a:gd name="adj" fmla="val 69379"/>
            </a:avLst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18" name="Cube 17"/>
          <p:cNvSpPr/>
          <p:nvPr/>
        </p:nvSpPr>
        <p:spPr>
          <a:xfrm rot="770120">
            <a:off x="7106751" y="3643823"/>
            <a:ext cx="1143000" cy="1143000"/>
          </a:xfrm>
          <a:prstGeom prst="cube">
            <a:avLst>
              <a:gd name="adj" fmla="val 69379"/>
            </a:avLst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19" name="Cube 18"/>
          <p:cNvSpPr/>
          <p:nvPr/>
        </p:nvSpPr>
        <p:spPr>
          <a:xfrm rot="20673193">
            <a:off x="7448030" y="3299301"/>
            <a:ext cx="1143000" cy="1143000"/>
          </a:xfrm>
          <a:prstGeom prst="cube">
            <a:avLst>
              <a:gd name="adj" fmla="val 69379"/>
            </a:avLst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20" name="Cube 19"/>
          <p:cNvSpPr/>
          <p:nvPr/>
        </p:nvSpPr>
        <p:spPr>
          <a:xfrm rot="19976940">
            <a:off x="6465940" y="3917412"/>
            <a:ext cx="1143000" cy="1143000"/>
          </a:xfrm>
          <a:prstGeom prst="cube">
            <a:avLst>
              <a:gd name="adj" fmla="val 69379"/>
            </a:avLst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21" name="Cube 20"/>
          <p:cNvSpPr/>
          <p:nvPr/>
        </p:nvSpPr>
        <p:spPr>
          <a:xfrm rot="3629086">
            <a:off x="7771337" y="3013009"/>
            <a:ext cx="1143000" cy="1143000"/>
          </a:xfrm>
          <a:prstGeom prst="cube">
            <a:avLst>
              <a:gd name="adj" fmla="val 69379"/>
            </a:avLst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26" name="Cube 25"/>
          <p:cNvSpPr/>
          <p:nvPr/>
        </p:nvSpPr>
        <p:spPr>
          <a:xfrm rot="20680424">
            <a:off x="7999937" y="3546409"/>
            <a:ext cx="1143000" cy="1143000"/>
          </a:xfrm>
          <a:prstGeom prst="cube">
            <a:avLst>
              <a:gd name="adj" fmla="val 69379"/>
            </a:avLst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28" name="Cube 27"/>
          <p:cNvSpPr/>
          <p:nvPr/>
        </p:nvSpPr>
        <p:spPr>
          <a:xfrm rot="3414714">
            <a:off x="6780737" y="3851209"/>
            <a:ext cx="1143000" cy="1143000"/>
          </a:xfrm>
          <a:prstGeom prst="cube">
            <a:avLst>
              <a:gd name="adj" fmla="val 69379"/>
            </a:avLst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29" name="Cube 28"/>
          <p:cNvSpPr/>
          <p:nvPr/>
        </p:nvSpPr>
        <p:spPr>
          <a:xfrm rot="1969096">
            <a:off x="8239675" y="3709947"/>
            <a:ext cx="1143000" cy="1143000"/>
          </a:xfrm>
          <a:prstGeom prst="cube">
            <a:avLst>
              <a:gd name="adj" fmla="val 69379"/>
            </a:avLst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955837" y="5402141"/>
            <a:ext cx="44311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Consumes physical building blocks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763000" y="223308"/>
            <a:ext cx="27862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Predators don’t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care about architecture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宋体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148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Connector 33"/>
          <p:cNvCxnSpPr/>
          <p:nvPr/>
        </p:nvCxnSpPr>
        <p:spPr bwMode="auto">
          <a:xfrm>
            <a:off x="4028739" y="3173817"/>
            <a:ext cx="5218721" cy="2050973"/>
          </a:xfrm>
          <a:prstGeom prst="line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>
            <a:off x="3908705" y="2401586"/>
            <a:ext cx="5218721" cy="2050973"/>
          </a:xfrm>
          <a:prstGeom prst="line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" name="Straight Connector 2"/>
          <p:cNvCxnSpPr/>
          <p:nvPr/>
        </p:nvCxnSpPr>
        <p:spPr bwMode="auto">
          <a:xfrm>
            <a:off x="3891754" y="1609390"/>
            <a:ext cx="5218721" cy="2050973"/>
          </a:xfrm>
          <a:prstGeom prst="line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2792525" y="5486400"/>
            <a:ext cx="7162800" cy="0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V="1">
            <a:off x="2800910" y="1981200"/>
            <a:ext cx="0" cy="3505200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1657916" y="4953004"/>
            <a:ext cx="883494" cy="954071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Fast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00201" y="2209804"/>
            <a:ext cx="963645" cy="954071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Slow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81911" y="5725182"/>
            <a:ext cx="1425390" cy="523220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Flexible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07532" y="5715000"/>
            <a:ext cx="1604927" cy="523220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Inflexible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821129" y="1784674"/>
            <a:ext cx="1523149" cy="1171277"/>
          </a:xfrm>
          <a:prstGeom prst="cloud">
            <a:avLst/>
          </a:prstGeom>
          <a:pattFill prst="lgConfetti">
            <a:fgClr>
              <a:srgbClr val="66FF66"/>
            </a:fgClr>
            <a:bgClr>
              <a:schemeClr val="bg1"/>
            </a:bgClr>
          </a:patt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iller" panose="04020404031007020602" pitchFamily="82" charset="0"/>
                <a:ea typeface="宋体"/>
                <a:cs typeface="Arial"/>
              </a:rPr>
              <a:t>Apps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976441" y="3020080"/>
            <a:ext cx="702436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OS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569774" y="4094025"/>
            <a:ext cx="782587" cy="523220"/>
          </a:xfrm>
          <a:prstGeom prst="rect">
            <a:avLst/>
          </a:prstGeom>
          <a:solidFill>
            <a:srgbClr val="FFCCCC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HW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821129" y="1066800"/>
            <a:ext cx="1496307" cy="1171277"/>
          </a:xfrm>
          <a:prstGeom prst="cloud">
            <a:avLst/>
          </a:prstGeom>
          <a:pattFill prst="lgConfetti">
            <a:fgClr>
              <a:srgbClr val="66FF66"/>
            </a:fgClr>
            <a:bgClr>
              <a:schemeClr val="bg1"/>
            </a:bgClr>
          </a:patt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iller" panose="04020404031007020602" pitchFamily="82" charset="0"/>
                <a:ea typeface="宋体"/>
                <a:cs typeface="Arial"/>
              </a:rPr>
              <a:t>Gene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iller" panose="04020404031007020602" pitchFamily="82" charset="0"/>
              <a:ea typeface="宋体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707373" y="2216891"/>
            <a:ext cx="1283749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Trans*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99382" y="3281690"/>
            <a:ext cx="1422184" cy="523220"/>
          </a:xfrm>
          <a:prstGeom prst="rect">
            <a:avLst/>
          </a:prstGeom>
          <a:solidFill>
            <a:srgbClr val="FFCCCC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Protein</a:t>
            </a:r>
          </a:p>
        </p:txBody>
      </p:sp>
      <p:sp>
        <p:nvSpPr>
          <p:cNvPr id="29" name="Cloud 28"/>
          <p:cNvSpPr/>
          <p:nvPr/>
        </p:nvSpPr>
        <p:spPr bwMode="auto">
          <a:xfrm>
            <a:off x="2580112" y="4425616"/>
            <a:ext cx="2657185" cy="1097533"/>
          </a:xfrm>
          <a:prstGeom prst="cloud">
            <a:avLst/>
          </a:prstGeom>
          <a:solidFill>
            <a:schemeClr val="bg1">
              <a:lumMod val="85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iller" panose="04020404031007020602" pitchFamily="82" charset="0"/>
                <a:ea typeface="宋体"/>
                <a:cs typeface="Arial"/>
              </a:rPr>
              <a:t>Illusion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179290" y="215944"/>
            <a:ext cx="28304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Parasites 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hijack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 architectures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宋体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442846" y="3600054"/>
            <a:ext cx="1846480" cy="81954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txBody>
          <a:bodyPr wrap="none" lIns="0" tIns="0" rIns="0" bIns="0" rtlCol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743200" y="2576030"/>
            <a:ext cx="2013621" cy="1171277"/>
          </a:xfrm>
          <a:prstGeom prst="cloud">
            <a:avLst/>
          </a:prstGeom>
          <a:pattFill prst="lgConfetti">
            <a:fgClr>
              <a:srgbClr val="66FF66"/>
            </a:fgClr>
            <a:bgClr>
              <a:schemeClr val="bg1"/>
            </a:bgClr>
          </a:patt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rgbClr val="000000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iller" panose="04020404031007020602" pitchFamily="82" charset="0"/>
                <a:ea typeface="宋体"/>
                <a:cs typeface="Arial"/>
              </a:rPr>
              <a:t>Cortex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11437" y="840724"/>
            <a:ext cx="3037710" cy="4611452"/>
          </a:xfrm>
          <a:prstGeom prst="cloud">
            <a:avLst/>
          </a:prstGeom>
          <a:pattFill prst="lgConfetti">
            <a:fgClr>
              <a:srgbClr val="FFC000"/>
            </a:fgClr>
            <a:bgClr>
              <a:schemeClr val="bg1"/>
            </a:bgClr>
          </a:patt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>
            <a:defPPr>
              <a:defRPr lang="en-US"/>
            </a:defPPr>
            <a:lvl1pPr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 Black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ts val="5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iller" panose="04020404031007020602" pitchFamily="82" charset="0"/>
                <a:ea typeface="宋体"/>
                <a:cs typeface="Arial"/>
              </a:rPr>
              <a:t>Virtualized </a:t>
            </a:r>
          </a:p>
          <a:p>
            <a:pPr marL="0" marR="0" lvl="0" indent="0" algn="ctr" defTabSz="914400" rtl="0" eaLnBrk="1" fontAlgn="base" latinLnBrk="0" hangingPunct="1">
              <a:lnSpc>
                <a:spcPts val="5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iller" panose="04020404031007020602" pitchFamily="82" charset="0"/>
                <a:ea typeface="宋体"/>
                <a:cs typeface="Arial"/>
              </a:rPr>
              <a:t>and </a:t>
            </a:r>
          </a:p>
          <a:p>
            <a:pPr marL="0" marR="0" lvl="0" indent="0" algn="ctr" defTabSz="914400" rtl="0" eaLnBrk="1" fontAlgn="base" latinLnBrk="0" hangingPunct="1">
              <a:lnSpc>
                <a:spcPts val="5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iller" panose="04020404031007020602" pitchFamily="82" charset="0"/>
                <a:ea typeface="宋体"/>
                <a:cs typeface="Arial"/>
              </a:rPr>
              <a:t>internal</a:t>
            </a:r>
          </a:p>
          <a:p>
            <a:pPr marL="0" marR="0" lvl="0" indent="0" algn="ctr" defTabSz="914400" rtl="0" eaLnBrk="1" fontAlgn="base" latinLnBrk="0" hangingPunct="1">
              <a:lnSpc>
                <a:spcPts val="5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iller" panose="04020404031007020602" pitchFamily="82" charset="0"/>
                <a:ea typeface="宋体"/>
                <a:cs typeface="Arial"/>
              </a:rPr>
              <a:t>(hidden)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iller" panose="04020404031007020602" pitchFamily="82" charset="0"/>
              <a:ea typeface="宋体"/>
              <a:cs typeface="Arial"/>
            </a:endParaRPr>
          </a:p>
        </p:txBody>
      </p:sp>
      <p:sp>
        <p:nvSpPr>
          <p:cNvPr id="23" name="Rectangle 9"/>
          <p:cNvSpPr>
            <a:spLocks noChangeArrowheads="1"/>
          </p:cNvSpPr>
          <p:nvPr/>
        </p:nvSpPr>
        <p:spPr bwMode="auto">
          <a:xfrm>
            <a:off x="7946438" y="4874783"/>
            <a:ext cx="1334982" cy="369972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/>
                <a:cs typeface="Arial"/>
              </a:rPr>
              <a:t>Reflex</a:t>
            </a:r>
          </a:p>
        </p:txBody>
      </p:sp>
      <p:sp>
        <p:nvSpPr>
          <p:cNvPr id="26" name="Left Arrow 25"/>
          <p:cNvSpPr/>
          <p:nvPr/>
        </p:nvSpPr>
        <p:spPr bwMode="auto">
          <a:xfrm rot="19706257">
            <a:off x="5671400" y="394895"/>
            <a:ext cx="1976969" cy="1050037"/>
          </a:xfrm>
          <a:prstGeom prst="leftArrow">
            <a:avLst/>
          </a:prstGeom>
          <a:solidFill>
            <a:srgbClr val="FFFF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iller" panose="04020404031007020602" pitchFamily="82" charset="0"/>
                <a:ea typeface="宋体"/>
                <a:cs typeface="Arial"/>
              </a:rPr>
              <a:t>Virus</a:t>
            </a:r>
          </a:p>
        </p:txBody>
      </p:sp>
    </p:spTree>
    <p:extLst>
      <p:ext uri="{BB962C8B-B14F-4D97-AF65-F5344CB8AC3E}">
        <p14:creationId xmlns:p14="http://schemas.microsoft.com/office/powerpoint/2010/main" val="323150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283" y="0"/>
            <a:ext cx="6500978" cy="4648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7051917" cy="61722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984450" y="5181600"/>
            <a:ext cx="2590801" cy="1195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iller" panose="04020404031007020602" pitchFamily="82" charset="0"/>
                <a:ea typeface="宋体"/>
                <a:cs typeface="Arial"/>
              </a:rPr>
              <a:t>Zombie parasites</a:t>
            </a:r>
          </a:p>
        </p:txBody>
      </p:sp>
      <p:sp>
        <p:nvSpPr>
          <p:cNvPr id="3" name="Rectangle 2"/>
          <p:cNvSpPr/>
          <p:nvPr/>
        </p:nvSpPr>
        <p:spPr>
          <a:xfrm>
            <a:off x="2511973" y="101025"/>
            <a:ext cx="36459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Toxoplasmosis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宋体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48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948" y="2794317"/>
            <a:ext cx="3162300" cy="2082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" y="-36096"/>
            <a:ext cx="5895116" cy="43794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-1247089"/>
            <a:ext cx="6149671" cy="43970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0"/>
            <a:ext cx="2143125" cy="2143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819" y="3929893"/>
            <a:ext cx="4846153" cy="29185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9036"/>
            <a:ext cx="4038600" cy="31941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299" y="2093462"/>
            <a:ext cx="3354526" cy="218511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984450" y="5181600"/>
            <a:ext cx="2590801" cy="1195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iller" panose="04020404031007020602" pitchFamily="82" charset="0"/>
                <a:ea typeface="宋体"/>
                <a:cs typeface="Arial"/>
              </a:rPr>
              <a:t>Zombie parasites</a:t>
            </a:r>
          </a:p>
        </p:txBody>
      </p:sp>
    </p:spTree>
    <p:extLst>
      <p:ext uri="{BB962C8B-B14F-4D97-AF65-F5344CB8AC3E}">
        <p14:creationId xmlns:p14="http://schemas.microsoft.com/office/powerpoint/2010/main" val="70887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59" y="18210"/>
            <a:ext cx="12976412" cy="765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Box 3"/>
          <p:cNvSpPr txBox="1">
            <a:spLocks noChangeArrowheads="1"/>
          </p:cNvSpPr>
          <p:nvPr/>
        </p:nvSpPr>
        <p:spPr bwMode="auto">
          <a:xfrm rot="-5400000">
            <a:off x="-1180379" y="2951920"/>
            <a:ext cx="2965877" cy="52693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2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Longevity (years)</a:t>
            </a:r>
          </a:p>
        </p:txBody>
      </p:sp>
      <p:sp>
        <p:nvSpPr>
          <p:cNvPr id="9221" name="TextBox 5"/>
          <p:cNvSpPr txBox="1">
            <a:spLocks noChangeArrowheads="1"/>
          </p:cNvSpPr>
          <p:nvPr/>
        </p:nvSpPr>
        <p:spPr bwMode="auto">
          <a:xfrm>
            <a:off x="5279152" y="5972735"/>
            <a:ext cx="978153" cy="852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71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Mass</a:t>
            </a:r>
          </a:p>
          <a:p>
            <a:pPr marL="0" marR="0" lvl="0" indent="0" algn="ctr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71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(gr)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263588" y="1613647"/>
            <a:ext cx="6185647" cy="537882"/>
          </a:xfrm>
          <a:prstGeom prst="line">
            <a:avLst/>
          </a:prstGeom>
          <a:ln w="152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496235" y="888067"/>
            <a:ext cx="3962944" cy="58124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13500000" sx="103000" sy="103000" algn="br" rotWithShape="0">
              <a:prstClr val="black">
                <a:alpha val="67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7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Long life but cancer?</a:t>
            </a:r>
            <a:endParaRPr kumimoji="0" lang="en-US" sz="2824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13870" y="2746240"/>
            <a:ext cx="2749130" cy="1077218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  <a:effectLst>
            <a:outerShdw blurRad="50800" dist="38100" dir="13500000" sx="103000" sy="103000" algn="br" rotWithShape="0">
              <a:prstClr val="black">
                <a:alpha val="67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Less cancer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than expected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Arial"/>
            </a:endParaRPr>
          </a:p>
        </p:txBody>
      </p:sp>
      <p:sp>
        <p:nvSpPr>
          <p:cNvPr id="10" name="Up Arrow 9"/>
          <p:cNvSpPr/>
          <p:nvPr/>
        </p:nvSpPr>
        <p:spPr>
          <a:xfrm rot="8766945">
            <a:off x="6668901" y="1895276"/>
            <a:ext cx="823632" cy="700207"/>
          </a:xfrm>
          <a:prstGeom prst="upArrow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  <a:effectLst>
            <a:outerShdw blurRad="50800" dist="38100" dir="13500000" sx="103000" sy="103000" algn="br" rotWithShape="0">
              <a:prstClr val="black">
                <a:alpha val="67000"/>
              </a:prstClr>
            </a:outerShdw>
          </a:effectLst>
        </p:spPr>
        <p:txBody>
          <a:bodyPr>
            <a:spAutoFit/>
          </a:bodyPr>
          <a:lstStyle/>
          <a:p>
            <a:pPr marL="0" marR="0" lvl="0" indent="0" algn="l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2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234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200400"/>
            <a:ext cx="1922620" cy="3352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600" y="2555655"/>
            <a:ext cx="4343400" cy="4343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3797" y="685800"/>
            <a:ext cx="2590801" cy="75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iller" panose="04020404031007020602" pitchFamily="82" charset="0"/>
                <a:ea typeface="宋体"/>
                <a:cs typeface="Arial"/>
              </a:rPr>
              <a:t>Zombie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40734" y="1600200"/>
            <a:ext cx="2210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Predator?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153400" y="661737"/>
            <a:ext cx="3124200" cy="643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iller" panose="04020404031007020602" pitchFamily="82" charset="0"/>
                <a:ea typeface="宋体"/>
                <a:cs typeface="Arial"/>
              </a:rPr>
              <a:t>Zombieness</a:t>
            </a:r>
            <a:endParaRPr kumimoji="0" lang="en-US" sz="66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iller" panose="04020404031007020602" pitchFamily="82" charset="0"/>
              <a:ea typeface="宋体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10600" y="1605408"/>
            <a:ext cx="2133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Parasite?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00600" y="4038600"/>
            <a:ext cx="190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Z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ience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 fiction</a:t>
            </a:r>
          </a:p>
        </p:txBody>
      </p:sp>
    </p:spTree>
    <p:extLst>
      <p:ext uri="{BB962C8B-B14F-4D97-AF65-F5344CB8AC3E}">
        <p14:creationId xmlns:p14="http://schemas.microsoft.com/office/powerpoint/2010/main" val="302120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200400"/>
            <a:ext cx="1922620" cy="3352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7848600" y="2555655"/>
            <a:ext cx="4343400" cy="4343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3797" y="685800"/>
            <a:ext cx="2590801" cy="75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hiller" panose="04020404031007020602" pitchFamily="82" charset="0"/>
                <a:ea typeface="宋体"/>
                <a:cs typeface="Arial"/>
              </a:rPr>
              <a:t>Zombie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40734" y="1600200"/>
            <a:ext cx="2210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Predator?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153400" y="661737"/>
            <a:ext cx="3124200" cy="75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hiller" panose="04020404031007020602" pitchFamily="82" charset="0"/>
                <a:ea typeface="宋体"/>
                <a:cs typeface="Arial"/>
              </a:rPr>
              <a:t>Zombieness</a:t>
            </a:r>
            <a:endParaRPr kumimoji="0" lang="en-US" sz="6600" b="1" i="0" u="none" strike="noStrike" kern="1200" cap="none" spc="0" normalizeH="0" baseline="0" noProof="0" dirty="0" smtClean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hiller" panose="04020404031007020602" pitchFamily="82" charset="0"/>
              <a:ea typeface="宋体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10600" y="1605408"/>
            <a:ext cx="2133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Parasite?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1596" y="2401108"/>
            <a:ext cx="5067300" cy="33813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08598" y="1163542"/>
            <a:ext cx="2590801" cy="75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hiller" panose="04020404031007020602" pitchFamily="82" charset="0"/>
                <a:ea typeface="宋体"/>
                <a:cs typeface="Arial"/>
              </a:rPr>
              <a:t>Rabies</a:t>
            </a:r>
          </a:p>
        </p:txBody>
      </p:sp>
    </p:spTree>
    <p:extLst>
      <p:ext uri="{BB962C8B-B14F-4D97-AF65-F5344CB8AC3E}">
        <p14:creationId xmlns:p14="http://schemas.microsoft.com/office/powerpoint/2010/main" val="258736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Connector 33"/>
          <p:cNvCxnSpPr/>
          <p:nvPr/>
        </p:nvCxnSpPr>
        <p:spPr bwMode="auto">
          <a:xfrm>
            <a:off x="4028739" y="3173817"/>
            <a:ext cx="5218721" cy="2050973"/>
          </a:xfrm>
          <a:prstGeom prst="line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>
            <a:off x="3908705" y="2401586"/>
            <a:ext cx="5218721" cy="2050973"/>
          </a:xfrm>
          <a:prstGeom prst="line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" name="Straight Connector 2"/>
          <p:cNvCxnSpPr/>
          <p:nvPr/>
        </p:nvCxnSpPr>
        <p:spPr bwMode="auto">
          <a:xfrm>
            <a:off x="3891754" y="1609390"/>
            <a:ext cx="5218721" cy="2050973"/>
          </a:xfrm>
          <a:prstGeom prst="line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2792525" y="5486400"/>
            <a:ext cx="7162800" cy="0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V="1">
            <a:off x="2800910" y="1981200"/>
            <a:ext cx="0" cy="3505200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1657916" y="4953004"/>
            <a:ext cx="883494" cy="954071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Fast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00201" y="2209804"/>
            <a:ext cx="963645" cy="954071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Slow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81911" y="5725182"/>
            <a:ext cx="1425390" cy="523220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Flexible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07532" y="5715000"/>
            <a:ext cx="1604927" cy="523220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Inflexible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821129" y="1784674"/>
            <a:ext cx="1523149" cy="1171277"/>
          </a:xfrm>
          <a:prstGeom prst="cloud">
            <a:avLst/>
          </a:prstGeom>
          <a:pattFill prst="lgConfetti">
            <a:fgClr>
              <a:srgbClr val="66FF66"/>
            </a:fgClr>
            <a:bgClr>
              <a:schemeClr val="bg1"/>
            </a:bgClr>
          </a:patt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iller" panose="04020404031007020602" pitchFamily="82" charset="0"/>
                <a:ea typeface="宋体"/>
                <a:cs typeface="Arial"/>
              </a:rPr>
              <a:t>Apps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976441" y="3020080"/>
            <a:ext cx="702436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OS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569774" y="4094025"/>
            <a:ext cx="782587" cy="523220"/>
          </a:xfrm>
          <a:prstGeom prst="rect">
            <a:avLst/>
          </a:prstGeom>
          <a:solidFill>
            <a:srgbClr val="FFCCCC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HW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821129" y="1066800"/>
            <a:ext cx="1496307" cy="1171277"/>
          </a:xfrm>
          <a:prstGeom prst="cloud">
            <a:avLst/>
          </a:prstGeom>
          <a:pattFill prst="lgConfetti">
            <a:fgClr>
              <a:srgbClr val="66FF66"/>
            </a:fgClr>
            <a:bgClr>
              <a:schemeClr val="bg1"/>
            </a:bgClr>
          </a:patt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iller" panose="04020404031007020602" pitchFamily="82" charset="0"/>
                <a:ea typeface="宋体"/>
                <a:cs typeface="Arial"/>
              </a:rPr>
              <a:t>Gene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iller" panose="04020404031007020602" pitchFamily="82" charset="0"/>
              <a:ea typeface="宋体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707373" y="2216891"/>
            <a:ext cx="1283749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Trans*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99382" y="3281690"/>
            <a:ext cx="1422184" cy="523220"/>
          </a:xfrm>
          <a:prstGeom prst="rect">
            <a:avLst/>
          </a:prstGeom>
          <a:solidFill>
            <a:srgbClr val="FFCCCC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Protein</a:t>
            </a:r>
          </a:p>
        </p:txBody>
      </p:sp>
      <p:sp>
        <p:nvSpPr>
          <p:cNvPr id="29" name="Cloud 28"/>
          <p:cNvSpPr/>
          <p:nvPr/>
        </p:nvSpPr>
        <p:spPr bwMode="auto">
          <a:xfrm>
            <a:off x="2580112" y="4425616"/>
            <a:ext cx="2657185" cy="1097533"/>
          </a:xfrm>
          <a:prstGeom prst="cloud">
            <a:avLst/>
          </a:prstGeom>
          <a:solidFill>
            <a:schemeClr val="bg1">
              <a:lumMod val="85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iller" panose="04020404031007020602" pitchFamily="82" charset="0"/>
                <a:ea typeface="宋体"/>
                <a:cs typeface="Arial"/>
              </a:rPr>
              <a:t>Illusion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507095" y="479803"/>
            <a:ext cx="37894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Zombie parasites hijack complex behaviors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宋体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442846" y="3600054"/>
            <a:ext cx="1846480" cy="81954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txBody>
          <a:bodyPr wrap="none" lIns="0" tIns="0" rIns="0" bIns="0" rtlCol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743200" y="2576030"/>
            <a:ext cx="2013621" cy="1171277"/>
          </a:xfrm>
          <a:prstGeom prst="cloud">
            <a:avLst/>
          </a:prstGeom>
          <a:pattFill prst="lgConfetti">
            <a:fgClr>
              <a:srgbClr val="66FF66"/>
            </a:fgClr>
            <a:bgClr>
              <a:schemeClr val="bg1"/>
            </a:bgClr>
          </a:patt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rgbClr val="000000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iller" panose="04020404031007020602" pitchFamily="82" charset="0"/>
                <a:ea typeface="宋体"/>
                <a:cs typeface="Arial"/>
              </a:rPr>
              <a:t>Cortex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11437" y="840724"/>
            <a:ext cx="3037710" cy="4611452"/>
          </a:xfrm>
          <a:prstGeom prst="cloud">
            <a:avLst/>
          </a:prstGeom>
          <a:pattFill prst="lgConfetti">
            <a:fgClr>
              <a:srgbClr val="FFC000"/>
            </a:fgClr>
            <a:bgClr>
              <a:schemeClr val="bg1"/>
            </a:bgClr>
          </a:patt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>
            <a:defPPr>
              <a:defRPr lang="en-US"/>
            </a:defPPr>
            <a:lvl1pPr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 Black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ts val="5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iller" panose="04020404031007020602" pitchFamily="82" charset="0"/>
                <a:ea typeface="宋体"/>
                <a:cs typeface="Arial"/>
              </a:rPr>
              <a:t>Virtualized </a:t>
            </a:r>
          </a:p>
          <a:p>
            <a:pPr marL="0" marR="0" lvl="0" indent="0" algn="ctr" defTabSz="914400" rtl="0" eaLnBrk="1" fontAlgn="base" latinLnBrk="0" hangingPunct="1">
              <a:lnSpc>
                <a:spcPts val="5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iller" panose="04020404031007020602" pitchFamily="82" charset="0"/>
                <a:ea typeface="宋体"/>
                <a:cs typeface="Arial"/>
              </a:rPr>
              <a:t>and </a:t>
            </a:r>
          </a:p>
          <a:p>
            <a:pPr marL="0" marR="0" lvl="0" indent="0" algn="ctr" defTabSz="914400" rtl="0" eaLnBrk="1" fontAlgn="base" latinLnBrk="0" hangingPunct="1">
              <a:lnSpc>
                <a:spcPts val="5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iller" panose="04020404031007020602" pitchFamily="82" charset="0"/>
                <a:ea typeface="宋体"/>
                <a:cs typeface="Arial"/>
              </a:rPr>
              <a:t>internal</a:t>
            </a:r>
          </a:p>
          <a:p>
            <a:pPr marL="0" marR="0" lvl="0" indent="0" algn="ctr" defTabSz="914400" rtl="0" eaLnBrk="1" fontAlgn="base" latinLnBrk="0" hangingPunct="1">
              <a:lnSpc>
                <a:spcPts val="5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iller" panose="04020404031007020602" pitchFamily="82" charset="0"/>
                <a:ea typeface="宋体"/>
                <a:cs typeface="Arial"/>
              </a:rPr>
              <a:t>(hidden)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iller" panose="04020404031007020602" pitchFamily="82" charset="0"/>
              <a:ea typeface="宋体"/>
              <a:cs typeface="Arial"/>
            </a:endParaRPr>
          </a:p>
        </p:txBody>
      </p:sp>
      <p:sp>
        <p:nvSpPr>
          <p:cNvPr id="23" name="Rectangle 9"/>
          <p:cNvSpPr>
            <a:spLocks noChangeArrowheads="1"/>
          </p:cNvSpPr>
          <p:nvPr/>
        </p:nvSpPr>
        <p:spPr bwMode="auto">
          <a:xfrm>
            <a:off x="7946438" y="4874783"/>
            <a:ext cx="1334982" cy="369972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/>
                <a:cs typeface="Arial"/>
              </a:rPr>
              <a:t>Reflex</a:t>
            </a:r>
          </a:p>
        </p:txBody>
      </p:sp>
      <p:sp>
        <p:nvSpPr>
          <p:cNvPr id="26" name="Right Arrow 25"/>
          <p:cNvSpPr/>
          <p:nvPr/>
        </p:nvSpPr>
        <p:spPr bwMode="auto">
          <a:xfrm rot="1614747">
            <a:off x="3166949" y="701327"/>
            <a:ext cx="2390476" cy="1050037"/>
          </a:xfrm>
          <a:prstGeom prst="rightArrow">
            <a:avLst/>
          </a:prstGeom>
          <a:solidFill>
            <a:srgbClr val="FFFF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iller" panose="04020404031007020602" pitchFamily="82" charset="0"/>
                <a:ea typeface="宋体"/>
                <a:cs typeface="Arial"/>
              </a:rPr>
              <a:t>Zombie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iller" panose="04020404031007020602" pitchFamily="82" charset="0"/>
              <a:ea typeface="宋体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765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9"/>
          <p:cNvSpPr>
            <a:spLocks noChangeArrowheads="1"/>
          </p:cNvSpPr>
          <p:nvPr/>
        </p:nvSpPr>
        <p:spPr bwMode="auto">
          <a:xfrm>
            <a:off x="4465317" y="5431003"/>
            <a:ext cx="1334982" cy="369972"/>
          </a:xfrm>
          <a:prstGeom prst="rect">
            <a:avLst/>
          </a:prstGeom>
          <a:noFill/>
          <a:ln w="57150">
            <a:solidFill>
              <a:srgbClr val="FF9999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9999"/>
                </a:solidFill>
                <a:effectLst/>
                <a:uLnTx/>
                <a:uFillTx/>
                <a:latin typeface="Times New Roman" pitchFamily="18" charset="0"/>
                <a:ea typeface="宋体"/>
                <a:cs typeface="Arial"/>
              </a:rPr>
              <a:t>Reflex</a:t>
            </a:r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1644370" y="5943600"/>
            <a:ext cx="4638586" cy="0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V="1">
            <a:off x="1652755" y="3810000"/>
            <a:ext cx="0" cy="2133600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509761" y="5410204"/>
            <a:ext cx="883494" cy="954071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Fast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33756" y="6182382"/>
            <a:ext cx="1425390" cy="523220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Flexible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965193" y="858944"/>
            <a:ext cx="4556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Hijacking?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宋体"/>
              <a:cs typeface="Arial"/>
            </a:endParaRPr>
          </a:p>
        </p:txBody>
      </p:sp>
      <p:sp>
        <p:nvSpPr>
          <p:cNvPr id="29" name="Left Arrow 28"/>
          <p:cNvSpPr/>
          <p:nvPr/>
        </p:nvSpPr>
        <p:spPr bwMode="auto">
          <a:xfrm rot="19706257">
            <a:off x="4555468" y="2559736"/>
            <a:ext cx="1580798" cy="759168"/>
          </a:xfrm>
          <a:prstGeom prst="leftArrow">
            <a:avLst/>
          </a:prstGeom>
          <a:solidFill>
            <a:srgbClr val="FFFF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iller" panose="04020404031007020602" pitchFamily="82" charset="0"/>
                <a:ea typeface="宋体"/>
                <a:cs typeface="Arial"/>
              </a:rPr>
              <a:t>meme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iller" panose="04020404031007020602" pitchFamily="82" charset="0"/>
              <a:ea typeface="宋体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091231" y="4777603"/>
            <a:ext cx="1846480" cy="819546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none" lIns="0" tIns="0" rIns="0" bIns="0" rtlCol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621952" y="4426131"/>
            <a:ext cx="1847763" cy="646945"/>
          </a:xfrm>
          <a:prstGeom prst="roundRect">
            <a:avLst/>
          </a:prstGeom>
          <a:solidFill>
            <a:schemeClr val="tx1"/>
          </a:solidFill>
          <a:ln>
            <a:solidFill>
              <a:sysClr val="windowText" lastClr="000000"/>
            </a:solidFill>
          </a:ln>
          <a:effectLst>
            <a:outerShdw blurRad="50800" dist="215900" dir="13500000" algn="br" rotWithShape="0">
              <a:prstClr val="black">
                <a:alpha val="53000"/>
              </a:prstClr>
            </a:outerShdw>
          </a:effectLst>
        </p:spPr>
        <p:txBody>
          <a:bodyPr wrap="square" lIns="91400" tIns="45702" rIns="91400" bIns="45702" rtlCol="0">
            <a:spAutoFit/>
          </a:bodyPr>
          <a:lstStyle>
            <a:defPPr>
              <a:defRPr lang="en-US"/>
            </a:defPPr>
            <a:lvl1pPr algn="ctr" defTabSz="914021">
              <a:defRPr sz="3200" b="1" kern="0">
                <a:solidFill>
                  <a:srgbClr val="FFFF00"/>
                </a:solidFill>
              </a:defRPr>
            </a:lvl1pPr>
          </a:lstStyle>
          <a:p>
            <a:pPr marL="0" marR="0" lvl="0" indent="0" algn="ctr" defTabSz="9140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Cortex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196739" y="2393145"/>
            <a:ext cx="2650084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Beliefs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Viral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False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Unhealthy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Dangerous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031177" y="823521"/>
            <a:ext cx="2057400" cy="1569624"/>
          </a:xfrm>
          <a:prstGeom prst="rect">
            <a:avLst/>
          </a:prstGeom>
          <a:solidFill>
            <a:schemeClr val="tx1"/>
          </a:solidFill>
          <a:ln>
            <a:solidFill>
              <a:sysClr val="windowText" lastClr="000000"/>
            </a:solidFill>
          </a:ln>
          <a:effectLst>
            <a:outerShdw blurRad="50800" dist="215900" dir="13500000" algn="br" rotWithShape="0">
              <a:prstClr val="black">
                <a:alpha val="53000"/>
              </a:prstClr>
            </a:outerShdw>
          </a:effectLst>
        </p:spPr>
        <p:txBody>
          <a:bodyPr wrap="square" lIns="91400" tIns="45702" rIns="91400" bIns="45702" rtlCol="0">
            <a:spAutoFit/>
          </a:bodyPr>
          <a:lstStyle/>
          <a:p>
            <a:pPr marL="0" marR="0" lvl="0" indent="0" algn="ctr" defTabSz="9140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Bad Meme Transfer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33400" y="452102"/>
            <a:ext cx="2047397" cy="884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iller" panose="04020404031007020602" pitchFamily="82" charset="0"/>
                <a:ea typeface="宋体"/>
                <a:cs typeface="Arial"/>
              </a:rPr>
              <a:t>Zombie </a:t>
            </a:r>
          </a:p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iller" panose="04020404031007020602" pitchFamily="82" charset="0"/>
                <a:ea typeface="宋体"/>
                <a:cs typeface="Arial"/>
              </a:rPr>
              <a:t>m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iller" panose="04020404031007020602" pitchFamily="82" charset="0"/>
                <a:ea typeface="宋体"/>
                <a:cs typeface="Arial"/>
              </a:rPr>
              <a:t>emes?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304661" y="4201180"/>
            <a:ext cx="2002471" cy="523220"/>
          </a:xfrm>
          <a:prstGeom prst="rect">
            <a:avLst/>
          </a:prstGeom>
          <a:solidFill>
            <a:srgbClr val="FFCCCC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Phonemes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439848" y="3788386"/>
            <a:ext cx="1322345" cy="52247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txBody>
          <a:bodyPr wrap="none" lIns="0" tIns="0" rIns="0" bIns="0" rtlCol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Words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560547" y="3496337"/>
            <a:ext cx="1322345" cy="52247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txBody>
          <a:bodyPr wrap="none" lIns="0" tIns="0" rIns="0" bIns="0" rtlCol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Syntax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905000" y="2983060"/>
            <a:ext cx="1691079" cy="578882"/>
          </a:xfrm>
          <a:prstGeom prst="roundRect">
            <a:avLst/>
          </a:prstGeom>
          <a:solidFill>
            <a:srgbClr val="66FFFF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rgbClr val="000000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Meaning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373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Screen Shot 2019-04-28 at 3.10.33 AM.png" descr="Screen Shot 2019-04-28 at 3.10.33 AM.png"/>
          <p:cNvPicPr>
            <a:picLocks noChangeAspect="1"/>
          </p:cNvPicPr>
          <p:nvPr/>
        </p:nvPicPr>
        <p:blipFill rotWithShape="1">
          <a:blip r:embed="rId2">
            <a:extLst/>
          </a:blip>
          <a:srcRect l="6660" t="41919" r="5116" b="28629"/>
          <a:stretch/>
        </p:blipFill>
        <p:spPr>
          <a:xfrm>
            <a:off x="5434481" y="5180461"/>
            <a:ext cx="6512407" cy="1500555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Rectangle"/>
          <p:cNvSpPr/>
          <p:nvPr/>
        </p:nvSpPr>
        <p:spPr>
          <a:xfrm>
            <a:off x="2691207" y="1407167"/>
            <a:ext cx="68527" cy="980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0957" tIns="60957" rIns="60957" bIns="60957"/>
          <a:lstStyle/>
          <a:p>
            <a:pPr marL="0" marR="0" lvl="0" indent="0" algn="l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Arial"/>
                <a:ea typeface="Arial"/>
                <a:cs typeface="Arial"/>
                <a:sym typeface="Arial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2321" y="3911618"/>
            <a:ext cx="4773695" cy="2959584"/>
            <a:chOff x="57375" y="1454731"/>
            <a:chExt cx="4773997" cy="2959771"/>
          </a:xfrm>
        </p:grpSpPr>
        <p:sp>
          <p:nvSpPr>
            <p:cNvPr id="166" name="Straight Arrow Connector 9"/>
            <p:cNvSpPr/>
            <p:nvPr/>
          </p:nvSpPr>
          <p:spPr>
            <a:xfrm flipV="1">
              <a:off x="706815" y="1454731"/>
              <a:ext cx="0" cy="2498089"/>
            </a:xfrm>
            <a:prstGeom prst="line">
              <a:avLst/>
            </a:prstGeom>
            <a:ln w="25400">
              <a:solidFill>
                <a:srgbClr val="000000"/>
              </a:solidFill>
              <a:tailEnd type="triangle"/>
            </a:ln>
          </p:spPr>
          <p:txBody>
            <a:bodyPr lIns="60957" tIns="60957" rIns="60957" bIns="60957"/>
            <a:lstStyle/>
            <a:p>
              <a:pPr marL="0" marR="0" lvl="0" indent="0" algn="l" defTabSz="60958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67" name="Straight Arrow Connector 11"/>
            <p:cNvSpPr/>
            <p:nvPr/>
          </p:nvSpPr>
          <p:spPr>
            <a:xfrm>
              <a:off x="706815" y="3952818"/>
              <a:ext cx="3800648" cy="3"/>
            </a:xfrm>
            <a:prstGeom prst="line">
              <a:avLst/>
            </a:prstGeom>
            <a:ln w="25400">
              <a:solidFill>
                <a:srgbClr val="000000"/>
              </a:solidFill>
              <a:tailEnd type="triangle"/>
            </a:ln>
          </p:spPr>
          <p:txBody>
            <a:bodyPr lIns="60957" tIns="60957" rIns="60957" bIns="60957"/>
            <a:lstStyle/>
            <a:p>
              <a:pPr marL="0" marR="0" lvl="0" indent="0" algn="l" defTabSz="60958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69" name="TextBox 4"/>
            <p:cNvSpPr txBox="1"/>
            <p:nvPr/>
          </p:nvSpPr>
          <p:spPr>
            <a:xfrm>
              <a:off x="57375" y="3274695"/>
              <a:ext cx="868953" cy="46168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5" tIns="45715" rIns="45715" bIns="45715">
              <a:spAutoFit/>
            </a:bodyPr>
            <a:lstStyle>
              <a:lvl1pPr defTabSz="685800">
                <a:defRPr sz="2400" b="1"/>
              </a:lvl1pPr>
            </a:lstStyle>
            <a:p>
              <a:pPr marL="0" marR="0" lvl="0" indent="0" algn="l" defTabSz="91437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Safe</a:t>
              </a:r>
            </a:p>
          </p:txBody>
        </p:sp>
        <p:sp>
          <p:nvSpPr>
            <p:cNvPr id="170" name="TextBox 30"/>
            <p:cNvSpPr txBox="1"/>
            <p:nvPr/>
          </p:nvSpPr>
          <p:spPr>
            <a:xfrm>
              <a:off x="924136" y="3952818"/>
              <a:ext cx="1773192" cy="46168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5" tIns="45715" rIns="45715" bIns="45715">
              <a:spAutoFit/>
            </a:bodyPr>
            <a:lstStyle>
              <a:lvl1pPr defTabSz="685800">
                <a:defRPr sz="2400" b="1"/>
              </a:lvl1pPr>
            </a:lstStyle>
            <a:p>
              <a:pPr marL="0" marR="0" lvl="0" indent="0" algn="l" defTabSz="91437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Effective</a:t>
              </a:r>
            </a:p>
          </p:txBody>
        </p:sp>
        <p:sp>
          <p:nvSpPr>
            <p:cNvPr id="171" name="Apoptosis"/>
            <p:cNvSpPr txBox="1"/>
            <p:nvPr/>
          </p:nvSpPr>
          <p:spPr>
            <a:xfrm>
              <a:off x="841170" y="2316727"/>
              <a:ext cx="1399183" cy="492467"/>
            </a:xfrm>
            <a:prstGeom prst="rect">
              <a:avLst/>
            </a:prstGeom>
            <a:solidFill>
              <a:srgbClr val="F4CD75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60957" tIns="60957" rIns="60957" bIns="60957">
              <a:spAutoFit/>
            </a:bodyPr>
            <a:lstStyle>
              <a:lvl1pPr>
                <a:defRPr sz="3000"/>
              </a:lvl1pPr>
            </a:lstStyle>
            <a:p>
              <a:pPr marL="0" marR="0" lvl="0" indent="0" algn="l" defTabSz="60958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Apoptosis</a:t>
              </a:r>
            </a:p>
          </p:txBody>
        </p:sp>
        <p:sp>
          <p:nvSpPr>
            <p:cNvPr id="172" name="ROS Secretion"/>
            <p:cNvSpPr txBox="1"/>
            <p:nvPr/>
          </p:nvSpPr>
          <p:spPr>
            <a:xfrm>
              <a:off x="1530679" y="2843407"/>
              <a:ext cx="1926605" cy="492467"/>
            </a:xfrm>
            <a:prstGeom prst="rect">
              <a:avLst/>
            </a:prstGeom>
            <a:solidFill>
              <a:srgbClr val="ECA18C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60957" tIns="60957" rIns="60957" bIns="60957">
              <a:spAutoFit/>
            </a:bodyPr>
            <a:lstStyle>
              <a:lvl1pPr>
                <a:defRPr sz="3000"/>
              </a:lvl1pPr>
            </a:lstStyle>
            <a:p>
              <a:pPr marL="0" marR="0" lvl="0" indent="0" algn="l" defTabSz="60958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ROS Secretion</a:t>
              </a:r>
            </a:p>
          </p:txBody>
        </p:sp>
        <p:sp>
          <p:nvSpPr>
            <p:cNvPr id="173" name="(Auto)phagy"/>
            <p:cNvSpPr txBox="1"/>
            <p:nvPr/>
          </p:nvSpPr>
          <p:spPr>
            <a:xfrm>
              <a:off x="3117981" y="3403820"/>
              <a:ext cx="1713391" cy="492467"/>
            </a:xfrm>
            <a:prstGeom prst="rect">
              <a:avLst/>
            </a:prstGeom>
            <a:solidFill>
              <a:srgbClr val="E7CBE3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60957" tIns="60957" rIns="60957" bIns="60957">
              <a:spAutoFit/>
            </a:bodyPr>
            <a:lstStyle>
              <a:lvl1pPr>
                <a:defRPr sz="3000"/>
              </a:lvl1pPr>
            </a:lstStyle>
            <a:p>
              <a:pPr marL="0" marR="0" lvl="0" indent="0" algn="l" defTabSz="60958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(Auto)phagy</a:t>
              </a:r>
            </a:p>
          </p:txBody>
        </p:sp>
        <p:sp>
          <p:nvSpPr>
            <p:cNvPr id="21" name="Multicellular Level…"/>
            <p:cNvSpPr txBox="1"/>
            <p:nvPr/>
          </p:nvSpPr>
          <p:spPr>
            <a:xfrm>
              <a:off x="1898979" y="1621783"/>
              <a:ext cx="1869443" cy="9849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60957" tIns="60957" rIns="60957" bIns="60957">
              <a:spAutoFit/>
            </a:bodyPr>
            <a:lstStyle>
              <a:lvl1pPr>
                <a:defRPr sz="3400"/>
              </a:lvl1pPr>
            </a:lstStyle>
            <a:p>
              <a:pPr marL="0" marR="0" lvl="0" indent="0" algn="r" defTabSz="60958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Molecular Level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532128" y="510533"/>
            <a:ext cx="7038110" cy="4239910"/>
            <a:chOff x="3379409" y="-1"/>
            <a:chExt cx="5764591" cy="3498154"/>
          </a:xfrm>
        </p:grpSpPr>
        <p:sp>
          <p:nvSpPr>
            <p:cNvPr id="11" name="Straight Arrow Connector 9"/>
            <p:cNvSpPr/>
            <p:nvPr/>
          </p:nvSpPr>
          <p:spPr>
            <a:xfrm flipV="1">
              <a:off x="4133376" y="-1"/>
              <a:ext cx="0" cy="2686397"/>
            </a:xfrm>
            <a:prstGeom prst="line">
              <a:avLst/>
            </a:prstGeom>
            <a:ln w="25400">
              <a:solidFill>
                <a:srgbClr val="000000"/>
              </a:solidFill>
              <a:tailEnd type="triangle"/>
            </a:ln>
          </p:spPr>
          <p:txBody>
            <a:bodyPr lIns="60957" tIns="60957" rIns="60957" bIns="60957"/>
            <a:lstStyle/>
            <a:p>
              <a:pPr marL="0" marR="0" lvl="0" indent="0" algn="l" defTabSz="60958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2" name="Straight Arrow Connector 11"/>
            <p:cNvSpPr/>
            <p:nvPr/>
          </p:nvSpPr>
          <p:spPr>
            <a:xfrm>
              <a:off x="4133376" y="2686394"/>
              <a:ext cx="3800648" cy="3"/>
            </a:xfrm>
            <a:prstGeom prst="line">
              <a:avLst/>
            </a:prstGeom>
            <a:ln w="25400">
              <a:solidFill>
                <a:srgbClr val="000000"/>
              </a:solidFill>
              <a:tailEnd type="triangle"/>
            </a:ln>
          </p:spPr>
          <p:txBody>
            <a:bodyPr lIns="60957" tIns="60957" rIns="60957" bIns="60957"/>
            <a:lstStyle/>
            <a:p>
              <a:pPr marL="0" marR="0" lvl="0" indent="0" algn="l" defTabSz="60958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3" name="TextBox 4"/>
            <p:cNvSpPr txBox="1"/>
            <p:nvPr/>
          </p:nvSpPr>
          <p:spPr>
            <a:xfrm>
              <a:off x="3379409" y="2172524"/>
              <a:ext cx="868953" cy="48246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5" tIns="45715" rIns="45715" bIns="45715">
              <a:spAutoFit/>
            </a:bodyPr>
            <a:lstStyle>
              <a:lvl1pPr defTabSz="685800">
                <a:defRPr sz="2400" b="1"/>
              </a:lvl1pPr>
            </a:lstStyle>
            <a:p>
              <a:pPr marL="0" marR="0" lvl="0" indent="0" algn="l" defTabSz="91437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Fast</a:t>
              </a:r>
            </a:p>
          </p:txBody>
        </p:sp>
        <p:sp>
          <p:nvSpPr>
            <p:cNvPr id="14" name="Innate"/>
            <p:cNvSpPr txBox="1"/>
            <p:nvPr/>
          </p:nvSpPr>
          <p:spPr>
            <a:xfrm>
              <a:off x="6033700" y="598357"/>
              <a:ext cx="868903" cy="45707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60957" tIns="60957" rIns="60957" bIns="60957">
              <a:spAutoFit/>
            </a:bodyPr>
            <a:lstStyle>
              <a:lvl1pPr>
                <a:defRPr sz="2400"/>
              </a:lvl1pPr>
            </a:lstStyle>
            <a:p>
              <a:pPr marL="0" marR="0" lvl="0" indent="0" algn="l" defTabSz="60958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Innate</a:t>
              </a:r>
            </a:p>
          </p:txBody>
        </p:sp>
        <p:sp>
          <p:nvSpPr>
            <p:cNvPr id="15" name="Adaptive"/>
            <p:cNvSpPr txBox="1"/>
            <p:nvPr/>
          </p:nvSpPr>
          <p:spPr>
            <a:xfrm>
              <a:off x="4227683" y="0"/>
              <a:ext cx="1165628" cy="45707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60957" tIns="60957" rIns="60957" bIns="60957">
              <a:spAutoFit/>
            </a:bodyPr>
            <a:lstStyle>
              <a:lvl1pPr>
                <a:defRPr sz="2400"/>
              </a:lvl1pPr>
            </a:lstStyle>
            <a:p>
              <a:pPr marL="0" marR="0" lvl="0" indent="0" algn="l" defTabSz="60958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Adaptive</a:t>
              </a:r>
            </a:p>
          </p:txBody>
        </p:sp>
        <p:sp>
          <p:nvSpPr>
            <p:cNvPr id="16" name="(Intracellular)"/>
            <p:cNvSpPr txBox="1"/>
            <p:nvPr/>
          </p:nvSpPr>
          <p:spPr>
            <a:xfrm>
              <a:off x="7328989" y="1051043"/>
              <a:ext cx="1539818" cy="45707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60957" tIns="60957" rIns="60957" bIns="60957">
              <a:spAutoFit/>
            </a:bodyPr>
            <a:lstStyle>
              <a:lvl1pPr>
                <a:defRPr sz="2400"/>
              </a:lvl1pPr>
            </a:lstStyle>
            <a:p>
              <a:pPr marL="0" marR="0" lvl="0" indent="0" algn="l" defTabSz="60958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Intracellular</a:t>
              </a:r>
            </a:p>
          </p:txBody>
        </p:sp>
        <p:sp>
          <p:nvSpPr>
            <p:cNvPr id="17" name="Apoptosis"/>
            <p:cNvSpPr txBox="1"/>
            <p:nvPr/>
          </p:nvSpPr>
          <p:spPr>
            <a:xfrm>
              <a:off x="4248362" y="497071"/>
              <a:ext cx="1459323" cy="473950"/>
            </a:xfrm>
            <a:prstGeom prst="rect">
              <a:avLst/>
            </a:prstGeom>
            <a:solidFill>
              <a:srgbClr val="FFFFCC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60957" tIns="60957" rIns="60957" bIns="60957">
              <a:spAutoFit/>
            </a:bodyPr>
            <a:lstStyle/>
            <a:p>
              <a:pPr marL="0" marR="0" lvl="0" indent="0" algn="l" defTabSz="60958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200"/>
              </a:pPr>
              <a:r>
                <a:rPr kumimoji="0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T</a:t>
              </a:r>
              <a:r>
                <a:rPr kumimoji="0" sz="2800" b="1" i="0" u="none" strike="noStrike" kern="0" cap="none" spc="0" normalizeH="0" baseline="-5998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H</a:t>
              </a:r>
              <a:r>
                <a:rPr kumimoji="0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 ↔ </a:t>
              </a:r>
              <a:r>
                <a:rPr kumimoji="0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T</a:t>
              </a:r>
              <a:r>
                <a:rPr kumimoji="0" sz="2800" b="1" i="0" u="none" strike="noStrike" kern="0" cap="none" spc="0" normalizeH="0" baseline="-5998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Reg</a:t>
              </a:r>
              <a:endParaRPr kumimoji="0" sz="2800" b="1" i="0" u="none" strike="noStrike" kern="0" cap="none" spc="0" normalizeH="0" baseline="-5998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8" name="(Auto)phagy"/>
            <p:cNvSpPr txBox="1"/>
            <p:nvPr/>
          </p:nvSpPr>
          <p:spPr>
            <a:xfrm>
              <a:off x="4887345" y="999828"/>
              <a:ext cx="1534138" cy="473950"/>
            </a:xfrm>
            <a:prstGeom prst="rect">
              <a:avLst/>
            </a:prstGeom>
            <a:solidFill>
              <a:srgbClr val="E3C3DE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60957" tIns="60957" rIns="60957" bIns="60957">
              <a:spAutoFit/>
            </a:bodyPr>
            <a:lstStyle>
              <a:lvl1pPr>
                <a:defRPr sz="2200"/>
              </a:lvl1pPr>
            </a:lstStyle>
            <a:p>
              <a:pPr marL="0" marR="0" lvl="0" indent="0" algn="l" defTabSz="60958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M1 ↔ M2</a:t>
              </a:r>
            </a:p>
          </p:txBody>
        </p:sp>
        <p:sp>
          <p:nvSpPr>
            <p:cNvPr id="19" name="(Auto)phagy"/>
            <p:cNvSpPr txBox="1"/>
            <p:nvPr/>
          </p:nvSpPr>
          <p:spPr>
            <a:xfrm>
              <a:off x="5513978" y="1488705"/>
              <a:ext cx="3630022" cy="1168083"/>
            </a:xfrm>
            <a:prstGeom prst="rect">
              <a:avLst/>
            </a:prstGeom>
            <a:solidFill>
              <a:srgbClr val="AEE4B4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60957" tIns="60957" rIns="60957" bIns="60957">
              <a:spAutoFit/>
            </a:bodyPr>
            <a:lstStyle/>
            <a:p>
              <a:pPr marL="0" marR="0" lvl="0" indent="0" algn="ctr" defTabSz="60958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200"/>
              </a:pPr>
              <a:r>
                <a:rPr kumimoji="0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Apoptosis (p53) ↔ Division</a:t>
              </a:r>
            </a:p>
            <a:p>
              <a:pPr marL="0" marR="0" lvl="0" indent="0" algn="ctr" defTabSz="60958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200"/>
              </a:pPr>
              <a:r>
                <a:rPr kumimoji="0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ROS ↔ Antioxidants</a:t>
              </a:r>
            </a:p>
            <a:p>
              <a:pPr marL="0" marR="0" lvl="0" indent="0" algn="ctr" defTabSz="60958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200"/>
              </a:pPr>
              <a:r>
                <a:rPr kumimoji="0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Autophagy ↔ Synthesis</a:t>
              </a:r>
            </a:p>
          </p:txBody>
        </p:sp>
        <p:sp>
          <p:nvSpPr>
            <p:cNvPr id="20" name="TextBox 30"/>
            <p:cNvSpPr txBox="1"/>
            <p:nvPr/>
          </p:nvSpPr>
          <p:spPr>
            <a:xfrm>
              <a:off x="4222302" y="2609398"/>
              <a:ext cx="1773192" cy="88875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5" tIns="45715" rIns="45715" bIns="45715">
              <a:spAutoFit/>
            </a:bodyPr>
            <a:lstStyle>
              <a:lvl1pPr defTabSz="685800">
                <a:defRPr sz="2400" b="1"/>
              </a:lvl1pPr>
            </a:lstStyle>
            <a:p>
              <a:pPr marL="0" marR="0" lvl="0" indent="0" algn="l" defTabSz="91437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Accurate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  <a:p>
              <a:pPr marL="0" marR="0" lvl="0" indent="0" algn="l" defTabSz="91437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Flexible</a:t>
              </a:r>
              <a:endParaRPr kumimoji="0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932243" y="285501"/>
            <a:ext cx="2126511" cy="14157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7" tIns="60957" rIns="60957" bIns="60957" numCol="1" spcCol="38100" rtlCol="0" anchor="t">
            <a:spAutoFit/>
          </a:bodyPr>
          <a:lstStyle/>
          <a:p>
            <a:pPr marL="0" marR="0" lvl="0" indent="0" algn="l" defTabSz="60958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Calibri"/>
                <a:sym typeface="Calibri"/>
              </a:rPr>
              <a:t>Laws, layers, levels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846451" y="304251"/>
            <a:ext cx="2895600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hiller" panose="04020404031007020602" pitchFamily="82" charset="0"/>
                <a:ea typeface="宋体"/>
                <a:cs typeface="Arial"/>
              </a:rPr>
              <a:t>Auto-</a:t>
            </a:r>
          </a:p>
          <a:p>
            <a:pPr marL="0" marR="0" lvl="0" indent="0" algn="ctr" defTabSz="9144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anose="04020404031007020602" pitchFamily="82" charset="0"/>
                <a:ea typeface="宋体"/>
                <a:cs typeface="Arial"/>
              </a:rPr>
              <a:t>immune</a:t>
            </a:r>
            <a:r>
              <a:rPr kumimoji="0" lang="en-US" sz="7200" b="1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hiller" panose="04020404031007020602" pitchFamily="82" charset="0"/>
                <a:ea typeface="宋体"/>
                <a:cs typeface="Arial"/>
              </a:rPr>
              <a:t>?</a:t>
            </a:r>
          </a:p>
        </p:txBody>
      </p:sp>
      <p:sp>
        <p:nvSpPr>
          <p:cNvPr id="27" name="Explosion 2 26"/>
          <p:cNvSpPr/>
          <p:nvPr/>
        </p:nvSpPr>
        <p:spPr bwMode="auto">
          <a:xfrm>
            <a:off x="5372890" y="2658475"/>
            <a:ext cx="1797195" cy="1143000"/>
          </a:xfrm>
          <a:prstGeom prst="irregularSeal2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  <a:tileRect/>
          </a:gra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/>
              </a:rPr>
              <a:t>DSS?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05187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61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6696075" y="609600"/>
            <a:ext cx="3133725" cy="882908"/>
          </a:xfrm>
          <a:prstGeom prst="clou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74320" tIns="457200" rIns="0" bIns="0" rtlCol="0" anchor="ctr" anchorCtr="1"/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hiller" panose="04020404031007020602" pitchFamily="82" charset="0"/>
                <a:ea typeface="+mn-ea"/>
                <a:cs typeface="Arial"/>
              </a:rPr>
              <a:t>(</a:t>
            </a:r>
            <a:r>
              <a:rPr kumimoji="0" lang="en-US" sz="6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hiller" panose="04020404031007020602" pitchFamily="82" charset="0"/>
                <a:ea typeface="+mn-ea"/>
                <a:cs typeface="Arial"/>
              </a:rPr>
              <a:t>Zience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hiller" panose="04020404031007020602" pitchFamily="82" charset="0"/>
                <a:ea typeface="+mn-ea"/>
                <a:cs typeface="Arial"/>
              </a:rPr>
              <a:t>)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hiller" panose="04020404031007020602" pitchFamily="82" charset="0"/>
              <a:ea typeface="+mn-ea"/>
              <a:cs typeface="Arial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6382400" y="-76200"/>
            <a:ext cx="4819000" cy="877153"/>
          </a:xfrm>
          <a:prstGeom prst="clou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74320" tIns="457200" rIns="0" bIns="0" rtlCol="0" anchor="ctr" anchorCtr="1"/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hiller" panose="04020404031007020602" pitchFamily="82" charset="0"/>
                <a:ea typeface="+mn-ea"/>
                <a:cs typeface="Arial"/>
              </a:rPr>
              <a:t>Zombie Science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hiller" panose="04020404031007020602" pitchFamily="82" charset="0"/>
              <a:ea typeface="+mn-ea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47697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67400" y="1644908"/>
            <a:ext cx="6003567" cy="4832092"/>
          </a:xfrm>
          <a:custGeom>
            <a:avLst/>
            <a:gdLst>
              <a:gd name="connsiteX0" fmla="*/ 0 w 3828292"/>
              <a:gd name="connsiteY0" fmla="*/ 0 h 2554545"/>
              <a:gd name="connsiteX1" fmla="*/ 3828292 w 3828292"/>
              <a:gd name="connsiteY1" fmla="*/ 0 h 2554545"/>
              <a:gd name="connsiteX2" fmla="*/ 3828292 w 3828292"/>
              <a:gd name="connsiteY2" fmla="*/ 2554545 h 2554545"/>
              <a:gd name="connsiteX3" fmla="*/ 0 w 3828292"/>
              <a:gd name="connsiteY3" fmla="*/ 2554545 h 2554545"/>
              <a:gd name="connsiteX4" fmla="*/ 0 w 3828292"/>
              <a:gd name="connsiteY4" fmla="*/ 0 h 2554545"/>
              <a:gd name="connsiteX0" fmla="*/ 0 w 3828292"/>
              <a:gd name="connsiteY0" fmla="*/ 0 h 2554545"/>
              <a:gd name="connsiteX1" fmla="*/ 3828292 w 3828292"/>
              <a:gd name="connsiteY1" fmla="*/ 0 h 2554545"/>
              <a:gd name="connsiteX2" fmla="*/ 3718560 w 3828292"/>
              <a:gd name="connsiteY2" fmla="*/ 896922 h 2554545"/>
              <a:gd name="connsiteX3" fmla="*/ 3828292 w 3828292"/>
              <a:gd name="connsiteY3" fmla="*/ 2554545 h 2554545"/>
              <a:gd name="connsiteX4" fmla="*/ 0 w 3828292"/>
              <a:gd name="connsiteY4" fmla="*/ 2554545 h 2554545"/>
              <a:gd name="connsiteX5" fmla="*/ 0 w 3828292"/>
              <a:gd name="connsiteY5" fmla="*/ 0 h 2554545"/>
              <a:gd name="connsiteX0" fmla="*/ 0 w 3828292"/>
              <a:gd name="connsiteY0" fmla="*/ 0 h 2554545"/>
              <a:gd name="connsiteX1" fmla="*/ 3828292 w 3828292"/>
              <a:gd name="connsiteY1" fmla="*/ 0 h 2554545"/>
              <a:gd name="connsiteX2" fmla="*/ 3718560 w 3828292"/>
              <a:gd name="connsiteY2" fmla="*/ 896922 h 2554545"/>
              <a:gd name="connsiteX3" fmla="*/ 2834640 w 3828292"/>
              <a:gd name="connsiteY3" fmla="*/ 1242362 h 2554545"/>
              <a:gd name="connsiteX4" fmla="*/ 3828292 w 3828292"/>
              <a:gd name="connsiteY4" fmla="*/ 2554545 h 2554545"/>
              <a:gd name="connsiteX5" fmla="*/ 0 w 3828292"/>
              <a:gd name="connsiteY5" fmla="*/ 2554545 h 2554545"/>
              <a:gd name="connsiteX6" fmla="*/ 0 w 3828292"/>
              <a:gd name="connsiteY6" fmla="*/ 0 h 2554545"/>
              <a:gd name="connsiteX0" fmla="*/ 0 w 3830924"/>
              <a:gd name="connsiteY0" fmla="*/ 0 h 2554545"/>
              <a:gd name="connsiteX1" fmla="*/ 3828292 w 3830924"/>
              <a:gd name="connsiteY1" fmla="*/ 0 h 2554545"/>
              <a:gd name="connsiteX2" fmla="*/ 3830320 w 3830924"/>
              <a:gd name="connsiteY2" fmla="*/ 541322 h 2554545"/>
              <a:gd name="connsiteX3" fmla="*/ 2834640 w 3830924"/>
              <a:gd name="connsiteY3" fmla="*/ 1242362 h 2554545"/>
              <a:gd name="connsiteX4" fmla="*/ 3828292 w 3830924"/>
              <a:gd name="connsiteY4" fmla="*/ 2554545 h 2554545"/>
              <a:gd name="connsiteX5" fmla="*/ 0 w 3830924"/>
              <a:gd name="connsiteY5" fmla="*/ 2554545 h 2554545"/>
              <a:gd name="connsiteX6" fmla="*/ 0 w 3830924"/>
              <a:gd name="connsiteY6" fmla="*/ 0 h 2554545"/>
              <a:gd name="connsiteX0" fmla="*/ 0 w 3830924"/>
              <a:gd name="connsiteY0" fmla="*/ 0 h 2554545"/>
              <a:gd name="connsiteX1" fmla="*/ 3828292 w 3830924"/>
              <a:gd name="connsiteY1" fmla="*/ 0 h 2554545"/>
              <a:gd name="connsiteX2" fmla="*/ 3830320 w 3830924"/>
              <a:gd name="connsiteY2" fmla="*/ 541322 h 2554545"/>
              <a:gd name="connsiteX3" fmla="*/ 2885440 w 3830924"/>
              <a:gd name="connsiteY3" fmla="*/ 835962 h 2554545"/>
              <a:gd name="connsiteX4" fmla="*/ 3828292 w 3830924"/>
              <a:gd name="connsiteY4" fmla="*/ 2554545 h 2554545"/>
              <a:gd name="connsiteX5" fmla="*/ 0 w 3830924"/>
              <a:gd name="connsiteY5" fmla="*/ 2554545 h 2554545"/>
              <a:gd name="connsiteX6" fmla="*/ 0 w 3830924"/>
              <a:gd name="connsiteY6" fmla="*/ 0 h 2554545"/>
              <a:gd name="connsiteX0" fmla="*/ 0 w 3830924"/>
              <a:gd name="connsiteY0" fmla="*/ 0 h 2554545"/>
              <a:gd name="connsiteX1" fmla="*/ 3828292 w 3830924"/>
              <a:gd name="connsiteY1" fmla="*/ 0 h 2554545"/>
              <a:gd name="connsiteX2" fmla="*/ 3830320 w 3830924"/>
              <a:gd name="connsiteY2" fmla="*/ 541322 h 2554545"/>
              <a:gd name="connsiteX3" fmla="*/ 2897393 w 3830924"/>
              <a:gd name="connsiteY3" fmla="*/ 620809 h 2554545"/>
              <a:gd name="connsiteX4" fmla="*/ 3828292 w 3830924"/>
              <a:gd name="connsiteY4" fmla="*/ 2554545 h 2554545"/>
              <a:gd name="connsiteX5" fmla="*/ 0 w 3830924"/>
              <a:gd name="connsiteY5" fmla="*/ 2554545 h 2554545"/>
              <a:gd name="connsiteX6" fmla="*/ 0 w 3830924"/>
              <a:gd name="connsiteY6" fmla="*/ 0 h 2554545"/>
              <a:gd name="connsiteX0" fmla="*/ 0 w 3830924"/>
              <a:gd name="connsiteY0" fmla="*/ 0 h 2554545"/>
              <a:gd name="connsiteX1" fmla="*/ 3828292 w 3830924"/>
              <a:gd name="connsiteY1" fmla="*/ 0 h 2554545"/>
              <a:gd name="connsiteX2" fmla="*/ 3830320 w 3830924"/>
              <a:gd name="connsiteY2" fmla="*/ 541322 h 2554545"/>
              <a:gd name="connsiteX3" fmla="*/ 2897393 w 3830924"/>
              <a:gd name="connsiteY3" fmla="*/ 620809 h 2554545"/>
              <a:gd name="connsiteX4" fmla="*/ 2853765 w 3830924"/>
              <a:gd name="connsiteY4" fmla="*/ 1104306 h 2554545"/>
              <a:gd name="connsiteX5" fmla="*/ 3828292 w 3830924"/>
              <a:gd name="connsiteY5" fmla="*/ 2554545 h 2554545"/>
              <a:gd name="connsiteX6" fmla="*/ 0 w 3830924"/>
              <a:gd name="connsiteY6" fmla="*/ 2554545 h 2554545"/>
              <a:gd name="connsiteX7" fmla="*/ 0 w 3830924"/>
              <a:gd name="connsiteY7" fmla="*/ 0 h 2554545"/>
              <a:gd name="connsiteX0" fmla="*/ 0 w 3830924"/>
              <a:gd name="connsiteY0" fmla="*/ 0 h 2554545"/>
              <a:gd name="connsiteX1" fmla="*/ 3828292 w 3830924"/>
              <a:gd name="connsiteY1" fmla="*/ 0 h 2554545"/>
              <a:gd name="connsiteX2" fmla="*/ 3830320 w 3830924"/>
              <a:gd name="connsiteY2" fmla="*/ 541322 h 2554545"/>
              <a:gd name="connsiteX3" fmla="*/ 2897393 w 3830924"/>
              <a:gd name="connsiteY3" fmla="*/ 620809 h 2554545"/>
              <a:gd name="connsiteX4" fmla="*/ 2853765 w 3830924"/>
              <a:gd name="connsiteY4" fmla="*/ 1104306 h 2554545"/>
              <a:gd name="connsiteX5" fmla="*/ 2566894 w 3830924"/>
              <a:gd name="connsiteY5" fmla="*/ 1205906 h 2554545"/>
              <a:gd name="connsiteX6" fmla="*/ 3828292 w 3830924"/>
              <a:gd name="connsiteY6" fmla="*/ 2554545 h 2554545"/>
              <a:gd name="connsiteX7" fmla="*/ 0 w 3830924"/>
              <a:gd name="connsiteY7" fmla="*/ 2554545 h 2554545"/>
              <a:gd name="connsiteX8" fmla="*/ 0 w 3830924"/>
              <a:gd name="connsiteY8" fmla="*/ 0 h 2554545"/>
              <a:gd name="connsiteX0" fmla="*/ 0 w 3830924"/>
              <a:gd name="connsiteY0" fmla="*/ 0 h 2554545"/>
              <a:gd name="connsiteX1" fmla="*/ 3828292 w 3830924"/>
              <a:gd name="connsiteY1" fmla="*/ 0 h 2554545"/>
              <a:gd name="connsiteX2" fmla="*/ 3830320 w 3830924"/>
              <a:gd name="connsiteY2" fmla="*/ 541322 h 2554545"/>
              <a:gd name="connsiteX3" fmla="*/ 2897393 w 3830924"/>
              <a:gd name="connsiteY3" fmla="*/ 620809 h 2554545"/>
              <a:gd name="connsiteX4" fmla="*/ 2853765 w 3830924"/>
              <a:gd name="connsiteY4" fmla="*/ 1104306 h 2554545"/>
              <a:gd name="connsiteX5" fmla="*/ 2566894 w 3830924"/>
              <a:gd name="connsiteY5" fmla="*/ 1205906 h 2554545"/>
              <a:gd name="connsiteX6" fmla="*/ 2608729 w 3830924"/>
              <a:gd name="connsiteY6" fmla="*/ 2108353 h 2554545"/>
              <a:gd name="connsiteX7" fmla="*/ 3828292 w 3830924"/>
              <a:gd name="connsiteY7" fmla="*/ 2554545 h 2554545"/>
              <a:gd name="connsiteX8" fmla="*/ 0 w 3830924"/>
              <a:gd name="connsiteY8" fmla="*/ 2554545 h 2554545"/>
              <a:gd name="connsiteX9" fmla="*/ 0 w 3830924"/>
              <a:gd name="connsiteY9" fmla="*/ 0 h 2554545"/>
              <a:gd name="connsiteX0" fmla="*/ 0 w 3830924"/>
              <a:gd name="connsiteY0" fmla="*/ 0 h 2554545"/>
              <a:gd name="connsiteX1" fmla="*/ 3828292 w 3830924"/>
              <a:gd name="connsiteY1" fmla="*/ 0 h 2554545"/>
              <a:gd name="connsiteX2" fmla="*/ 3830320 w 3830924"/>
              <a:gd name="connsiteY2" fmla="*/ 541322 h 2554545"/>
              <a:gd name="connsiteX3" fmla="*/ 2897393 w 3830924"/>
              <a:gd name="connsiteY3" fmla="*/ 620809 h 2554545"/>
              <a:gd name="connsiteX4" fmla="*/ 2853765 w 3830924"/>
              <a:gd name="connsiteY4" fmla="*/ 1104306 h 2554545"/>
              <a:gd name="connsiteX5" fmla="*/ 2566894 w 3830924"/>
              <a:gd name="connsiteY5" fmla="*/ 1205906 h 2554545"/>
              <a:gd name="connsiteX6" fmla="*/ 2608729 w 3830924"/>
              <a:gd name="connsiteY6" fmla="*/ 2108353 h 2554545"/>
              <a:gd name="connsiteX7" fmla="*/ 3828292 w 3830924"/>
              <a:gd name="connsiteY7" fmla="*/ 2554545 h 2554545"/>
              <a:gd name="connsiteX8" fmla="*/ 0 w 3830924"/>
              <a:gd name="connsiteY8" fmla="*/ 2554545 h 2554545"/>
              <a:gd name="connsiteX9" fmla="*/ 0 w 3830924"/>
              <a:gd name="connsiteY9" fmla="*/ 0 h 2554545"/>
              <a:gd name="connsiteX0" fmla="*/ 0 w 3830924"/>
              <a:gd name="connsiteY0" fmla="*/ 0 h 2554545"/>
              <a:gd name="connsiteX1" fmla="*/ 3828292 w 3830924"/>
              <a:gd name="connsiteY1" fmla="*/ 0 h 2554545"/>
              <a:gd name="connsiteX2" fmla="*/ 3830320 w 3830924"/>
              <a:gd name="connsiteY2" fmla="*/ 541322 h 2554545"/>
              <a:gd name="connsiteX3" fmla="*/ 2897393 w 3830924"/>
              <a:gd name="connsiteY3" fmla="*/ 620809 h 2554545"/>
              <a:gd name="connsiteX4" fmla="*/ 2853765 w 3830924"/>
              <a:gd name="connsiteY4" fmla="*/ 1104306 h 2554545"/>
              <a:gd name="connsiteX5" fmla="*/ 2566894 w 3830924"/>
              <a:gd name="connsiteY5" fmla="*/ 1205906 h 2554545"/>
              <a:gd name="connsiteX6" fmla="*/ 2608729 w 3830924"/>
              <a:gd name="connsiteY6" fmla="*/ 2108353 h 2554545"/>
              <a:gd name="connsiteX7" fmla="*/ 3828292 w 3830924"/>
              <a:gd name="connsiteY7" fmla="*/ 2554545 h 2554545"/>
              <a:gd name="connsiteX8" fmla="*/ 0 w 3830924"/>
              <a:gd name="connsiteY8" fmla="*/ 2554545 h 2554545"/>
              <a:gd name="connsiteX9" fmla="*/ 0 w 3830924"/>
              <a:gd name="connsiteY9" fmla="*/ 0 h 2554545"/>
              <a:gd name="connsiteX0" fmla="*/ 0 w 4127756"/>
              <a:gd name="connsiteY0" fmla="*/ 0 h 2554545"/>
              <a:gd name="connsiteX1" fmla="*/ 3828292 w 4127756"/>
              <a:gd name="connsiteY1" fmla="*/ 0 h 2554545"/>
              <a:gd name="connsiteX2" fmla="*/ 3830320 w 4127756"/>
              <a:gd name="connsiteY2" fmla="*/ 541322 h 2554545"/>
              <a:gd name="connsiteX3" fmla="*/ 2897393 w 4127756"/>
              <a:gd name="connsiteY3" fmla="*/ 620809 h 2554545"/>
              <a:gd name="connsiteX4" fmla="*/ 2853765 w 4127756"/>
              <a:gd name="connsiteY4" fmla="*/ 1104306 h 2554545"/>
              <a:gd name="connsiteX5" fmla="*/ 2566894 w 4127756"/>
              <a:gd name="connsiteY5" fmla="*/ 1205906 h 2554545"/>
              <a:gd name="connsiteX6" fmla="*/ 2608729 w 4127756"/>
              <a:gd name="connsiteY6" fmla="*/ 2108353 h 2554545"/>
              <a:gd name="connsiteX7" fmla="*/ 3780118 w 4127756"/>
              <a:gd name="connsiteY7" fmla="*/ 2174094 h 2554545"/>
              <a:gd name="connsiteX8" fmla="*/ 3828292 w 4127756"/>
              <a:gd name="connsiteY8" fmla="*/ 2554545 h 2554545"/>
              <a:gd name="connsiteX9" fmla="*/ 0 w 4127756"/>
              <a:gd name="connsiteY9" fmla="*/ 2554545 h 2554545"/>
              <a:gd name="connsiteX10" fmla="*/ 0 w 4127756"/>
              <a:gd name="connsiteY10" fmla="*/ 0 h 2554545"/>
              <a:gd name="connsiteX0" fmla="*/ 0 w 4073247"/>
              <a:gd name="connsiteY0" fmla="*/ 0 h 2554545"/>
              <a:gd name="connsiteX1" fmla="*/ 3828292 w 4073247"/>
              <a:gd name="connsiteY1" fmla="*/ 0 h 2554545"/>
              <a:gd name="connsiteX2" fmla="*/ 3830320 w 4073247"/>
              <a:gd name="connsiteY2" fmla="*/ 541322 h 2554545"/>
              <a:gd name="connsiteX3" fmla="*/ 2897393 w 4073247"/>
              <a:gd name="connsiteY3" fmla="*/ 620809 h 2554545"/>
              <a:gd name="connsiteX4" fmla="*/ 2853765 w 4073247"/>
              <a:gd name="connsiteY4" fmla="*/ 1104306 h 2554545"/>
              <a:gd name="connsiteX5" fmla="*/ 2566894 w 4073247"/>
              <a:gd name="connsiteY5" fmla="*/ 1205906 h 2554545"/>
              <a:gd name="connsiteX6" fmla="*/ 2608729 w 4073247"/>
              <a:gd name="connsiteY6" fmla="*/ 2108353 h 2554545"/>
              <a:gd name="connsiteX7" fmla="*/ 3780118 w 4073247"/>
              <a:gd name="connsiteY7" fmla="*/ 2174094 h 2554545"/>
              <a:gd name="connsiteX8" fmla="*/ 3828292 w 4073247"/>
              <a:gd name="connsiteY8" fmla="*/ 2554545 h 2554545"/>
              <a:gd name="connsiteX9" fmla="*/ 0 w 4073247"/>
              <a:gd name="connsiteY9" fmla="*/ 2554545 h 2554545"/>
              <a:gd name="connsiteX10" fmla="*/ 0 w 4073247"/>
              <a:gd name="connsiteY10" fmla="*/ 0 h 2554545"/>
              <a:gd name="connsiteX0" fmla="*/ 0 w 4073247"/>
              <a:gd name="connsiteY0" fmla="*/ 0 h 2554545"/>
              <a:gd name="connsiteX1" fmla="*/ 3828292 w 4073247"/>
              <a:gd name="connsiteY1" fmla="*/ 0 h 2554545"/>
              <a:gd name="connsiteX2" fmla="*/ 3830320 w 4073247"/>
              <a:gd name="connsiteY2" fmla="*/ 541322 h 2554545"/>
              <a:gd name="connsiteX3" fmla="*/ 2897393 w 4073247"/>
              <a:gd name="connsiteY3" fmla="*/ 620809 h 2554545"/>
              <a:gd name="connsiteX4" fmla="*/ 2853765 w 4073247"/>
              <a:gd name="connsiteY4" fmla="*/ 1104306 h 2554545"/>
              <a:gd name="connsiteX5" fmla="*/ 2566894 w 4073247"/>
              <a:gd name="connsiteY5" fmla="*/ 1205906 h 2554545"/>
              <a:gd name="connsiteX6" fmla="*/ 2608729 w 4073247"/>
              <a:gd name="connsiteY6" fmla="*/ 2108353 h 2554545"/>
              <a:gd name="connsiteX7" fmla="*/ 3780118 w 4073247"/>
              <a:gd name="connsiteY7" fmla="*/ 2174094 h 2554545"/>
              <a:gd name="connsiteX8" fmla="*/ 3828292 w 4073247"/>
              <a:gd name="connsiteY8" fmla="*/ 2554545 h 2554545"/>
              <a:gd name="connsiteX9" fmla="*/ 0 w 4073247"/>
              <a:gd name="connsiteY9" fmla="*/ 2554545 h 2554545"/>
              <a:gd name="connsiteX10" fmla="*/ 0 w 4073247"/>
              <a:gd name="connsiteY10" fmla="*/ 0 h 2554545"/>
              <a:gd name="connsiteX0" fmla="*/ 0 w 4073247"/>
              <a:gd name="connsiteY0" fmla="*/ 0 h 2554545"/>
              <a:gd name="connsiteX1" fmla="*/ 3828292 w 4073247"/>
              <a:gd name="connsiteY1" fmla="*/ 0 h 2554545"/>
              <a:gd name="connsiteX2" fmla="*/ 3830320 w 4073247"/>
              <a:gd name="connsiteY2" fmla="*/ 541322 h 2554545"/>
              <a:gd name="connsiteX3" fmla="*/ 2897393 w 4073247"/>
              <a:gd name="connsiteY3" fmla="*/ 620809 h 2554545"/>
              <a:gd name="connsiteX4" fmla="*/ 2853765 w 4073247"/>
              <a:gd name="connsiteY4" fmla="*/ 1104306 h 2554545"/>
              <a:gd name="connsiteX5" fmla="*/ 2566894 w 4073247"/>
              <a:gd name="connsiteY5" fmla="*/ 1205906 h 2554545"/>
              <a:gd name="connsiteX6" fmla="*/ 2608729 w 4073247"/>
              <a:gd name="connsiteY6" fmla="*/ 2108353 h 2554545"/>
              <a:gd name="connsiteX7" fmla="*/ 3780118 w 4073247"/>
              <a:gd name="connsiteY7" fmla="*/ 2174094 h 2554545"/>
              <a:gd name="connsiteX8" fmla="*/ 3828292 w 4073247"/>
              <a:gd name="connsiteY8" fmla="*/ 2554545 h 2554545"/>
              <a:gd name="connsiteX9" fmla="*/ 0 w 4073247"/>
              <a:gd name="connsiteY9" fmla="*/ 2554545 h 2554545"/>
              <a:gd name="connsiteX10" fmla="*/ 0 w 4073247"/>
              <a:gd name="connsiteY10" fmla="*/ 0 h 2554545"/>
              <a:gd name="connsiteX0" fmla="*/ 0 w 3830924"/>
              <a:gd name="connsiteY0" fmla="*/ 0 h 2554545"/>
              <a:gd name="connsiteX1" fmla="*/ 3828292 w 3830924"/>
              <a:gd name="connsiteY1" fmla="*/ 0 h 2554545"/>
              <a:gd name="connsiteX2" fmla="*/ 3830320 w 3830924"/>
              <a:gd name="connsiteY2" fmla="*/ 541322 h 2554545"/>
              <a:gd name="connsiteX3" fmla="*/ 2897393 w 3830924"/>
              <a:gd name="connsiteY3" fmla="*/ 620809 h 2554545"/>
              <a:gd name="connsiteX4" fmla="*/ 2853765 w 3830924"/>
              <a:gd name="connsiteY4" fmla="*/ 1104306 h 2554545"/>
              <a:gd name="connsiteX5" fmla="*/ 2566894 w 3830924"/>
              <a:gd name="connsiteY5" fmla="*/ 1205906 h 2554545"/>
              <a:gd name="connsiteX6" fmla="*/ 2608729 w 3830924"/>
              <a:gd name="connsiteY6" fmla="*/ 2108353 h 2554545"/>
              <a:gd name="connsiteX7" fmla="*/ 3780118 w 3830924"/>
              <a:gd name="connsiteY7" fmla="*/ 2174094 h 2554545"/>
              <a:gd name="connsiteX8" fmla="*/ 3828292 w 3830924"/>
              <a:gd name="connsiteY8" fmla="*/ 2554545 h 2554545"/>
              <a:gd name="connsiteX9" fmla="*/ 0 w 3830924"/>
              <a:gd name="connsiteY9" fmla="*/ 2554545 h 2554545"/>
              <a:gd name="connsiteX10" fmla="*/ 0 w 3830924"/>
              <a:gd name="connsiteY10" fmla="*/ 0 h 2554545"/>
              <a:gd name="connsiteX0" fmla="*/ 0 w 3830924"/>
              <a:gd name="connsiteY0" fmla="*/ 0 h 2554545"/>
              <a:gd name="connsiteX1" fmla="*/ 3828292 w 3830924"/>
              <a:gd name="connsiteY1" fmla="*/ 0 h 2554545"/>
              <a:gd name="connsiteX2" fmla="*/ 3830320 w 3830924"/>
              <a:gd name="connsiteY2" fmla="*/ 541322 h 2554545"/>
              <a:gd name="connsiteX3" fmla="*/ 2897393 w 3830924"/>
              <a:gd name="connsiteY3" fmla="*/ 620809 h 2554545"/>
              <a:gd name="connsiteX4" fmla="*/ 2853765 w 3830924"/>
              <a:gd name="connsiteY4" fmla="*/ 1104306 h 2554545"/>
              <a:gd name="connsiteX5" fmla="*/ 2566894 w 3830924"/>
              <a:gd name="connsiteY5" fmla="*/ 1205906 h 2554545"/>
              <a:gd name="connsiteX6" fmla="*/ 2608729 w 3830924"/>
              <a:gd name="connsiteY6" fmla="*/ 2108353 h 2554545"/>
              <a:gd name="connsiteX7" fmla="*/ 3780118 w 3830924"/>
              <a:gd name="connsiteY7" fmla="*/ 2174094 h 2554545"/>
              <a:gd name="connsiteX8" fmla="*/ 3828292 w 3830924"/>
              <a:gd name="connsiteY8" fmla="*/ 2554545 h 2554545"/>
              <a:gd name="connsiteX9" fmla="*/ 0 w 3830924"/>
              <a:gd name="connsiteY9" fmla="*/ 2554545 h 2554545"/>
              <a:gd name="connsiteX10" fmla="*/ 0 w 3830924"/>
              <a:gd name="connsiteY10" fmla="*/ 0 h 2554545"/>
              <a:gd name="connsiteX0" fmla="*/ 0 w 3830924"/>
              <a:gd name="connsiteY0" fmla="*/ 0 h 2554545"/>
              <a:gd name="connsiteX1" fmla="*/ 3828292 w 3830924"/>
              <a:gd name="connsiteY1" fmla="*/ 0 h 2554545"/>
              <a:gd name="connsiteX2" fmla="*/ 3830320 w 3830924"/>
              <a:gd name="connsiteY2" fmla="*/ 541322 h 2554545"/>
              <a:gd name="connsiteX3" fmla="*/ 2897393 w 3830924"/>
              <a:gd name="connsiteY3" fmla="*/ 620809 h 2554545"/>
              <a:gd name="connsiteX4" fmla="*/ 3057939 w 3830924"/>
              <a:gd name="connsiteY4" fmla="*/ 926637 h 2554545"/>
              <a:gd name="connsiteX5" fmla="*/ 2566894 w 3830924"/>
              <a:gd name="connsiteY5" fmla="*/ 1205906 h 2554545"/>
              <a:gd name="connsiteX6" fmla="*/ 2608729 w 3830924"/>
              <a:gd name="connsiteY6" fmla="*/ 2108353 h 2554545"/>
              <a:gd name="connsiteX7" fmla="*/ 3780118 w 3830924"/>
              <a:gd name="connsiteY7" fmla="*/ 2174094 h 2554545"/>
              <a:gd name="connsiteX8" fmla="*/ 3828292 w 3830924"/>
              <a:gd name="connsiteY8" fmla="*/ 2554545 h 2554545"/>
              <a:gd name="connsiteX9" fmla="*/ 0 w 3830924"/>
              <a:gd name="connsiteY9" fmla="*/ 2554545 h 2554545"/>
              <a:gd name="connsiteX10" fmla="*/ 0 w 3830924"/>
              <a:gd name="connsiteY10" fmla="*/ 0 h 2554545"/>
              <a:gd name="connsiteX0" fmla="*/ 0 w 3830924"/>
              <a:gd name="connsiteY0" fmla="*/ 0 h 2554545"/>
              <a:gd name="connsiteX1" fmla="*/ 3828292 w 3830924"/>
              <a:gd name="connsiteY1" fmla="*/ 0 h 2554545"/>
              <a:gd name="connsiteX2" fmla="*/ 3830320 w 3830924"/>
              <a:gd name="connsiteY2" fmla="*/ 541322 h 2554545"/>
              <a:gd name="connsiteX3" fmla="*/ 2897393 w 3830924"/>
              <a:gd name="connsiteY3" fmla="*/ 620809 h 2554545"/>
              <a:gd name="connsiteX4" fmla="*/ 3101691 w 3830924"/>
              <a:gd name="connsiteY4" fmla="*/ 902131 h 2554545"/>
              <a:gd name="connsiteX5" fmla="*/ 2566894 w 3830924"/>
              <a:gd name="connsiteY5" fmla="*/ 1205906 h 2554545"/>
              <a:gd name="connsiteX6" fmla="*/ 2608729 w 3830924"/>
              <a:gd name="connsiteY6" fmla="*/ 2108353 h 2554545"/>
              <a:gd name="connsiteX7" fmla="*/ 3780118 w 3830924"/>
              <a:gd name="connsiteY7" fmla="*/ 2174094 h 2554545"/>
              <a:gd name="connsiteX8" fmla="*/ 3828292 w 3830924"/>
              <a:gd name="connsiteY8" fmla="*/ 2554545 h 2554545"/>
              <a:gd name="connsiteX9" fmla="*/ 0 w 3830924"/>
              <a:gd name="connsiteY9" fmla="*/ 2554545 h 2554545"/>
              <a:gd name="connsiteX10" fmla="*/ 0 w 3830924"/>
              <a:gd name="connsiteY10" fmla="*/ 0 h 2554545"/>
              <a:gd name="connsiteX0" fmla="*/ 0 w 3830924"/>
              <a:gd name="connsiteY0" fmla="*/ 0 h 2554545"/>
              <a:gd name="connsiteX1" fmla="*/ 3828292 w 3830924"/>
              <a:gd name="connsiteY1" fmla="*/ 0 h 2554545"/>
              <a:gd name="connsiteX2" fmla="*/ 3830320 w 3830924"/>
              <a:gd name="connsiteY2" fmla="*/ 541322 h 2554545"/>
              <a:gd name="connsiteX3" fmla="*/ 2095280 w 3830924"/>
              <a:gd name="connsiteY3" fmla="*/ 657568 h 2554545"/>
              <a:gd name="connsiteX4" fmla="*/ 3101691 w 3830924"/>
              <a:gd name="connsiteY4" fmla="*/ 902131 h 2554545"/>
              <a:gd name="connsiteX5" fmla="*/ 2566894 w 3830924"/>
              <a:gd name="connsiteY5" fmla="*/ 1205906 h 2554545"/>
              <a:gd name="connsiteX6" fmla="*/ 2608729 w 3830924"/>
              <a:gd name="connsiteY6" fmla="*/ 2108353 h 2554545"/>
              <a:gd name="connsiteX7" fmla="*/ 3780118 w 3830924"/>
              <a:gd name="connsiteY7" fmla="*/ 2174094 h 2554545"/>
              <a:gd name="connsiteX8" fmla="*/ 3828292 w 3830924"/>
              <a:gd name="connsiteY8" fmla="*/ 2554545 h 2554545"/>
              <a:gd name="connsiteX9" fmla="*/ 0 w 3830924"/>
              <a:gd name="connsiteY9" fmla="*/ 2554545 h 2554545"/>
              <a:gd name="connsiteX10" fmla="*/ 0 w 3830924"/>
              <a:gd name="connsiteY10" fmla="*/ 0 h 2554545"/>
              <a:gd name="connsiteX0" fmla="*/ 0 w 3829751"/>
              <a:gd name="connsiteY0" fmla="*/ 0 h 2554545"/>
              <a:gd name="connsiteX1" fmla="*/ 3828292 w 3829751"/>
              <a:gd name="connsiteY1" fmla="*/ 0 h 2554545"/>
              <a:gd name="connsiteX2" fmla="*/ 2751114 w 3829751"/>
              <a:gd name="connsiteY2" fmla="*/ 437171 h 2554545"/>
              <a:gd name="connsiteX3" fmla="*/ 2095280 w 3829751"/>
              <a:gd name="connsiteY3" fmla="*/ 657568 h 2554545"/>
              <a:gd name="connsiteX4" fmla="*/ 3101691 w 3829751"/>
              <a:gd name="connsiteY4" fmla="*/ 902131 h 2554545"/>
              <a:gd name="connsiteX5" fmla="*/ 2566894 w 3829751"/>
              <a:gd name="connsiteY5" fmla="*/ 1205906 h 2554545"/>
              <a:gd name="connsiteX6" fmla="*/ 2608729 w 3829751"/>
              <a:gd name="connsiteY6" fmla="*/ 2108353 h 2554545"/>
              <a:gd name="connsiteX7" fmla="*/ 3780118 w 3829751"/>
              <a:gd name="connsiteY7" fmla="*/ 2174094 h 2554545"/>
              <a:gd name="connsiteX8" fmla="*/ 3828292 w 3829751"/>
              <a:gd name="connsiteY8" fmla="*/ 2554545 h 2554545"/>
              <a:gd name="connsiteX9" fmla="*/ 0 w 3829751"/>
              <a:gd name="connsiteY9" fmla="*/ 2554545 h 2554545"/>
              <a:gd name="connsiteX10" fmla="*/ 0 w 3829751"/>
              <a:gd name="connsiteY10" fmla="*/ 0 h 2554545"/>
              <a:gd name="connsiteX0" fmla="*/ 0 w 3829751"/>
              <a:gd name="connsiteY0" fmla="*/ 0 h 2554545"/>
              <a:gd name="connsiteX1" fmla="*/ 1210486 w 3829751"/>
              <a:gd name="connsiteY1" fmla="*/ 30633 h 2554545"/>
              <a:gd name="connsiteX2" fmla="*/ 2751114 w 3829751"/>
              <a:gd name="connsiteY2" fmla="*/ 437171 h 2554545"/>
              <a:gd name="connsiteX3" fmla="*/ 2095280 w 3829751"/>
              <a:gd name="connsiteY3" fmla="*/ 657568 h 2554545"/>
              <a:gd name="connsiteX4" fmla="*/ 3101691 w 3829751"/>
              <a:gd name="connsiteY4" fmla="*/ 902131 h 2554545"/>
              <a:gd name="connsiteX5" fmla="*/ 2566894 w 3829751"/>
              <a:gd name="connsiteY5" fmla="*/ 1205906 h 2554545"/>
              <a:gd name="connsiteX6" fmla="*/ 2608729 w 3829751"/>
              <a:gd name="connsiteY6" fmla="*/ 2108353 h 2554545"/>
              <a:gd name="connsiteX7" fmla="*/ 3780118 w 3829751"/>
              <a:gd name="connsiteY7" fmla="*/ 2174094 h 2554545"/>
              <a:gd name="connsiteX8" fmla="*/ 3828292 w 3829751"/>
              <a:gd name="connsiteY8" fmla="*/ 2554545 h 2554545"/>
              <a:gd name="connsiteX9" fmla="*/ 0 w 3829751"/>
              <a:gd name="connsiteY9" fmla="*/ 2554545 h 2554545"/>
              <a:gd name="connsiteX10" fmla="*/ 0 w 3829751"/>
              <a:gd name="connsiteY10" fmla="*/ 0 h 2554545"/>
              <a:gd name="connsiteX0" fmla="*/ 0 w 3829751"/>
              <a:gd name="connsiteY0" fmla="*/ 0 h 2554545"/>
              <a:gd name="connsiteX1" fmla="*/ 1210486 w 3829751"/>
              <a:gd name="connsiteY1" fmla="*/ 30633 h 2554545"/>
              <a:gd name="connsiteX2" fmla="*/ 2751114 w 3829751"/>
              <a:gd name="connsiteY2" fmla="*/ 437171 h 2554545"/>
              <a:gd name="connsiteX3" fmla="*/ 2095280 w 3829751"/>
              <a:gd name="connsiteY3" fmla="*/ 657568 h 2554545"/>
              <a:gd name="connsiteX4" fmla="*/ 3101691 w 3829751"/>
              <a:gd name="connsiteY4" fmla="*/ 902131 h 2554545"/>
              <a:gd name="connsiteX5" fmla="*/ 2566894 w 3829751"/>
              <a:gd name="connsiteY5" fmla="*/ 1205906 h 2554545"/>
              <a:gd name="connsiteX6" fmla="*/ 3244913 w 3829751"/>
              <a:gd name="connsiteY6" fmla="*/ 1394801 h 2554545"/>
              <a:gd name="connsiteX7" fmla="*/ 2608729 w 3829751"/>
              <a:gd name="connsiteY7" fmla="*/ 2108353 h 2554545"/>
              <a:gd name="connsiteX8" fmla="*/ 3780118 w 3829751"/>
              <a:gd name="connsiteY8" fmla="*/ 2174094 h 2554545"/>
              <a:gd name="connsiteX9" fmla="*/ 3828292 w 3829751"/>
              <a:gd name="connsiteY9" fmla="*/ 2554545 h 2554545"/>
              <a:gd name="connsiteX10" fmla="*/ 0 w 3829751"/>
              <a:gd name="connsiteY10" fmla="*/ 2554545 h 2554545"/>
              <a:gd name="connsiteX11" fmla="*/ 0 w 3829751"/>
              <a:gd name="connsiteY11" fmla="*/ 0 h 2554545"/>
              <a:gd name="connsiteX0" fmla="*/ 0 w 3829751"/>
              <a:gd name="connsiteY0" fmla="*/ 0 h 2554545"/>
              <a:gd name="connsiteX1" fmla="*/ 1210486 w 3829751"/>
              <a:gd name="connsiteY1" fmla="*/ 30633 h 2554545"/>
              <a:gd name="connsiteX2" fmla="*/ 2751114 w 3829751"/>
              <a:gd name="connsiteY2" fmla="*/ 437171 h 2554545"/>
              <a:gd name="connsiteX3" fmla="*/ 2095280 w 3829751"/>
              <a:gd name="connsiteY3" fmla="*/ 657568 h 2554545"/>
              <a:gd name="connsiteX4" fmla="*/ 3101691 w 3829751"/>
              <a:gd name="connsiteY4" fmla="*/ 902131 h 2554545"/>
              <a:gd name="connsiteX5" fmla="*/ 2566894 w 3829751"/>
              <a:gd name="connsiteY5" fmla="*/ 1205906 h 2554545"/>
              <a:gd name="connsiteX6" fmla="*/ 3244913 w 3829751"/>
              <a:gd name="connsiteY6" fmla="*/ 1394801 h 2554545"/>
              <a:gd name="connsiteX7" fmla="*/ 1968823 w 3829751"/>
              <a:gd name="connsiteY7" fmla="*/ 1627609 h 2554545"/>
              <a:gd name="connsiteX8" fmla="*/ 2608729 w 3829751"/>
              <a:gd name="connsiteY8" fmla="*/ 2108353 h 2554545"/>
              <a:gd name="connsiteX9" fmla="*/ 3780118 w 3829751"/>
              <a:gd name="connsiteY9" fmla="*/ 2174094 h 2554545"/>
              <a:gd name="connsiteX10" fmla="*/ 3828292 w 3829751"/>
              <a:gd name="connsiteY10" fmla="*/ 2554545 h 2554545"/>
              <a:gd name="connsiteX11" fmla="*/ 0 w 3829751"/>
              <a:gd name="connsiteY11" fmla="*/ 2554545 h 2554545"/>
              <a:gd name="connsiteX12" fmla="*/ 0 w 3829751"/>
              <a:gd name="connsiteY12" fmla="*/ 0 h 2554545"/>
              <a:gd name="connsiteX0" fmla="*/ 0 w 3830305"/>
              <a:gd name="connsiteY0" fmla="*/ 0 h 2554545"/>
              <a:gd name="connsiteX1" fmla="*/ 1210486 w 3830305"/>
              <a:gd name="connsiteY1" fmla="*/ 30633 h 2554545"/>
              <a:gd name="connsiteX2" fmla="*/ 2751114 w 3830305"/>
              <a:gd name="connsiteY2" fmla="*/ 437171 h 2554545"/>
              <a:gd name="connsiteX3" fmla="*/ 2095280 w 3830305"/>
              <a:gd name="connsiteY3" fmla="*/ 657568 h 2554545"/>
              <a:gd name="connsiteX4" fmla="*/ 3101691 w 3830305"/>
              <a:gd name="connsiteY4" fmla="*/ 902131 h 2554545"/>
              <a:gd name="connsiteX5" fmla="*/ 2566894 w 3830305"/>
              <a:gd name="connsiteY5" fmla="*/ 1205906 h 2554545"/>
              <a:gd name="connsiteX6" fmla="*/ 3244913 w 3830305"/>
              <a:gd name="connsiteY6" fmla="*/ 1394801 h 2554545"/>
              <a:gd name="connsiteX7" fmla="*/ 1968823 w 3830305"/>
              <a:gd name="connsiteY7" fmla="*/ 1627609 h 2554545"/>
              <a:gd name="connsiteX8" fmla="*/ 2608729 w 3830305"/>
              <a:gd name="connsiteY8" fmla="*/ 2108353 h 2554545"/>
              <a:gd name="connsiteX9" fmla="*/ 3809286 w 3830305"/>
              <a:gd name="connsiteY9" fmla="*/ 1708479 h 2554545"/>
              <a:gd name="connsiteX10" fmla="*/ 3828292 w 3830305"/>
              <a:gd name="connsiteY10" fmla="*/ 2554545 h 2554545"/>
              <a:gd name="connsiteX11" fmla="*/ 0 w 3830305"/>
              <a:gd name="connsiteY11" fmla="*/ 2554545 h 2554545"/>
              <a:gd name="connsiteX12" fmla="*/ 0 w 3830305"/>
              <a:gd name="connsiteY12" fmla="*/ 0 h 2554545"/>
              <a:gd name="connsiteX0" fmla="*/ 0 w 3830305"/>
              <a:gd name="connsiteY0" fmla="*/ 0 h 2554545"/>
              <a:gd name="connsiteX1" fmla="*/ 1210486 w 3830305"/>
              <a:gd name="connsiteY1" fmla="*/ 30633 h 2554545"/>
              <a:gd name="connsiteX2" fmla="*/ 2751114 w 3830305"/>
              <a:gd name="connsiteY2" fmla="*/ 437171 h 2554545"/>
              <a:gd name="connsiteX3" fmla="*/ 2095280 w 3830305"/>
              <a:gd name="connsiteY3" fmla="*/ 657568 h 2554545"/>
              <a:gd name="connsiteX4" fmla="*/ 3101691 w 3830305"/>
              <a:gd name="connsiteY4" fmla="*/ 902131 h 2554545"/>
              <a:gd name="connsiteX5" fmla="*/ 2566894 w 3830305"/>
              <a:gd name="connsiteY5" fmla="*/ 1205906 h 2554545"/>
              <a:gd name="connsiteX6" fmla="*/ 3244913 w 3830305"/>
              <a:gd name="connsiteY6" fmla="*/ 1394801 h 2554545"/>
              <a:gd name="connsiteX7" fmla="*/ 1968823 w 3830305"/>
              <a:gd name="connsiteY7" fmla="*/ 1627609 h 2554545"/>
              <a:gd name="connsiteX8" fmla="*/ 2579562 w 3830305"/>
              <a:gd name="connsiteY8" fmla="*/ 1814280 h 2554545"/>
              <a:gd name="connsiteX9" fmla="*/ 3809286 w 3830305"/>
              <a:gd name="connsiteY9" fmla="*/ 1708479 h 2554545"/>
              <a:gd name="connsiteX10" fmla="*/ 3828292 w 3830305"/>
              <a:gd name="connsiteY10" fmla="*/ 2554545 h 2554545"/>
              <a:gd name="connsiteX11" fmla="*/ 0 w 3830305"/>
              <a:gd name="connsiteY11" fmla="*/ 2554545 h 2554545"/>
              <a:gd name="connsiteX12" fmla="*/ 0 w 3830305"/>
              <a:gd name="connsiteY12" fmla="*/ 0 h 2554545"/>
              <a:gd name="connsiteX0" fmla="*/ 0 w 3829502"/>
              <a:gd name="connsiteY0" fmla="*/ 0 h 2554545"/>
              <a:gd name="connsiteX1" fmla="*/ 1210486 w 3829502"/>
              <a:gd name="connsiteY1" fmla="*/ 30633 h 2554545"/>
              <a:gd name="connsiteX2" fmla="*/ 2751114 w 3829502"/>
              <a:gd name="connsiteY2" fmla="*/ 437171 h 2554545"/>
              <a:gd name="connsiteX3" fmla="*/ 2095280 w 3829502"/>
              <a:gd name="connsiteY3" fmla="*/ 657568 h 2554545"/>
              <a:gd name="connsiteX4" fmla="*/ 3101691 w 3829502"/>
              <a:gd name="connsiteY4" fmla="*/ 902131 h 2554545"/>
              <a:gd name="connsiteX5" fmla="*/ 2566894 w 3829502"/>
              <a:gd name="connsiteY5" fmla="*/ 1205906 h 2554545"/>
              <a:gd name="connsiteX6" fmla="*/ 3244913 w 3829502"/>
              <a:gd name="connsiteY6" fmla="*/ 1394801 h 2554545"/>
              <a:gd name="connsiteX7" fmla="*/ 1968823 w 3829502"/>
              <a:gd name="connsiteY7" fmla="*/ 1627609 h 2554545"/>
              <a:gd name="connsiteX8" fmla="*/ 2579562 w 3829502"/>
              <a:gd name="connsiteY8" fmla="*/ 1814280 h 2554545"/>
              <a:gd name="connsiteX9" fmla="*/ 3758242 w 3829502"/>
              <a:gd name="connsiteY9" fmla="*/ 1769745 h 2554545"/>
              <a:gd name="connsiteX10" fmla="*/ 3828292 w 3829502"/>
              <a:gd name="connsiteY10" fmla="*/ 2554545 h 2554545"/>
              <a:gd name="connsiteX11" fmla="*/ 0 w 3829502"/>
              <a:gd name="connsiteY11" fmla="*/ 2554545 h 2554545"/>
              <a:gd name="connsiteX12" fmla="*/ 0 w 3829502"/>
              <a:gd name="connsiteY12" fmla="*/ 0 h 2554545"/>
              <a:gd name="connsiteX0" fmla="*/ 0 w 3829502"/>
              <a:gd name="connsiteY0" fmla="*/ 0 h 2554545"/>
              <a:gd name="connsiteX1" fmla="*/ 1210486 w 3829502"/>
              <a:gd name="connsiteY1" fmla="*/ 30633 h 2554545"/>
              <a:gd name="connsiteX2" fmla="*/ 2751114 w 3829502"/>
              <a:gd name="connsiteY2" fmla="*/ 437171 h 2554545"/>
              <a:gd name="connsiteX3" fmla="*/ 3042880 w 3829502"/>
              <a:gd name="connsiteY3" fmla="*/ 688201 h 2554545"/>
              <a:gd name="connsiteX4" fmla="*/ 3101691 w 3829502"/>
              <a:gd name="connsiteY4" fmla="*/ 902131 h 2554545"/>
              <a:gd name="connsiteX5" fmla="*/ 2566894 w 3829502"/>
              <a:gd name="connsiteY5" fmla="*/ 1205906 h 2554545"/>
              <a:gd name="connsiteX6" fmla="*/ 3244913 w 3829502"/>
              <a:gd name="connsiteY6" fmla="*/ 1394801 h 2554545"/>
              <a:gd name="connsiteX7" fmla="*/ 1968823 w 3829502"/>
              <a:gd name="connsiteY7" fmla="*/ 1627609 h 2554545"/>
              <a:gd name="connsiteX8" fmla="*/ 2579562 w 3829502"/>
              <a:gd name="connsiteY8" fmla="*/ 1814280 h 2554545"/>
              <a:gd name="connsiteX9" fmla="*/ 3758242 w 3829502"/>
              <a:gd name="connsiteY9" fmla="*/ 1769745 h 2554545"/>
              <a:gd name="connsiteX10" fmla="*/ 3828292 w 3829502"/>
              <a:gd name="connsiteY10" fmla="*/ 2554545 h 2554545"/>
              <a:gd name="connsiteX11" fmla="*/ 0 w 3829502"/>
              <a:gd name="connsiteY11" fmla="*/ 2554545 h 2554545"/>
              <a:gd name="connsiteX12" fmla="*/ 0 w 3829502"/>
              <a:gd name="connsiteY12" fmla="*/ 0 h 2554545"/>
              <a:gd name="connsiteX0" fmla="*/ 0 w 3829502"/>
              <a:gd name="connsiteY0" fmla="*/ 0 h 2554545"/>
              <a:gd name="connsiteX1" fmla="*/ 1210486 w 3829502"/>
              <a:gd name="connsiteY1" fmla="*/ 30633 h 2554545"/>
              <a:gd name="connsiteX2" fmla="*/ 2073215 w 3829502"/>
              <a:gd name="connsiteY2" fmla="*/ 431044 h 2554545"/>
              <a:gd name="connsiteX3" fmla="*/ 3042880 w 3829502"/>
              <a:gd name="connsiteY3" fmla="*/ 688201 h 2554545"/>
              <a:gd name="connsiteX4" fmla="*/ 3101691 w 3829502"/>
              <a:gd name="connsiteY4" fmla="*/ 902131 h 2554545"/>
              <a:gd name="connsiteX5" fmla="*/ 2566894 w 3829502"/>
              <a:gd name="connsiteY5" fmla="*/ 1205906 h 2554545"/>
              <a:gd name="connsiteX6" fmla="*/ 3244913 w 3829502"/>
              <a:gd name="connsiteY6" fmla="*/ 1394801 h 2554545"/>
              <a:gd name="connsiteX7" fmla="*/ 1968823 w 3829502"/>
              <a:gd name="connsiteY7" fmla="*/ 1627609 h 2554545"/>
              <a:gd name="connsiteX8" fmla="*/ 2579562 w 3829502"/>
              <a:gd name="connsiteY8" fmla="*/ 1814280 h 2554545"/>
              <a:gd name="connsiteX9" fmla="*/ 3758242 w 3829502"/>
              <a:gd name="connsiteY9" fmla="*/ 1769745 h 2554545"/>
              <a:gd name="connsiteX10" fmla="*/ 3828292 w 3829502"/>
              <a:gd name="connsiteY10" fmla="*/ 2554545 h 2554545"/>
              <a:gd name="connsiteX11" fmla="*/ 0 w 3829502"/>
              <a:gd name="connsiteY11" fmla="*/ 2554545 h 2554545"/>
              <a:gd name="connsiteX12" fmla="*/ 0 w 3829502"/>
              <a:gd name="connsiteY12" fmla="*/ 0 h 2554545"/>
              <a:gd name="connsiteX0" fmla="*/ 0 w 3829502"/>
              <a:gd name="connsiteY0" fmla="*/ 0 h 2554545"/>
              <a:gd name="connsiteX1" fmla="*/ 1210486 w 3829502"/>
              <a:gd name="connsiteY1" fmla="*/ 30633 h 2554545"/>
              <a:gd name="connsiteX2" fmla="*/ 2073215 w 3829502"/>
              <a:gd name="connsiteY2" fmla="*/ 431044 h 2554545"/>
              <a:gd name="connsiteX3" fmla="*/ 3042880 w 3829502"/>
              <a:gd name="connsiteY3" fmla="*/ 688201 h 2554545"/>
              <a:gd name="connsiteX4" fmla="*/ 3101691 w 3829502"/>
              <a:gd name="connsiteY4" fmla="*/ 902131 h 2554545"/>
              <a:gd name="connsiteX5" fmla="*/ 3186479 w 3829502"/>
              <a:gd name="connsiteY5" fmla="*/ 1199780 h 2554545"/>
              <a:gd name="connsiteX6" fmla="*/ 3244913 w 3829502"/>
              <a:gd name="connsiteY6" fmla="*/ 1394801 h 2554545"/>
              <a:gd name="connsiteX7" fmla="*/ 1968823 w 3829502"/>
              <a:gd name="connsiteY7" fmla="*/ 1627609 h 2554545"/>
              <a:gd name="connsiteX8" fmla="*/ 2579562 w 3829502"/>
              <a:gd name="connsiteY8" fmla="*/ 1814280 h 2554545"/>
              <a:gd name="connsiteX9" fmla="*/ 3758242 w 3829502"/>
              <a:gd name="connsiteY9" fmla="*/ 1769745 h 2554545"/>
              <a:gd name="connsiteX10" fmla="*/ 3828292 w 3829502"/>
              <a:gd name="connsiteY10" fmla="*/ 2554545 h 2554545"/>
              <a:gd name="connsiteX11" fmla="*/ 0 w 3829502"/>
              <a:gd name="connsiteY11" fmla="*/ 2554545 h 2554545"/>
              <a:gd name="connsiteX12" fmla="*/ 0 w 3829502"/>
              <a:gd name="connsiteY12" fmla="*/ 0 h 2554545"/>
              <a:gd name="connsiteX0" fmla="*/ 0 w 3829502"/>
              <a:gd name="connsiteY0" fmla="*/ 0 h 2554545"/>
              <a:gd name="connsiteX1" fmla="*/ 1210486 w 3829502"/>
              <a:gd name="connsiteY1" fmla="*/ 30633 h 2554545"/>
              <a:gd name="connsiteX2" fmla="*/ 2073215 w 3829502"/>
              <a:gd name="connsiteY2" fmla="*/ 431044 h 2554545"/>
              <a:gd name="connsiteX3" fmla="*/ 2692997 w 3829502"/>
              <a:gd name="connsiteY3" fmla="*/ 645316 h 2554545"/>
              <a:gd name="connsiteX4" fmla="*/ 3101691 w 3829502"/>
              <a:gd name="connsiteY4" fmla="*/ 902131 h 2554545"/>
              <a:gd name="connsiteX5" fmla="*/ 3186479 w 3829502"/>
              <a:gd name="connsiteY5" fmla="*/ 1199780 h 2554545"/>
              <a:gd name="connsiteX6" fmla="*/ 3244913 w 3829502"/>
              <a:gd name="connsiteY6" fmla="*/ 1394801 h 2554545"/>
              <a:gd name="connsiteX7" fmla="*/ 1968823 w 3829502"/>
              <a:gd name="connsiteY7" fmla="*/ 1627609 h 2554545"/>
              <a:gd name="connsiteX8" fmla="*/ 2579562 w 3829502"/>
              <a:gd name="connsiteY8" fmla="*/ 1814280 h 2554545"/>
              <a:gd name="connsiteX9" fmla="*/ 3758242 w 3829502"/>
              <a:gd name="connsiteY9" fmla="*/ 1769745 h 2554545"/>
              <a:gd name="connsiteX10" fmla="*/ 3828292 w 3829502"/>
              <a:gd name="connsiteY10" fmla="*/ 2554545 h 2554545"/>
              <a:gd name="connsiteX11" fmla="*/ 0 w 3829502"/>
              <a:gd name="connsiteY11" fmla="*/ 2554545 h 2554545"/>
              <a:gd name="connsiteX12" fmla="*/ 0 w 3829502"/>
              <a:gd name="connsiteY12" fmla="*/ 0 h 2554545"/>
              <a:gd name="connsiteX0" fmla="*/ 0 w 3829502"/>
              <a:gd name="connsiteY0" fmla="*/ 0 h 2554545"/>
              <a:gd name="connsiteX1" fmla="*/ 1210486 w 3829502"/>
              <a:gd name="connsiteY1" fmla="*/ 30633 h 2554545"/>
              <a:gd name="connsiteX2" fmla="*/ 2073215 w 3829502"/>
              <a:gd name="connsiteY2" fmla="*/ 431044 h 2554545"/>
              <a:gd name="connsiteX3" fmla="*/ 2692997 w 3829502"/>
              <a:gd name="connsiteY3" fmla="*/ 645316 h 2554545"/>
              <a:gd name="connsiteX4" fmla="*/ 3101691 w 3829502"/>
              <a:gd name="connsiteY4" fmla="*/ 902131 h 2554545"/>
              <a:gd name="connsiteX5" fmla="*/ 3186479 w 3829502"/>
              <a:gd name="connsiteY5" fmla="*/ 1199780 h 2554545"/>
              <a:gd name="connsiteX6" fmla="*/ 2377495 w 3829502"/>
              <a:gd name="connsiteY6" fmla="*/ 1425434 h 2554545"/>
              <a:gd name="connsiteX7" fmla="*/ 1968823 w 3829502"/>
              <a:gd name="connsiteY7" fmla="*/ 1627609 h 2554545"/>
              <a:gd name="connsiteX8" fmla="*/ 2579562 w 3829502"/>
              <a:gd name="connsiteY8" fmla="*/ 1814280 h 2554545"/>
              <a:gd name="connsiteX9" fmla="*/ 3758242 w 3829502"/>
              <a:gd name="connsiteY9" fmla="*/ 1769745 h 2554545"/>
              <a:gd name="connsiteX10" fmla="*/ 3828292 w 3829502"/>
              <a:gd name="connsiteY10" fmla="*/ 2554545 h 2554545"/>
              <a:gd name="connsiteX11" fmla="*/ 0 w 3829502"/>
              <a:gd name="connsiteY11" fmla="*/ 2554545 h 2554545"/>
              <a:gd name="connsiteX12" fmla="*/ 0 w 3829502"/>
              <a:gd name="connsiteY12" fmla="*/ 0 h 2554545"/>
              <a:gd name="connsiteX0" fmla="*/ 0 w 3829502"/>
              <a:gd name="connsiteY0" fmla="*/ 0 h 2554545"/>
              <a:gd name="connsiteX1" fmla="*/ 1210486 w 3829502"/>
              <a:gd name="connsiteY1" fmla="*/ 30633 h 2554545"/>
              <a:gd name="connsiteX2" fmla="*/ 2073215 w 3829502"/>
              <a:gd name="connsiteY2" fmla="*/ 431044 h 2554545"/>
              <a:gd name="connsiteX3" fmla="*/ 2692997 w 3829502"/>
              <a:gd name="connsiteY3" fmla="*/ 645316 h 2554545"/>
              <a:gd name="connsiteX4" fmla="*/ 3101691 w 3829502"/>
              <a:gd name="connsiteY4" fmla="*/ 902131 h 2554545"/>
              <a:gd name="connsiteX5" fmla="*/ 3186479 w 3829502"/>
              <a:gd name="connsiteY5" fmla="*/ 1199780 h 2554545"/>
              <a:gd name="connsiteX6" fmla="*/ 2377495 w 3829502"/>
              <a:gd name="connsiteY6" fmla="*/ 1425434 h 2554545"/>
              <a:gd name="connsiteX7" fmla="*/ 1764724 w 3829502"/>
              <a:gd name="connsiteY7" fmla="*/ 1627609 h 2554545"/>
              <a:gd name="connsiteX8" fmla="*/ 2579562 w 3829502"/>
              <a:gd name="connsiteY8" fmla="*/ 1814280 h 2554545"/>
              <a:gd name="connsiteX9" fmla="*/ 3758242 w 3829502"/>
              <a:gd name="connsiteY9" fmla="*/ 1769745 h 2554545"/>
              <a:gd name="connsiteX10" fmla="*/ 3828292 w 3829502"/>
              <a:gd name="connsiteY10" fmla="*/ 2554545 h 2554545"/>
              <a:gd name="connsiteX11" fmla="*/ 0 w 3829502"/>
              <a:gd name="connsiteY11" fmla="*/ 2554545 h 2554545"/>
              <a:gd name="connsiteX12" fmla="*/ 0 w 3829502"/>
              <a:gd name="connsiteY12" fmla="*/ 0 h 2554545"/>
              <a:gd name="connsiteX0" fmla="*/ 0 w 3829502"/>
              <a:gd name="connsiteY0" fmla="*/ 0 h 2554545"/>
              <a:gd name="connsiteX1" fmla="*/ 1210486 w 3829502"/>
              <a:gd name="connsiteY1" fmla="*/ 30633 h 2554545"/>
              <a:gd name="connsiteX2" fmla="*/ 2073215 w 3829502"/>
              <a:gd name="connsiteY2" fmla="*/ 431044 h 2554545"/>
              <a:gd name="connsiteX3" fmla="*/ 2692997 w 3829502"/>
              <a:gd name="connsiteY3" fmla="*/ 645316 h 2554545"/>
              <a:gd name="connsiteX4" fmla="*/ 3101691 w 3829502"/>
              <a:gd name="connsiteY4" fmla="*/ 902131 h 2554545"/>
              <a:gd name="connsiteX5" fmla="*/ 3186479 w 3829502"/>
              <a:gd name="connsiteY5" fmla="*/ 1199780 h 2554545"/>
              <a:gd name="connsiteX6" fmla="*/ 2377495 w 3829502"/>
              <a:gd name="connsiteY6" fmla="*/ 1425434 h 2554545"/>
              <a:gd name="connsiteX7" fmla="*/ 1359806 w 3829502"/>
              <a:gd name="connsiteY7" fmla="*/ 1557642 h 2554545"/>
              <a:gd name="connsiteX8" fmla="*/ 2579562 w 3829502"/>
              <a:gd name="connsiteY8" fmla="*/ 1814280 h 2554545"/>
              <a:gd name="connsiteX9" fmla="*/ 3758242 w 3829502"/>
              <a:gd name="connsiteY9" fmla="*/ 1769745 h 2554545"/>
              <a:gd name="connsiteX10" fmla="*/ 3828292 w 3829502"/>
              <a:gd name="connsiteY10" fmla="*/ 2554545 h 2554545"/>
              <a:gd name="connsiteX11" fmla="*/ 0 w 3829502"/>
              <a:gd name="connsiteY11" fmla="*/ 2554545 h 2554545"/>
              <a:gd name="connsiteX12" fmla="*/ 0 w 3829502"/>
              <a:gd name="connsiteY12" fmla="*/ 0 h 2554545"/>
              <a:gd name="connsiteX0" fmla="*/ 0 w 3829502"/>
              <a:gd name="connsiteY0" fmla="*/ 0 h 2554545"/>
              <a:gd name="connsiteX1" fmla="*/ 1210486 w 3829502"/>
              <a:gd name="connsiteY1" fmla="*/ 30633 h 2554545"/>
              <a:gd name="connsiteX2" fmla="*/ 2073215 w 3829502"/>
              <a:gd name="connsiteY2" fmla="*/ 431044 h 2554545"/>
              <a:gd name="connsiteX3" fmla="*/ 2692997 w 3829502"/>
              <a:gd name="connsiteY3" fmla="*/ 645316 h 2554545"/>
              <a:gd name="connsiteX4" fmla="*/ 3101691 w 3829502"/>
              <a:gd name="connsiteY4" fmla="*/ 902131 h 2554545"/>
              <a:gd name="connsiteX5" fmla="*/ 3186479 w 3829502"/>
              <a:gd name="connsiteY5" fmla="*/ 1199780 h 2554545"/>
              <a:gd name="connsiteX6" fmla="*/ 2266340 w 3829502"/>
              <a:gd name="connsiteY6" fmla="*/ 1399991 h 2554545"/>
              <a:gd name="connsiteX7" fmla="*/ 1359806 w 3829502"/>
              <a:gd name="connsiteY7" fmla="*/ 1557642 h 2554545"/>
              <a:gd name="connsiteX8" fmla="*/ 2579562 w 3829502"/>
              <a:gd name="connsiteY8" fmla="*/ 1814280 h 2554545"/>
              <a:gd name="connsiteX9" fmla="*/ 3758242 w 3829502"/>
              <a:gd name="connsiteY9" fmla="*/ 1769745 h 2554545"/>
              <a:gd name="connsiteX10" fmla="*/ 3828292 w 3829502"/>
              <a:gd name="connsiteY10" fmla="*/ 2554545 h 2554545"/>
              <a:gd name="connsiteX11" fmla="*/ 0 w 3829502"/>
              <a:gd name="connsiteY11" fmla="*/ 2554545 h 2554545"/>
              <a:gd name="connsiteX12" fmla="*/ 0 w 3829502"/>
              <a:gd name="connsiteY12" fmla="*/ 0 h 2554545"/>
              <a:gd name="connsiteX0" fmla="*/ 0 w 3829502"/>
              <a:gd name="connsiteY0" fmla="*/ 0 h 2554545"/>
              <a:gd name="connsiteX1" fmla="*/ 1210486 w 3829502"/>
              <a:gd name="connsiteY1" fmla="*/ 30633 h 2554545"/>
              <a:gd name="connsiteX2" fmla="*/ 2073215 w 3829502"/>
              <a:gd name="connsiteY2" fmla="*/ 431044 h 2554545"/>
              <a:gd name="connsiteX3" fmla="*/ 2692997 w 3829502"/>
              <a:gd name="connsiteY3" fmla="*/ 645316 h 2554545"/>
              <a:gd name="connsiteX4" fmla="*/ 3101691 w 3829502"/>
              <a:gd name="connsiteY4" fmla="*/ 902131 h 2554545"/>
              <a:gd name="connsiteX5" fmla="*/ 3083265 w 3829502"/>
              <a:gd name="connsiteY5" fmla="*/ 1231583 h 2554545"/>
              <a:gd name="connsiteX6" fmla="*/ 2266340 w 3829502"/>
              <a:gd name="connsiteY6" fmla="*/ 1399991 h 2554545"/>
              <a:gd name="connsiteX7" fmla="*/ 1359806 w 3829502"/>
              <a:gd name="connsiteY7" fmla="*/ 1557642 h 2554545"/>
              <a:gd name="connsiteX8" fmla="*/ 2579562 w 3829502"/>
              <a:gd name="connsiteY8" fmla="*/ 1814280 h 2554545"/>
              <a:gd name="connsiteX9" fmla="*/ 3758242 w 3829502"/>
              <a:gd name="connsiteY9" fmla="*/ 1769745 h 2554545"/>
              <a:gd name="connsiteX10" fmla="*/ 3828292 w 3829502"/>
              <a:gd name="connsiteY10" fmla="*/ 2554545 h 2554545"/>
              <a:gd name="connsiteX11" fmla="*/ 0 w 3829502"/>
              <a:gd name="connsiteY11" fmla="*/ 2554545 h 2554545"/>
              <a:gd name="connsiteX12" fmla="*/ 0 w 3829502"/>
              <a:gd name="connsiteY12" fmla="*/ 0 h 2554545"/>
              <a:gd name="connsiteX0" fmla="*/ 0 w 3829502"/>
              <a:gd name="connsiteY0" fmla="*/ 0 h 2554545"/>
              <a:gd name="connsiteX1" fmla="*/ 1210486 w 3829502"/>
              <a:gd name="connsiteY1" fmla="*/ 30633 h 2554545"/>
              <a:gd name="connsiteX2" fmla="*/ 2073215 w 3829502"/>
              <a:gd name="connsiteY2" fmla="*/ 431044 h 2554545"/>
              <a:gd name="connsiteX3" fmla="*/ 2692997 w 3829502"/>
              <a:gd name="connsiteY3" fmla="*/ 645316 h 2554545"/>
              <a:gd name="connsiteX4" fmla="*/ 2982598 w 3829502"/>
              <a:gd name="connsiteY4" fmla="*/ 908492 h 2554545"/>
              <a:gd name="connsiteX5" fmla="*/ 3083265 w 3829502"/>
              <a:gd name="connsiteY5" fmla="*/ 1231583 h 2554545"/>
              <a:gd name="connsiteX6" fmla="*/ 2266340 w 3829502"/>
              <a:gd name="connsiteY6" fmla="*/ 1399991 h 2554545"/>
              <a:gd name="connsiteX7" fmla="*/ 1359806 w 3829502"/>
              <a:gd name="connsiteY7" fmla="*/ 1557642 h 2554545"/>
              <a:gd name="connsiteX8" fmla="*/ 2579562 w 3829502"/>
              <a:gd name="connsiteY8" fmla="*/ 1814280 h 2554545"/>
              <a:gd name="connsiteX9" fmla="*/ 3758242 w 3829502"/>
              <a:gd name="connsiteY9" fmla="*/ 1769745 h 2554545"/>
              <a:gd name="connsiteX10" fmla="*/ 3828292 w 3829502"/>
              <a:gd name="connsiteY10" fmla="*/ 2554545 h 2554545"/>
              <a:gd name="connsiteX11" fmla="*/ 0 w 3829502"/>
              <a:gd name="connsiteY11" fmla="*/ 2554545 h 2554545"/>
              <a:gd name="connsiteX12" fmla="*/ 0 w 3829502"/>
              <a:gd name="connsiteY12" fmla="*/ 0 h 2554545"/>
              <a:gd name="connsiteX0" fmla="*/ 0 w 3829502"/>
              <a:gd name="connsiteY0" fmla="*/ 0 h 2554545"/>
              <a:gd name="connsiteX1" fmla="*/ 1210486 w 3829502"/>
              <a:gd name="connsiteY1" fmla="*/ 30633 h 2554545"/>
              <a:gd name="connsiteX2" fmla="*/ 2073215 w 3829502"/>
              <a:gd name="connsiteY2" fmla="*/ 431044 h 2554545"/>
              <a:gd name="connsiteX3" fmla="*/ 2637420 w 3829502"/>
              <a:gd name="connsiteY3" fmla="*/ 728004 h 2554545"/>
              <a:gd name="connsiteX4" fmla="*/ 2982598 w 3829502"/>
              <a:gd name="connsiteY4" fmla="*/ 908492 h 2554545"/>
              <a:gd name="connsiteX5" fmla="*/ 3083265 w 3829502"/>
              <a:gd name="connsiteY5" fmla="*/ 1231583 h 2554545"/>
              <a:gd name="connsiteX6" fmla="*/ 2266340 w 3829502"/>
              <a:gd name="connsiteY6" fmla="*/ 1399991 h 2554545"/>
              <a:gd name="connsiteX7" fmla="*/ 1359806 w 3829502"/>
              <a:gd name="connsiteY7" fmla="*/ 1557642 h 2554545"/>
              <a:gd name="connsiteX8" fmla="*/ 2579562 w 3829502"/>
              <a:gd name="connsiteY8" fmla="*/ 1814280 h 2554545"/>
              <a:gd name="connsiteX9" fmla="*/ 3758242 w 3829502"/>
              <a:gd name="connsiteY9" fmla="*/ 1769745 h 2554545"/>
              <a:gd name="connsiteX10" fmla="*/ 3828292 w 3829502"/>
              <a:gd name="connsiteY10" fmla="*/ 2554545 h 2554545"/>
              <a:gd name="connsiteX11" fmla="*/ 0 w 3829502"/>
              <a:gd name="connsiteY11" fmla="*/ 2554545 h 2554545"/>
              <a:gd name="connsiteX12" fmla="*/ 0 w 3829502"/>
              <a:gd name="connsiteY12" fmla="*/ 0 h 2554545"/>
              <a:gd name="connsiteX0" fmla="*/ 0 w 3829502"/>
              <a:gd name="connsiteY0" fmla="*/ 0 h 2554545"/>
              <a:gd name="connsiteX1" fmla="*/ 1210486 w 3829502"/>
              <a:gd name="connsiteY1" fmla="*/ 81518 h 2554545"/>
              <a:gd name="connsiteX2" fmla="*/ 2073215 w 3829502"/>
              <a:gd name="connsiteY2" fmla="*/ 431044 h 2554545"/>
              <a:gd name="connsiteX3" fmla="*/ 2637420 w 3829502"/>
              <a:gd name="connsiteY3" fmla="*/ 728004 h 2554545"/>
              <a:gd name="connsiteX4" fmla="*/ 2982598 w 3829502"/>
              <a:gd name="connsiteY4" fmla="*/ 908492 h 2554545"/>
              <a:gd name="connsiteX5" fmla="*/ 3083265 w 3829502"/>
              <a:gd name="connsiteY5" fmla="*/ 1231583 h 2554545"/>
              <a:gd name="connsiteX6" fmla="*/ 2266340 w 3829502"/>
              <a:gd name="connsiteY6" fmla="*/ 1399991 h 2554545"/>
              <a:gd name="connsiteX7" fmla="*/ 1359806 w 3829502"/>
              <a:gd name="connsiteY7" fmla="*/ 1557642 h 2554545"/>
              <a:gd name="connsiteX8" fmla="*/ 2579562 w 3829502"/>
              <a:gd name="connsiteY8" fmla="*/ 1814280 h 2554545"/>
              <a:gd name="connsiteX9" fmla="*/ 3758242 w 3829502"/>
              <a:gd name="connsiteY9" fmla="*/ 1769745 h 2554545"/>
              <a:gd name="connsiteX10" fmla="*/ 3828292 w 3829502"/>
              <a:gd name="connsiteY10" fmla="*/ 2554545 h 2554545"/>
              <a:gd name="connsiteX11" fmla="*/ 0 w 3829502"/>
              <a:gd name="connsiteY11" fmla="*/ 2554545 h 2554545"/>
              <a:gd name="connsiteX12" fmla="*/ 0 w 3829502"/>
              <a:gd name="connsiteY12" fmla="*/ 0 h 2554545"/>
              <a:gd name="connsiteX0" fmla="*/ 0 w 3829502"/>
              <a:gd name="connsiteY0" fmla="*/ 0 h 2554545"/>
              <a:gd name="connsiteX1" fmla="*/ 1210486 w 3829502"/>
              <a:gd name="connsiteY1" fmla="*/ 81518 h 2554545"/>
              <a:gd name="connsiteX2" fmla="*/ 2073215 w 3829502"/>
              <a:gd name="connsiteY2" fmla="*/ 431044 h 2554545"/>
              <a:gd name="connsiteX3" fmla="*/ 2637420 w 3829502"/>
              <a:gd name="connsiteY3" fmla="*/ 728004 h 2554545"/>
              <a:gd name="connsiteX4" fmla="*/ 2982598 w 3829502"/>
              <a:gd name="connsiteY4" fmla="*/ 908492 h 2554545"/>
              <a:gd name="connsiteX5" fmla="*/ 3083265 w 3829502"/>
              <a:gd name="connsiteY5" fmla="*/ 1231583 h 2554545"/>
              <a:gd name="connsiteX6" fmla="*/ 2266340 w 3829502"/>
              <a:gd name="connsiteY6" fmla="*/ 1399991 h 2554545"/>
              <a:gd name="connsiteX7" fmla="*/ 1359806 w 3829502"/>
              <a:gd name="connsiteY7" fmla="*/ 1557642 h 2554545"/>
              <a:gd name="connsiteX8" fmla="*/ 1872939 w 3829502"/>
              <a:gd name="connsiteY8" fmla="*/ 1820641 h 2554545"/>
              <a:gd name="connsiteX9" fmla="*/ 3758242 w 3829502"/>
              <a:gd name="connsiteY9" fmla="*/ 1769745 h 2554545"/>
              <a:gd name="connsiteX10" fmla="*/ 3828292 w 3829502"/>
              <a:gd name="connsiteY10" fmla="*/ 2554545 h 2554545"/>
              <a:gd name="connsiteX11" fmla="*/ 0 w 3829502"/>
              <a:gd name="connsiteY11" fmla="*/ 2554545 h 2554545"/>
              <a:gd name="connsiteX12" fmla="*/ 0 w 3829502"/>
              <a:gd name="connsiteY12" fmla="*/ 0 h 2554545"/>
              <a:gd name="connsiteX0" fmla="*/ 0 w 3828589"/>
              <a:gd name="connsiteY0" fmla="*/ 0 h 2554545"/>
              <a:gd name="connsiteX1" fmla="*/ 1210486 w 3828589"/>
              <a:gd name="connsiteY1" fmla="*/ 81518 h 2554545"/>
              <a:gd name="connsiteX2" fmla="*/ 2073215 w 3828589"/>
              <a:gd name="connsiteY2" fmla="*/ 431044 h 2554545"/>
              <a:gd name="connsiteX3" fmla="*/ 2637420 w 3828589"/>
              <a:gd name="connsiteY3" fmla="*/ 728004 h 2554545"/>
              <a:gd name="connsiteX4" fmla="*/ 2982598 w 3828589"/>
              <a:gd name="connsiteY4" fmla="*/ 908492 h 2554545"/>
              <a:gd name="connsiteX5" fmla="*/ 3083265 w 3828589"/>
              <a:gd name="connsiteY5" fmla="*/ 1231583 h 2554545"/>
              <a:gd name="connsiteX6" fmla="*/ 2266340 w 3828589"/>
              <a:gd name="connsiteY6" fmla="*/ 1399991 h 2554545"/>
              <a:gd name="connsiteX7" fmla="*/ 1359806 w 3828589"/>
              <a:gd name="connsiteY7" fmla="*/ 1557642 h 2554545"/>
              <a:gd name="connsiteX8" fmla="*/ 1872939 w 3828589"/>
              <a:gd name="connsiteY8" fmla="*/ 1820641 h 2554545"/>
              <a:gd name="connsiteX9" fmla="*/ 3361263 w 3828589"/>
              <a:gd name="connsiteY9" fmla="*/ 1846073 h 2554545"/>
              <a:gd name="connsiteX10" fmla="*/ 3828292 w 3828589"/>
              <a:gd name="connsiteY10" fmla="*/ 2554545 h 2554545"/>
              <a:gd name="connsiteX11" fmla="*/ 0 w 3828589"/>
              <a:gd name="connsiteY11" fmla="*/ 2554545 h 2554545"/>
              <a:gd name="connsiteX12" fmla="*/ 0 w 3828589"/>
              <a:gd name="connsiteY12" fmla="*/ 0 h 255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828589" h="2554545">
                <a:moveTo>
                  <a:pt x="0" y="0"/>
                </a:moveTo>
                <a:lnTo>
                  <a:pt x="1210486" y="81518"/>
                </a:lnTo>
                <a:cubicBezTo>
                  <a:pt x="1207775" y="380492"/>
                  <a:pt x="2075926" y="132070"/>
                  <a:pt x="2073215" y="431044"/>
                </a:cubicBezTo>
                <a:cubicBezTo>
                  <a:pt x="2086762" y="522484"/>
                  <a:pt x="2623873" y="636564"/>
                  <a:pt x="2637420" y="728004"/>
                </a:cubicBezTo>
                <a:cubicBezTo>
                  <a:pt x="2696587" y="845342"/>
                  <a:pt x="2923431" y="791154"/>
                  <a:pt x="2982598" y="908492"/>
                </a:cubicBezTo>
                <a:cubicBezTo>
                  <a:pt x="3036386" y="992162"/>
                  <a:pt x="3029477" y="1147913"/>
                  <a:pt x="3083265" y="1231583"/>
                </a:cubicBezTo>
                <a:cubicBezTo>
                  <a:pt x="2981957" y="1353517"/>
                  <a:pt x="2259368" y="1249583"/>
                  <a:pt x="2266340" y="1399991"/>
                </a:cubicBezTo>
                <a:cubicBezTo>
                  <a:pt x="2328299" y="1483549"/>
                  <a:pt x="1465837" y="1438717"/>
                  <a:pt x="1359806" y="1557642"/>
                </a:cubicBezTo>
                <a:cubicBezTo>
                  <a:pt x="1253775" y="1676567"/>
                  <a:pt x="1732695" y="1742834"/>
                  <a:pt x="1872939" y="1820641"/>
                </a:cubicBezTo>
                <a:lnTo>
                  <a:pt x="3361263" y="1846073"/>
                </a:lnTo>
                <a:cubicBezTo>
                  <a:pt x="3325465" y="2063873"/>
                  <a:pt x="3842736" y="2219207"/>
                  <a:pt x="3828292" y="2554545"/>
                </a:cubicBezTo>
                <a:lnTo>
                  <a:pt x="0" y="2554545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Fictional science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Wildly popular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Contagious, viral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Useless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, dangerous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No rigor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Threatens all sciences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Refractory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to debunking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Emergence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Unretracted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(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unretractable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Ztatistics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(wrong statistics)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Zcholarship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(ignores prior work)</a:t>
            </a:r>
          </a:p>
        </p:txBody>
      </p:sp>
      <p:sp>
        <p:nvSpPr>
          <p:cNvPr id="9" name="Cloud 8"/>
          <p:cNvSpPr/>
          <p:nvPr/>
        </p:nvSpPr>
        <p:spPr>
          <a:xfrm>
            <a:off x="228600" y="-53344"/>
            <a:ext cx="3468470" cy="1219200"/>
          </a:xfrm>
          <a:prstGeom prst="clou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74320" tIns="457200" rIns="0" bIns="0" rtlCol="0" anchor="ctr" anchorCtr="1"/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hiller" panose="04020404031007020602" pitchFamily="82" charset="0"/>
                <a:ea typeface="+mn-ea"/>
                <a:cs typeface="Arial"/>
              </a:rPr>
              <a:t>Zombies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hiller" panose="04020404031007020602" pitchFamily="82" charset="0"/>
              <a:ea typeface="+mn-ea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4940" y="1629318"/>
            <a:ext cx="4451860" cy="3539430"/>
          </a:xfrm>
          <a:custGeom>
            <a:avLst/>
            <a:gdLst>
              <a:gd name="connsiteX0" fmla="*/ 0 w 3828292"/>
              <a:gd name="connsiteY0" fmla="*/ 0 h 2554545"/>
              <a:gd name="connsiteX1" fmla="*/ 3828292 w 3828292"/>
              <a:gd name="connsiteY1" fmla="*/ 0 h 2554545"/>
              <a:gd name="connsiteX2" fmla="*/ 3828292 w 3828292"/>
              <a:gd name="connsiteY2" fmla="*/ 2554545 h 2554545"/>
              <a:gd name="connsiteX3" fmla="*/ 0 w 3828292"/>
              <a:gd name="connsiteY3" fmla="*/ 2554545 h 2554545"/>
              <a:gd name="connsiteX4" fmla="*/ 0 w 3828292"/>
              <a:gd name="connsiteY4" fmla="*/ 0 h 2554545"/>
              <a:gd name="connsiteX0" fmla="*/ 0 w 3828292"/>
              <a:gd name="connsiteY0" fmla="*/ 0 h 2554545"/>
              <a:gd name="connsiteX1" fmla="*/ 3828292 w 3828292"/>
              <a:gd name="connsiteY1" fmla="*/ 0 h 2554545"/>
              <a:gd name="connsiteX2" fmla="*/ 3718560 w 3828292"/>
              <a:gd name="connsiteY2" fmla="*/ 896922 h 2554545"/>
              <a:gd name="connsiteX3" fmla="*/ 3828292 w 3828292"/>
              <a:gd name="connsiteY3" fmla="*/ 2554545 h 2554545"/>
              <a:gd name="connsiteX4" fmla="*/ 0 w 3828292"/>
              <a:gd name="connsiteY4" fmla="*/ 2554545 h 2554545"/>
              <a:gd name="connsiteX5" fmla="*/ 0 w 3828292"/>
              <a:gd name="connsiteY5" fmla="*/ 0 h 2554545"/>
              <a:gd name="connsiteX0" fmla="*/ 0 w 3828292"/>
              <a:gd name="connsiteY0" fmla="*/ 0 h 2554545"/>
              <a:gd name="connsiteX1" fmla="*/ 3828292 w 3828292"/>
              <a:gd name="connsiteY1" fmla="*/ 0 h 2554545"/>
              <a:gd name="connsiteX2" fmla="*/ 3718560 w 3828292"/>
              <a:gd name="connsiteY2" fmla="*/ 896922 h 2554545"/>
              <a:gd name="connsiteX3" fmla="*/ 2834640 w 3828292"/>
              <a:gd name="connsiteY3" fmla="*/ 1242362 h 2554545"/>
              <a:gd name="connsiteX4" fmla="*/ 3828292 w 3828292"/>
              <a:gd name="connsiteY4" fmla="*/ 2554545 h 2554545"/>
              <a:gd name="connsiteX5" fmla="*/ 0 w 3828292"/>
              <a:gd name="connsiteY5" fmla="*/ 2554545 h 2554545"/>
              <a:gd name="connsiteX6" fmla="*/ 0 w 3828292"/>
              <a:gd name="connsiteY6" fmla="*/ 0 h 2554545"/>
              <a:gd name="connsiteX0" fmla="*/ 0 w 3830924"/>
              <a:gd name="connsiteY0" fmla="*/ 0 h 2554545"/>
              <a:gd name="connsiteX1" fmla="*/ 3828292 w 3830924"/>
              <a:gd name="connsiteY1" fmla="*/ 0 h 2554545"/>
              <a:gd name="connsiteX2" fmla="*/ 3830320 w 3830924"/>
              <a:gd name="connsiteY2" fmla="*/ 541322 h 2554545"/>
              <a:gd name="connsiteX3" fmla="*/ 2834640 w 3830924"/>
              <a:gd name="connsiteY3" fmla="*/ 1242362 h 2554545"/>
              <a:gd name="connsiteX4" fmla="*/ 3828292 w 3830924"/>
              <a:gd name="connsiteY4" fmla="*/ 2554545 h 2554545"/>
              <a:gd name="connsiteX5" fmla="*/ 0 w 3830924"/>
              <a:gd name="connsiteY5" fmla="*/ 2554545 h 2554545"/>
              <a:gd name="connsiteX6" fmla="*/ 0 w 3830924"/>
              <a:gd name="connsiteY6" fmla="*/ 0 h 2554545"/>
              <a:gd name="connsiteX0" fmla="*/ 0 w 3830924"/>
              <a:gd name="connsiteY0" fmla="*/ 0 h 2554545"/>
              <a:gd name="connsiteX1" fmla="*/ 3828292 w 3830924"/>
              <a:gd name="connsiteY1" fmla="*/ 0 h 2554545"/>
              <a:gd name="connsiteX2" fmla="*/ 3830320 w 3830924"/>
              <a:gd name="connsiteY2" fmla="*/ 541322 h 2554545"/>
              <a:gd name="connsiteX3" fmla="*/ 2885440 w 3830924"/>
              <a:gd name="connsiteY3" fmla="*/ 835962 h 2554545"/>
              <a:gd name="connsiteX4" fmla="*/ 3828292 w 3830924"/>
              <a:gd name="connsiteY4" fmla="*/ 2554545 h 2554545"/>
              <a:gd name="connsiteX5" fmla="*/ 0 w 3830924"/>
              <a:gd name="connsiteY5" fmla="*/ 2554545 h 2554545"/>
              <a:gd name="connsiteX6" fmla="*/ 0 w 3830924"/>
              <a:gd name="connsiteY6" fmla="*/ 0 h 2554545"/>
              <a:gd name="connsiteX0" fmla="*/ 0 w 3830924"/>
              <a:gd name="connsiteY0" fmla="*/ 0 h 2554545"/>
              <a:gd name="connsiteX1" fmla="*/ 3828292 w 3830924"/>
              <a:gd name="connsiteY1" fmla="*/ 0 h 2554545"/>
              <a:gd name="connsiteX2" fmla="*/ 3830320 w 3830924"/>
              <a:gd name="connsiteY2" fmla="*/ 541322 h 2554545"/>
              <a:gd name="connsiteX3" fmla="*/ 2897393 w 3830924"/>
              <a:gd name="connsiteY3" fmla="*/ 620809 h 2554545"/>
              <a:gd name="connsiteX4" fmla="*/ 3828292 w 3830924"/>
              <a:gd name="connsiteY4" fmla="*/ 2554545 h 2554545"/>
              <a:gd name="connsiteX5" fmla="*/ 0 w 3830924"/>
              <a:gd name="connsiteY5" fmla="*/ 2554545 h 2554545"/>
              <a:gd name="connsiteX6" fmla="*/ 0 w 3830924"/>
              <a:gd name="connsiteY6" fmla="*/ 0 h 2554545"/>
              <a:gd name="connsiteX0" fmla="*/ 0 w 3830924"/>
              <a:gd name="connsiteY0" fmla="*/ 0 h 2554545"/>
              <a:gd name="connsiteX1" fmla="*/ 3828292 w 3830924"/>
              <a:gd name="connsiteY1" fmla="*/ 0 h 2554545"/>
              <a:gd name="connsiteX2" fmla="*/ 3830320 w 3830924"/>
              <a:gd name="connsiteY2" fmla="*/ 541322 h 2554545"/>
              <a:gd name="connsiteX3" fmla="*/ 2897393 w 3830924"/>
              <a:gd name="connsiteY3" fmla="*/ 620809 h 2554545"/>
              <a:gd name="connsiteX4" fmla="*/ 2853765 w 3830924"/>
              <a:gd name="connsiteY4" fmla="*/ 1104306 h 2554545"/>
              <a:gd name="connsiteX5" fmla="*/ 3828292 w 3830924"/>
              <a:gd name="connsiteY5" fmla="*/ 2554545 h 2554545"/>
              <a:gd name="connsiteX6" fmla="*/ 0 w 3830924"/>
              <a:gd name="connsiteY6" fmla="*/ 2554545 h 2554545"/>
              <a:gd name="connsiteX7" fmla="*/ 0 w 3830924"/>
              <a:gd name="connsiteY7" fmla="*/ 0 h 2554545"/>
              <a:gd name="connsiteX0" fmla="*/ 0 w 3830924"/>
              <a:gd name="connsiteY0" fmla="*/ 0 h 2554545"/>
              <a:gd name="connsiteX1" fmla="*/ 3828292 w 3830924"/>
              <a:gd name="connsiteY1" fmla="*/ 0 h 2554545"/>
              <a:gd name="connsiteX2" fmla="*/ 3830320 w 3830924"/>
              <a:gd name="connsiteY2" fmla="*/ 541322 h 2554545"/>
              <a:gd name="connsiteX3" fmla="*/ 2897393 w 3830924"/>
              <a:gd name="connsiteY3" fmla="*/ 620809 h 2554545"/>
              <a:gd name="connsiteX4" fmla="*/ 2853765 w 3830924"/>
              <a:gd name="connsiteY4" fmla="*/ 1104306 h 2554545"/>
              <a:gd name="connsiteX5" fmla="*/ 2566894 w 3830924"/>
              <a:gd name="connsiteY5" fmla="*/ 1205906 h 2554545"/>
              <a:gd name="connsiteX6" fmla="*/ 3828292 w 3830924"/>
              <a:gd name="connsiteY6" fmla="*/ 2554545 h 2554545"/>
              <a:gd name="connsiteX7" fmla="*/ 0 w 3830924"/>
              <a:gd name="connsiteY7" fmla="*/ 2554545 h 2554545"/>
              <a:gd name="connsiteX8" fmla="*/ 0 w 3830924"/>
              <a:gd name="connsiteY8" fmla="*/ 0 h 2554545"/>
              <a:gd name="connsiteX0" fmla="*/ 0 w 3830924"/>
              <a:gd name="connsiteY0" fmla="*/ 0 h 2554545"/>
              <a:gd name="connsiteX1" fmla="*/ 3828292 w 3830924"/>
              <a:gd name="connsiteY1" fmla="*/ 0 h 2554545"/>
              <a:gd name="connsiteX2" fmla="*/ 3830320 w 3830924"/>
              <a:gd name="connsiteY2" fmla="*/ 541322 h 2554545"/>
              <a:gd name="connsiteX3" fmla="*/ 2897393 w 3830924"/>
              <a:gd name="connsiteY3" fmla="*/ 620809 h 2554545"/>
              <a:gd name="connsiteX4" fmla="*/ 2853765 w 3830924"/>
              <a:gd name="connsiteY4" fmla="*/ 1104306 h 2554545"/>
              <a:gd name="connsiteX5" fmla="*/ 2566894 w 3830924"/>
              <a:gd name="connsiteY5" fmla="*/ 1205906 h 2554545"/>
              <a:gd name="connsiteX6" fmla="*/ 2608729 w 3830924"/>
              <a:gd name="connsiteY6" fmla="*/ 2108353 h 2554545"/>
              <a:gd name="connsiteX7" fmla="*/ 3828292 w 3830924"/>
              <a:gd name="connsiteY7" fmla="*/ 2554545 h 2554545"/>
              <a:gd name="connsiteX8" fmla="*/ 0 w 3830924"/>
              <a:gd name="connsiteY8" fmla="*/ 2554545 h 2554545"/>
              <a:gd name="connsiteX9" fmla="*/ 0 w 3830924"/>
              <a:gd name="connsiteY9" fmla="*/ 0 h 2554545"/>
              <a:gd name="connsiteX0" fmla="*/ 0 w 3830924"/>
              <a:gd name="connsiteY0" fmla="*/ 0 h 2554545"/>
              <a:gd name="connsiteX1" fmla="*/ 3828292 w 3830924"/>
              <a:gd name="connsiteY1" fmla="*/ 0 h 2554545"/>
              <a:gd name="connsiteX2" fmla="*/ 3830320 w 3830924"/>
              <a:gd name="connsiteY2" fmla="*/ 541322 h 2554545"/>
              <a:gd name="connsiteX3" fmla="*/ 2897393 w 3830924"/>
              <a:gd name="connsiteY3" fmla="*/ 620809 h 2554545"/>
              <a:gd name="connsiteX4" fmla="*/ 2853765 w 3830924"/>
              <a:gd name="connsiteY4" fmla="*/ 1104306 h 2554545"/>
              <a:gd name="connsiteX5" fmla="*/ 2566894 w 3830924"/>
              <a:gd name="connsiteY5" fmla="*/ 1205906 h 2554545"/>
              <a:gd name="connsiteX6" fmla="*/ 2608729 w 3830924"/>
              <a:gd name="connsiteY6" fmla="*/ 2108353 h 2554545"/>
              <a:gd name="connsiteX7" fmla="*/ 3828292 w 3830924"/>
              <a:gd name="connsiteY7" fmla="*/ 2554545 h 2554545"/>
              <a:gd name="connsiteX8" fmla="*/ 0 w 3830924"/>
              <a:gd name="connsiteY8" fmla="*/ 2554545 h 2554545"/>
              <a:gd name="connsiteX9" fmla="*/ 0 w 3830924"/>
              <a:gd name="connsiteY9" fmla="*/ 0 h 2554545"/>
              <a:gd name="connsiteX0" fmla="*/ 0 w 3830924"/>
              <a:gd name="connsiteY0" fmla="*/ 0 h 2554545"/>
              <a:gd name="connsiteX1" fmla="*/ 3828292 w 3830924"/>
              <a:gd name="connsiteY1" fmla="*/ 0 h 2554545"/>
              <a:gd name="connsiteX2" fmla="*/ 3830320 w 3830924"/>
              <a:gd name="connsiteY2" fmla="*/ 541322 h 2554545"/>
              <a:gd name="connsiteX3" fmla="*/ 2897393 w 3830924"/>
              <a:gd name="connsiteY3" fmla="*/ 620809 h 2554545"/>
              <a:gd name="connsiteX4" fmla="*/ 2853765 w 3830924"/>
              <a:gd name="connsiteY4" fmla="*/ 1104306 h 2554545"/>
              <a:gd name="connsiteX5" fmla="*/ 2566894 w 3830924"/>
              <a:gd name="connsiteY5" fmla="*/ 1205906 h 2554545"/>
              <a:gd name="connsiteX6" fmla="*/ 2608729 w 3830924"/>
              <a:gd name="connsiteY6" fmla="*/ 2108353 h 2554545"/>
              <a:gd name="connsiteX7" fmla="*/ 3828292 w 3830924"/>
              <a:gd name="connsiteY7" fmla="*/ 2554545 h 2554545"/>
              <a:gd name="connsiteX8" fmla="*/ 0 w 3830924"/>
              <a:gd name="connsiteY8" fmla="*/ 2554545 h 2554545"/>
              <a:gd name="connsiteX9" fmla="*/ 0 w 3830924"/>
              <a:gd name="connsiteY9" fmla="*/ 0 h 2554545"/>
              <a:gd name="connsiteX0" fmla="*/ 0 w 4127756"/>
              <a:gd name="connsiteY0" fmla="*/ 0 h 2554545"/>
              <a:gd name="connsiteX1" fmla="*/ 3828292 w 4127756"/>
              <a:gd name="connsiteY1" fmla="*/ 0 h 2554545"/>
              <a:gd name="connsiteX2" fmla="*/ 3830320 w 4127756"/>
              <a:gd name="connsiteY2" fmla="*/ 541322 h 2554545"/>
              <a:gd name="connsiteX3" fmla="*/ 2897393 w 4127756"/>
              <a:gd name="connsiteY3" fmla="*/ 620809 h 2554545"/>
              <a:gd name="connsiteX4" fmla="*/ 2853765 w 4127756"/>
              <a:gd name="connsiteY4" fmla="*/ 1104306 h 2554545"/>
              <a:gd name="connsiteX5" fmla="*/ 2566894 w 4127756"/>
              <a:gd name="connsiteY5" fmla="*/ 1205906 h 2554545"/>
              <a:gd name="connsiteX6" fmla="*/ 2608729 w 4127756"/>
              <a:gd name="connsiteY6" fmla="*/ 2108353 h 2554545"/>
              <a:gd name="connsiteX7" fmla="*/ 3780118 w 4127756"/>
              <a:gd name="connsiteY7" fmla="*/ 2174094 h 2554545"/>
              <a:gd name="connsiteX8" fmla="*/ 3828292 w 4127756"/>
              <a:gd name="connsiteY8" fmla="*/ 2554545 h 2554545"/>
              <a:gd name="connsiteX9" fmla="*/ 0 w 4127756"/>
              <a:gd name="connsiteY9" fmla="*/ 2554545 h 2554545"/>
              <a:gd name="connsiteX10" fmla="*/ 0 w 4127756"/>
              <a:gd name="connsiteY10" fmla="*/ 0 h 2554545"/>
              <a:gd name="connsiteX0" fmla="*/ 0 w 4073247"/>
              <a:gd name="connsiteY0" fmla="*/ 0 h 2554545"/>
              <a:gd name="connsiteX1" fmla="*/ 3828292 w 4073247"/>
              <a:gd name="connsiteY1" fmla="*/ 0 h 2554545"/>
              <a:gd name="connsiteX2" fmla="*/ 3830320 w 4073247"/>
              <a:gd name="connsiteY2" fmla="*/ 541322 h 2554545"/>
              <a:gd name="connsiteX3" fmla="*/ 2897393 w 4073247"/>
              <a:gd name="connsiteY3" fmla="*/ 620809 h 2554545"/>
              <a:gd name="connsiteX4" fmla="*/ 2853765 w 4073247"/>
              <a:gd name="connsiteY4" fmla="*/ 1104306 h 2554545"/>
              <a:gd name="connsiteX5" fmla="*/ 2566894 w 4073247"/>
              <a:gd name="connsiteY5" fmla="*/ 1205906 h 2554545"/>
              <a:gd name="connsiteX6" fmla="*/ 2608729 w 4073247"/>
              <a:gd name="connsiteY6" fmla="*/ 2108353 h 2554545"/>
              <a:gd name="connsiteX7" fmla="*/ 3780118 w 4073247"/>
              <a:gd name="connsiteY7" fmla="*/ 2174094 h 2554545"/>
              <a:gd name="connsiteX8" fmla="*/ 3828292 w 4073247"/>
              <a:gd name="connsiteY8" fmla="*/ 2554545 h 2554545"/>
              <a:gd name="connsiteX9" fmla="*/ 0 w 4073247"/>
              <a:gd name="connsiteY9" fmla="*/ 2554545 h 2554545"/>
              <a:gd name="connsiteX10" fmla="*/ 0 w 4073247"/>
              <a:gd name="connsiteY10" fmla="*/ 0 h 2554545"/>
              <a:gd name="connsiteX0" fmla="*/ 0 w 4073247"/>
              <a:gd name="connsiteY0" fmla="*/ 0 h 2554545"/>
              <a:gd name="connsiteX1" fmla="*/ 3828292 w 4073247"/>
              <a:gd name="connsiteY1" fmla="*/ 0 h 2554545"/>
              <a:gd name="connsiteX2" fmla="*/ 3830320 w 4073247"/>
              <a:gd name="connsiteY2" fmla="*/ 541322 h 2554545"/>
              <a:gd name="connsiteX3" fmla="*/ 2897393 w 4073247"/>
              <a:gd name="connsiteY3" fmla="*/ 620809 h 2554545"/>
              <a:gd name="connsiteX4" fmla="*/ 2853765 w 4073247"/>
              <a:gd name="connsiteY4" fmla="*/ 1104306 h 2554545"/>
              <a:gd name="connsiteX5" fmla="*/ 2566894 w 4073247"/>
              <a:gd name="connsiteY5" fmla="*/ 1205906 h 2554545"/>
              <a:gd name="connsiteX6" fmla="*/ 2608729 w 4073247"/>
              <a:gd name="connsiteY6" fmla="*/ 2108353 h 2554545"/>
              <a:gd name="connsiteX7" fmla="*/ 3780118 w 4073247"/>
              <a:gd name="connsiteY7" fmla="*/ 2174094 h 2554545"/>
              <a:gd name="connsiteX8" fmla="*/ 3828292 w 4073247"/>
              <a:gd name="connsiteY8" fmla="*/ 2554545 h 2554545"/>
              <a:gd name="connsiteX9" fmla="*/ 0 w 4073247"/>
              <a:gd name="connsiteY9" fmla="*/ 2554545 h 2554545"/>
              <a:gd name="connsiteX10" fmla="*/ 0 w 4073247"/>
              <a:gd name="connsiteY10" fmla="*/ 0 h 2554545"/>
              <a:gd name="connsiteX0" fmla="*/ 0 w 4073247"/>
              <a:gd name="connsiteY0" fmla="*/ 0 h 2554545"/>
              <a:gd name="connsiteX1" fmla="*/ 3828292 w 4073247"/>
              <a:gd name="connsiteY1" fmla="*/ 0 h 2554545"/>
              <a:gd name="connsiteX2" fmla="*/ 3830320 w 4073247"/>
              <a:gd name="connsiteY2" fmla="*/ 541322 h 2554545"/>
              <a:gd name="connsiteX3" fmla="*/ 2897393 w 4073247"/>
              <a:gd name="connsiteY3" fmla="*/ 620809 h 2554545"/>
              <a:gd name="connsiteX4" fmla="*/ 2853765 w 4073247"/>
              <a:gd name="connsiteY4" fmla="*/ 1104306 h 2554545"/>
              <a:gd name="connsiteX5" fmla="*/ 2566894 w 4073247"/>
              <a:gd name="connsiteY5" fmla="*/ 1205906 h 2554545"/>
              <a:gd name="connsiteX6" fmla="*/ 2608729 w 4073247"/>
              <a:gd name="connsiteY6" fmla="*/ 2108353 h 2554545"/>
              <a:gd name="connsiteX7" fmla="*/ 3780118 w 4073247"/>
              <a:gd name="connsiteY7" fmla="*/ 2174094 h 2554545"/>
              <a:gd name="connsiteX8" fmla="*/ 3828292 w 4073247"/>
              <a:gd name="connsiteY8" fmla="*/ 2554545 h 2554545"/>
              <a:gd name="connsiteX9" fmla="*/ 0 w 4073247"/>
              <a:gd name="connsiteY9" fmla="*/ 2554545 h 2554545"/>
              <a:gd name="connsiteX10" fmla="*/ 0 w 4073247"/>
              <a:gd name="connsiteY10" fmla="*/ 0 h 2554545"/>
              <a:gd name="connsiteX0" fmla="*/ 0 w 3830924"/>
              <a:gd name="connsiteY0" fmla="*/ 0 h 2554545"/>
              <a:gd name="connsiteX1" fmla="*/ 3828292 w 3830924"/>
              <a:gd name="connsiteY1" fmla="*/ 0 h 2554545"/>
              <a:gd name="connsiteX2" fmla="*/ 3830320 w 3830924"/>
              <a:gd name="connsiteY2" fmla="*/ 541322 h 2554545"/>
              <a:gd name="connsiteX3" fmla="*/ 2897393 w 3830924"/>
              <a:gd name="connsiteY3" fmla="*/ 620809 h 2554545"/>
              <a:gd name="connsiteX4" fmla="*/ 2853765 w 3830924"/>
              <a:gd name="connsiteY4" fmla="*/ 1104306 h 2554545"/>
              <a:gd name="connsiteX5" fmla="*/ 2566894 w 3830924"/>
              <a:gd name="connsiteY5" fmla="*/ 1205906 h 2554545"/>
              <a:gd name="connsiteX6" fmla="*/ 2608729 w 3830924"/>
              <a:gd name="connsiteY6" fmla="*/ 2108353 h 2554545"/>
              <a:gd name="connsiteX7" fmla="*/ 3780118 w 3830924"/>
              <a:gd name="connsiteY7" fmla="*/ 2174094 h 2554545"/>
              <a:gd name="connsiteX8" fmla="*/ 3828292 w 3830924"/>
              <a:gd name="connsiteY8" fmla="*/ 2554545 h 2554545"/>
              <a:gd name="connsiteX9" fmla="*/ 0 w 3830924"/>
              <a:gd name="connsiteY9" fmla="*/ 2554545 h 2554545"/>
              <a:gd name="connsiteX10" fmla="*/ 0 w 3830924"/>
              <a:gd name="connsiteY10" fmla="*/ 0 h 2554545"/>
              <a:gd name="connsiteX0" fmla="*/ 0 w 3830924"/>
              <a:gd name="connsiteY0" fmla="*/ 0 h 2554545"/>
              <a:gd name="connsiteX1" fmla="*/ 3828292 w 3830924"/>
              <a:gd name="connsiteY1" fmla="*/ 0 h 2554545"/>
              <a:gd name="connsiteX2" fmla="*/ 3830320 w 3830924"/>
              <a:gd name="connsiteY2" fmla="*/ 541322 h 2554545"/>
              <a:gd name="connsiteX3" fmla="*/ 2897393 w 3830924"/>
              <a:gd name="connsiteY3" fmla="*/ 620809 h 2554545"/>
              <a:gd name="connsiteX4" fmla="*/ 2853765 w 3830924"/>
              <a:gd name="connsiteY4" fmla="*/ 1104306 h 2554545"/>
              <a:gd name="connsiteX5" fmla="*/ 2566894 w 3830924"/>
              <a:gd name="connsiteY5" fmla="*/ 1205906 h 2554545"/>
              <a:gd name="connsiteX6" fmla="*/ 2608729 w 3830924"/>
              <a:gd name="connsiteY6" fmla="*/ 2108353 h 2554545"/>
              <a:gd name="connsiteX7" fmla="*/ 3780118 w 3830924"/>
              <a:gd name="connsiteY7" fmla="*/ 2174094 h 2554545"/>
              <a:gd name="connsiteX8" fmla="*/ 3828292 w 3830924"/>
              <a:gd name="connsiteY8" fmla="*/ 2554545 h 2554545"/>
              <a:gd name="connsiteX9" fmla="*/ 0 w 3830924"/>
              <a:gd name="connsiteY9" fmla="*/ 2554545 h 2554545"/>
              <a:gd name="connsiteX10" fmla="*/ 0 w 3830924"/>
              <a:gd name="connsiteY10" fmla="*/ 0 h 2554545"/>
              <a:gd name="connsiteX0" fmla="*/ 0 w 3830924"/>
              <a:gd name="connsiteY0" fmla="*/ 0 h 2554545"/>
              <a:gd name="connsiteX1" fmla="*/ 3828292 w 3830924"/>
              <a:gd name="connsiteY1" fmla="*/ 0 h 2554545"/>
              <a:gd name="connsiteX2" fmla="*/ 3830320 w 3830924"/>
              <a:gd name="connsiteY2" fmla="*/ 541322 h 2554545"/>
              <a:gd name="connsiteX3" fmla="*/ 2897393 w 3830924"/>
              <a:gd name="connsiteY3" fmla="*/ 620809 h 2554545"/>
              <a:gd name="connsiteX4" fmla="*/ 3057939 w 3830924"/>
              <a:gd name="connsiteY4" fmla="*/ 926637 h 2554545"/>
              <a:gd name="connsiteX5" fmla="*/ 2566894 w 3830924"/>
              <a:gd name="connsiteY5" fmla="*/ 1205906 h 2554545"/>
              <a:gd name="connsiteX6" fmla="*/ 2608729 w 3830924"/>
              <a:gd name="connsiteY6" fmla="*/ 2108353 h 2554545"/>
              <a:gd name="connsiteX7" fmla="*/ 3780118 w 3830924"/>
              <a:gd name="connsiteY7" fmla="*/ 2174094 h 2554545"/>
              <a:gd name="connsiteX8" fmla="*/ 3828292 w 3830924"/>
              <a:gd name="connsiteY8" fmla="*/ 2554545 h 2554545"/>
              <a:gd name="connsiteX9" fmla="*/ 0 w 3830924"/>
              <a:gd name="connsiteY9" fmla="*/ 2554545 h 2554545"/>
              <a:gd name="connsiteX10" fmla="*/ 0 w 3830924"/>
              <a:gd name="connsiteY10" fmla="*/ 0 h 2554545"/>
              <a:gd name="connsiteX0" fmla="*/ 0 w 3830924"/>
              <a:gd name="connsiteY0" fmla="*/ 0 h 2554545"/>
              <a:gd name="connsiteX1" fmla="*/ 3828292 w 3830924"/>
              <a:gd name="connsiteY1" fmla="*/ 0 h 2554545"/>
              <a:gd name="connsiteX2" fmla="*/ 3830320 w 3830924"/>
              <a:gd name="connsiteY2" fmla="*/ 541322 h 2554545"/>
              <a:gd name="connsiteX3" fmla="*/ 2897393 w 3830924"/>
              <a:gd name="connsiteY3" fmla="*/ 620809 h 2554545"/>
              <a:gd name="connsiteX4" fmla="*/ 3101691 w 3830924"/>
              <a:gd name="connsiteY4" fmla="*/ 902131 h 2554545"/>
              <a:gd name="connsiteX5" fmla="*/ 2566894 w 3830924"/>
              <a:gd name="connsiteY5" fmla="*/ 1205906 h 2554545"/>
              <a:gd name="connsiteX6" fmla="*/ 2608729 w 3830924"/>
              <a:gd name="connsiteY6" fmla="*/ 2108353 h 2554545"/>
              <a:gd name="connsiteX7" fmla="*/ 3780118 w 3830924"/>
              <a:gd name="connsiteY7" fmla="*/ 2174094 h 2554545"/>
              <a:gd name="connsiteX8" fmla="*/ 3828292 w 3830924"/>
              <a:gd name="connsiteY8" fmla="*/ 2554545 h 2554545"/>
              <a:gd name="connsiteX9" fmla="*/ 0 w 3830924"/>
              <a:gd name="connsiteY9" fmla="*/ 2554545 h 2554545"/>
              <a:gd name="connsiteX10" fmla="*/ 0 w 3830924"/>
              <a:gd name="connsiteY10" fmla="*/ 0 h 2554545"/>
              <a:gd name="connsiteX0" fmla="*/ 0 w 3830924"/>
              <a:gd name="connsiteY0" fmla="*/ 0 h 2554545"/>
              <a:gd name="connsiteX1" fmla="*/ 3828292 w 3830924"/>
              <a:gd name="connsiteY1" fmla="*/ 0 h 2554545"/>
              <a:gd name="connsiteX2" fmla="*/ 3830320 w 3830924"/>
              <a:gd name="connsiteY2" fmla="*/ 541322 h 2554545"/>
              <a:gd name="connsiteX3" fmla="*/ 2095280 w 3830924"/>
              <a:gd name="connsiteY3" fmla="*/ 657568 h 2554545"/>
              <a:gd name="connsiteX4" fmla="*/ 3101691 w 3830924"/>
              <a:gd name="connsiteY4" fmla="*/ 902131 h 2554545"/>
              <a:gd name="connsiteX5" fmla="*/ 2566894 w 3830924"/>
              <a:gd name="connsiteY5" fmla="*/ 1205906 h 2554545"/>
              <a:gd name="connsiteX6" fmla="*/ 2608729 w 3830924"/>
              <a:gd name="connsiteY6" fmla="*/ 2108353 h 2554545"/>
              <a:gd name="connsiteX7" fmla="*/ 3780118 w 3830924"/>
              <a:gd name="connsiteY7" fmla="*/ 2174094 h 2554545"/>
              <a:gd name="connsiteX8" fmla="*/ 3828292 w 3830924"/>
              <a:gd name="connsiteY8" fmla="*/ 2554545 h 2554545"/>
              <a:gd name="connsiteX9" fmla="*/ 0 w 3830924"/>
              <a:gd name="connsiteY9" fmla="*/ 2554545 h 2554545"/>
              <a:gd name="connsiteX10" fmla="*/ 0 w 3830924"/>
              <a:gd name="connsiteY10" fmla="*/ 0 h 2554545"/>
              <a:gd name="connsiteX0" fmla="*/ 0 w 3829751"/>
              <a:gd name="connsiteY0" fmla="*/ 0 h 2554545"/>
              <a:gd name="connsiteX1" fmla="*/ 3828292 w 3829751"/>
              <a:gd name="connsiteY1" fmla="*/ 0 h 2554545"/>
              <a:gd name="connsiteX2" fmla="*/ 2751114 w 3829751"/>
              <a:gd name="connsiteY2" fmla="*/ 437171 h 2554545"/>
              <a:gd name="connsiteX3" fmla="*/ 2095280 w 3829751"/>
              <a:gd name="connsiteY3" fmla="*/ 657568 h 2554545"/>
              <a:gd name="connsiteX4" fmla="*/ 3101691 w 3829751"/>
              <a:gd name="connsiteY4" fmla="*/ 902131 h 2554545"/>
              <a:gd name="connsiteX5" fmla="*/ 2566894 w 3829751"/>
              <a:gd name="connsiteY5" fmla="*/ 1205906 h 2554545"/>
              <a:gd name="connsiteX6" fmla="*/ 2608729 w 3829751"/>
              <a:gd name="connsiteY6" fmla="*/ 2108353 h 2554545"/>
              <a:gd name="connsiteX7" fmla="*/ 3780118 w 3829751"/>
              <a:gd name="connsiteY7" fmla="*/ 2174094 h 2554545"/>
              <a:gd name="connsiteX8" fmla="*/ 3828292 w 3829751"/>
              <a:gd name="connsiteY8" fmla="*/ 2554545 h 2554545"/>
              <a:gd name="connsiteX9" fmla="*/ 0 w 3829751"/>
              <a:gd name="connsiteY9" fmla="*/ 2554545 h 2554545"/>
              <a:gd name="connsiteX10" fmla="*/ 0 w 3829751"/>
              <a:gd name="connsiteY10" fmla="*/ 0 h 2554545"/>
              <a:gd name="connsiteX0" fmla="*/ 0 w 3829751"/>
              <a:gd name="connsiteY0" fmla="*/ 0 h 2554545"/>
              <a:gd name="connsiteX1" fmla="*/ 1210486 w 3829751"/>
              <a:gd name="connsiteY1" fmla="*/ 30633 h 2554545"/>
              <a:gd name="connsiteX2" fmla="*/ 2751114 w 3829751"/>
              <a:gd name="connsiteY2" fmla="*/ 437171 h 2554545"/>
              <a:gd name="connsiteX3" fmla="*/ 2095280 w 3829751"/>
              <a:gd name="connsiteY3" fmla="*/ 657568 h 2554545"/>
              <a:gd name="connsiteX4" fmla="*/ 3101691 w 3829751"/>
              <a:gd name="connsiteY4" fmla="*/ 902131 h 2554545"/>
              <a:gd name="connsiteX5" fmla="*/ 2566894 w 3829751"/>
              <a:gd name="connsiteY5" fmla="*/ 1205906 h 2554545"/>
              <a:gd name="connsiteX6" fmla="*/ 2608729 w 3829751"/>
              <a:gd name="connsiteY6" fmla="*/ 2108353 h 2554545"/>
              <a:gd name="connsiteX7" fmla="*/ 3780118 w 3829751"/>
              <a:gd name="connsiteY7" fmla="*/ 2174094 h 2554545"/>
              <a:gd name="connsiteX8" fmla="*/ 3828292 w 3829751"/>
              <a:gd name="connsiteY8" fmla="*/ 2554545 h 2554545"/>
              <a:gd name="connsiteX9" fmla="*/ 0 w 3829751"/>
              <a:gd name="connsiteY9" fmla="*/ 2554545 h 2554545"/>
              <a:gd name="connsiteX10" fmla="*/ 0 w 3829751"/>
              <a:gd name="connsiteY10" fmla="*/ 0 h 2554545"/>
              <a:gd name="connsiteX0" fmla="*/ 0 w 3829751"/>
              <a:gd name="connsiteY0" fmla="*/ 0 h 2554545"/>
              <a:gd name="connsiteX1" fmla="*/ 1210486 w 3829751"/>
              <a:gd name="connsiteY1" fmla="*/ 30633 h 2554545"/>
              <a:gd name="connsiteX2" fmla="*/ 2751114 w 3829751"/>
              <a:gd name="connsiteY2" fmla="*/ 437171 h 2554545"/>
              <a:gd name="connsiteX3" fmla="*/ 2095280 w 3829751"/>
              <a:gd name="connsiteY3" fmla="*/ 657568 h 2554545"/>
              <a:gd name="connsiteX4" fmla="*/ 3101691 w 3829751"/>
              <a:gd name="connsiteY4" fmla="*/ 902131 h 2554545"/>
              <a:gd name="connsiteX5" fmla="*/ 2566894 w 3829751"/>
              <a:gd name="connsiteY5" fmla="*/ 1205906 h 2554545"/>
              <a:gd name="connsiteX6" fmla="*/ 3244913 w 3829751"/>
              <a:gd name="connsiteY6" fmla="*/ 1394801 h 2554545"/>
              <a:gd name="connsiteX7" fmla="*/ 2608729 w 3829751"/>
              <a:gd name="connsiteY7" fmla="*/ 2108353 h 2554545"/>
              <a:gd name="connsiteX8" fmla="*/ 3780118 w 3829751"/>
              <a:gd name="connsiteY8" fmla="*/ 2174094 h 2554545"/>
              <a:gd name="connsiteX9" fmla="*/ 3828292 w 3829751"/>
              <a:gd name="connsiteY9" fmla="*/ 2554545 h 2554545"/>
              <a:gd name="connsiteX10" fmla="*/ 0 w 3829751"/>
              <a:gd name="connsiteY10" fmla="*/ 2554545 h 2554545"/>
              <a:gd name="connsiteX11" fmla="*/ 0 w 3829751"/>
              <a:gd name="connsiteY11" fmla="*/ 0 h 2554545"/>
              <a:gd name="connsiteX0" fmla="*/ 0 w 3829751"/>
              <a:gd name="connsiteY0" fmla="*/ 0 h 2554545"/>
              <a:gd name="connsiteX1" fmla="*/ 1210486 w 3829751"/>
              <a:gd name="connsiteY1" fmla="*/ 30633 h 2554545"/>
              <a:gd name="connsiteX2" fmla="*/ 2751114 w 3829751"/>
              <a:gd name="connsiteY2" fmla="*/ 437171 h 2554545"/>
              <a:gd name="connsiteX3" fmla="*/ 2095280 w 3829751"/>
              <a:gd name="connsiteY3" fmla="*/ 657568 h 2554545"/>
              <a:gd name="connsiteX4" fmla="*/ 3101691 w 3829751"/>
              <a:gd name="connsiteY4" fmla="*/ 902131 h 2554545"/>
              <a:gd name="connsiteX5" fmla="*/ 2566894 w 3829751"/>
              <a:gd name="connsiteY5" fmla="*/ 1205906 h 2554545"/>
              <a:gd name="connsiteX6" fmla="*/ 3244913 w 3829751"/>
              <a:gd name="connsiteY6" fmla="*/ 1394801 h 2554545"/>
              <a:gd name="connsiteX7" fmla="*/ 1968823 w 3829751"/>
              <a:gd name="connsiteY7" fmla="*/ 1627609 h 2554545"/>
              <a:gd name="connsiteX8" fmla="*/ 2608729 w 3829751"/>
              <a:gd name="connsiteY8" fmla="*/ 2108353 h 2554545"/>
              <a:gd name="connsiteX9" fmla="*/ 3780118 w 3829751"/>
              <a:gd name="connsiteY9" fmla="*/ 2174094 h 2554545"/>
              <a:gd name="connsiteX10" fmla="*/ 3828292 w 3829751"/>
              <a:gd name="connsiteY10" fmla="*/ 2554545 h 2554545"/>
              <a:gd name="connsiteX11" fmla="*/ 0 w 3829751"/>
              <a:gd name="connsiteY11" fmla="*/ 2554545 h 2554545"/>
              <a:gd name="connsiteX12" fmla="*/ 0 w 3829751"/>
              <a:gd name="connsiteY12" fmla="*/ 0 h 2554545"/>
              <a:gd name="connsiteX0" fmla="*/ 0 w 3830305"/>
              <a:gd name="connsiteY0" fmla="*/ 0 h 2554545"/>
              <a:gd name="connsiteX1" fmla="*/ 1210486 w 3830305"/>
              <a:gd name="connsiteY1" fmla="*/ 30633 h 2554545"/>
              <a:gd name="connsiteX2" fmla="*/ 2751114 w 3830305"/>
              <a:gd name="connsiteY2" fmla="*/ 437171 h 2554545"/>
              <a:gd name="connsiteX3" fmla="*/ 2095280 w 3830305"/>
              <a:gd name="connsiteY3" fmla="*/ 657568 h 2554545"/>
              <a:gd name="connsiteX4" fmla="*/ 3101691 w 3830305"/>
              <a:gd name="connsiteY4" fmla="*/ 902131 h 2554545"/>
              <a:gd name="connsiteX5" fmla="*/ 2566894 w 3830305"/>
              <a:gd name="connsiteY5" fmla="*/ 1205906 h 2554545"/>
              <a:gd name="connsiteX6" fmla="*/ 3244913 w 3830305"/>
              <a:gd name="connsiteY6" fmla="*/ 1394801 h 2554545"/>
              <a:gd name="connsiteX7" fmla="*/ 1968823 w 3830305"/>
              <a:gd name="connsiteY7" fmla="*/ 1627609 h 2554545"/>
              <a:gd name="connsiteX8" fmla="*/ 2608729 w 3830305"/>
              <a:gd name="connsiteY8" fmla="*/ 2108353 h 2554545"/>
              <a:gd name="connsiteX9" fmla="*/ 3809286 w 3830305"/>
              <a:gd name="connsiteY9" fmla="*/ 1708479 h 2554545"/>
              <a:gd name="connsiteX10" fmla="*/ 3828292 w 3830305"/>
              <a:gd name="connsiteY10" fmla="*/ 2554545 h 2554545"/>
              <a:gd name="connsiteX11" fmla="*/ 0 w 3830305"/>
              <a:gd name="connsiteY11" fmla="*/ 2554545 h 2554545"/>
              <a:gd name="connsiteX12" fmla="*/ 0 w 3830305"/>
              <a:gd name="connsiteY12" fmla="*/ 0 h 2554545"/>
              <a:gd name="connsiteX0" fmla="*/ 0 w 3830305"/>
              <a:gd name="connsiteY0" fmla="*/ 0 h 2554545"/>
              <a:gd name="connsiteX1" fmla="*/ 1210486 w 3830305"/>
              <a:gd name="connsiteY1" fmla="*/ 30633 h 2554545"/>
              <a:gd name="connsiteX2" fmla="*/ 2751114 w 3830305"/>
              <a:gd name="connsiteY2" fmla="*/ 437171 h 2554545"/>
              <a:gd name="connsiteX3" fmla="*/ 2095280 w 3830305"/>
              <a:gd name="connsiteY3" fmla="*/ 657568 h 2554545"/>
              <a:gd name="connsiteX4" fmla="*/ 3101691 w 3830305"/>
              <a:gd name="connsiteY4" fmla="*/ 902131 h 2554545"/>
              <a:gd name="connsiteX5" fmla="*/ 2566894 w 3830305"/>
              <a:gd name="connsiteY5" fmla="*/ 1205906 h 2554545"/>
              <a:gd name="connsiteX6" fmla="*/ 3244913 w 3830305"/>
              <a:gd name="connsiteY6" fmla="*/ 1394801 h 2554545"/>
              <a:gd name="connsiteX7" fmla="*/ 1968823 w 3830305"/>
              <a:gd name="connsiteY7" fmla="*/ 1627609 h 2554545"/>
              <a:gd name="connsiteX8" fmla="*/ 2579562 w 3830305"/>
              <a:gd name="connsiteY8" fmla="*/ 1814280 h 2554545"/>
              <a:gd name="connsiteX9" fmla="*/ 3809286 w 3830305"/>
              <a:gd name="connsiteY9" fmla="*/ 1708479 h 2554545"/>
              <a:gd name="connsiteX10" fmla="*/ 3828292 w 3830305"/>
              <a:gd name="connsiteY10" fmla="*/ 2554545 h 2554545"/>
              <a:gd name="connsiteX11" fmla="*/ 0 w 3830305"/>
              <a:gd name="connsiteY11" fmla="*/ 2554545 h 2554545"/>
              <a:gd name="connsiteX12" fmla="*/ 0 w 3830305"/>
              <a:gd name="connsiteY12" fmla="*/ 0 h 2554545"/>
              <a:gd name="connsiteX0" fmla="*/ 0 w 3829502"/>
              <a:gd name="connsiteY0" fmla="*/ 0 h 2554545"/>
              <a:gd name="connsiteX1" fmla="*/ 1210486 w 3829502"/>
              <a:gd name="connsiteY1" fmla="*/ 30633 h 2554545"/>
              <a:gd name="connsiteX2" fmla="*/ 2751114 w 3829502"/>
              <a:gd name="connsiteY2" fmla="*/ 437171 h 2554545"/>
              <a:gd name="connsiteX3" fmla="*/ 2095280 w 3829502"/>
              <a:gd name="connsiteY3" fmla="*/ 657568 h 2554545"/>
              <a:gd name="connsiteX4" fmla="*/ 3101691 w 3829502"/>
              <a:gd name="connsiteY4" fmla="*/ 902131 h 2554545"/>
              <a:gd name="connsiteX5" fmla="*/ 2566894 w 3829502"/>
              <a:gd name="connsiteY5" fmla="*/ 1205906 h 2554545"/>
              <a:gd name="connsiteX6" fmla="*/ 3244913 w 3829502"/>
              <a:gd name="connsiteY6" fmla="*/ 1394801 h 2554545"/>
              <a:gd name="connsiteX7" fmla="*/ 1968823 w 3829502"/>
              <a:gd name="connsiteY7" fmla="*/ 1627609 h 2554545"/>
              <a:gd name="connsiteX8" fmla="*/ 2579562 w 3829502"/>
              <a:gd name="connsiteY8" fmla="*/ 1814280 h 2554545"/>
              <a:gd name="connsiteX9" fmla="*/ 3758242 w 3829502"/>
              <a:gd name="connsiteY9" fmla="*/ 1769745 h 2554545"/>
              <a:gd name="connsiteX10" fmla="*/ 3828292 w 3829502"/>
              <a:gd name="connsiteY10" fmla="*/ 2554545 h 2554545"/>
              <a:gd name="connsiteX11" fmla="*/ 0 w 3829502"/>
              <a:gd name="connsiteY11" fmla="*/ 2554545 h 2554545"/>
              <a:gd name="connsiteX12" fmla="*/ 0 w 3829502"/>
              <a:gd name="connsiteY12" fmla="*/ 0 h 2554545"/>
              <a:gd name="connsiteX0" fmla="*/ 0 w 3829502"/>
              <a:gd name="connsiteY0" fmla="*/ 0 h 2554545"/>
              <a:gd name="connsiteX1" fmla="*/ 1210486 w 3829502"/>
              <a:gd name="connsiteY1" fmla="*/ 30633 h 2554545"/>
              <a:gd name="connsiteX2" fmla="*/ 2751114 w 3829502"/>
              <a:gd name="connsiteY2" fmla="*/ 437171 h 2554545"/>
              <a:gd name="connsiteX3" fmla="*/ 2095280 w 3829502"/>
              <a:gd name="connsiteY3" fmla="*/ 657568 h 2554545"/>
              <a:gd name="connsiteX4" fmla="*/ 3101691 w 3829502"/>
              <a:gd name="connsiteY4" fmla="*/ 902131 h 2554545"/>
              <a:gd name="connsiteX5" fmla="*/ 2566894 w 3829502"/>
              <a:gd name="connsiteY5" fmla="*/ 1205906 h 2554545"/>
              <a:gd name="connsiteX6" fmla="*/ 3244913 w 3829502"/>
              <a:gd name="connsiteY6" fmla="*/ 1394801 h 2554545"/>
              <a:gd name="connsiteX7" fmla="*/ 1968823 w 3829502"/>
              <a:gd name="connsiteY7" fmla="*/ 1627609 h 2554545"/>
              <a:gd name="connsiteX8" fmla="*/ 2579562 w 3829502"/>
              <a:gd name="connsiteY8" fmla="*/ 1814280 h 2554545"/>
              <a:gd name="connsiteX9" fmla="*/ 3758242 w 3829502"/>
              <a:gd name="connsiteY9" fmla="*/ 1769745 h 2554545"/>
              <a:gd name="connsiteX10" fmla="*/ 3828292 w 3829502"/>
              <a:gd name="connsiteY10" fmla="*/ 2554545 h 2554545"/>
              <a:gd name="connsiteX11" fmla="*/ 36460 w 3829502"/>
              <a:gd name="connsiteY11" fmla="*/ 1562051 h 2554545"/>
              <a:gd name="connsiteX12" fmla="*/ 0 w 3829502"/>
              <a:gd name="connsiteY12" fmla="*/ 0 h 2554545"/>
              <a:gd name="connsiteX0" fmla="*/ 0 w 3758242"/>
              <a:gd name="connsiteY0" fmla="*/ 0 h 1814280"/>
              <a:gd name="connsiteX1" fmla="*/ 1210486 w 3758242"/>
              <a:gd name="connsiteY1" fmla="*/ 30633 h 1814280"/>
              <a:gd name="connsiteX2" fmla="*/ 2751114 w 3758242"/>
              <a:gd name="connsiteY2" fmla="*/ 437171 h 1814280"/>
              <a:gd name="connsiteX3" fmla="*/ 2095280 w 3758242"/>
              <a:gd name="connsiteY3" fmla="*/ 657568 h 1814280"/>
              <a:gd name="connsiteX4" fmla="*/ 3101691 w 3758242"/>
              <a:gd name="connsiteY4" fmla="*/ 902131 h 1814280"/>
              <a:gd name="connsiteX5" fmla="*/ 2566894 w 3758242"/>
              <a:gd name="connsiteY5" fmla="*/ 1205906 h 1814280"/>
              <a:gd name="connsiteX6" fmla="*/ 3244913 w 3758242"/>
              <a:gd name="connsiteY6" fmla="*/ 1394801 h 1814280"/>
              <a:gd name="connsiteX7" fmla="*/ 1968823 w 3758242"/>
              <a:gd name="connsiteY7" fmla="*/ 1627609 h 1814280"/>
              <a:gd name="connsiteX8" fmla="*/ 2579562 w 3758242"/>
              <a:gd name="connsiteY8" fmla="*/ 1814280 h 1814280"/>
              <a:gd name="connsiteX9" fmla="*/ 3758242 w 3758242"/>
              <a:gd name="connsiteY9" fmla="*/ 1769745 h 1814280"/>
              <a:gd name="connsiteX10" fmla="*/ 36460 w 3758242"/>
              <a:gd name="connsiteY10" fmla="*/ 1562051 h 1814280"/>
              <a:gd name="connsiteX11" fmla="*/ 0 w 3758242"/>
              <a:gd name="connsiteY11" fmla="*/ 0 h 1814280"/>
              <a:gd name="connsiteX0" fmla="*/ 0 w 3247172"/>
              <a:gd name="connsiteY0" fmla="*/ 0 h 1814280"/>
              <a:gd name="connsiteX1" fmla="*/ 1210486 w 3247172"/>
              <a:gd name="connsiteY1" fmla="*/ 30633 h 1814280"/>
              <a:gd name="connsiteX2" fmla="*/ 2751114 w 3247172"/>
              <a:gd name="connsiteY2" fmla="*/ 437171 h 1814280"/>
              <a:gd name="connsiteX3" fmla="*/ 2095280 w 3247172"/>
              <a:gd name="connsiteY3" fmla="*/ 657568 h 1814280"/>
              <a:gd name="connsiteX4" fmla="*/ 3101691 w 3247172"/>
              <a:gd name="connsiteY4" fmla="*/ 902131 h 1814280"/>
              <a:gd name="connsiteX5" fmla="*/ 2566894 w 3247172"/>
              <a:gd name="connsiteY5" fmla="*/ 1205906 h 1814280"/>
              <a:gd name="connsiteX6" fmla="*/ 3244913 w 3247172"/>
              <a:gd name="connsiteY6" fmla="*/ 1394801 h 1814280"/>
              <a:gd name="connsiteX7" fmla="*/ 1968823 w 3247172"/>
              <a:gd name="connsiteY7" fmla="*/ 1627609 h 1814280"/>
              <a:gd name="connsiteX8" fmla="*/ 2579562 w 3247172"/>
              <a:gd name="connsiteY8" fmla="*/ 1814280 h 1814280"/>
              <a:gd name="connsiteX9" fmla="*/ 36460 w 3247172"/>
              <a:gd name="connsiteY9" fmla="*/ 1562051 h 1814280"/>
              <a:gd name="connsiteX10" fmla="*/ 0 w 3247172"/>
              <a:gd name="connsiteY10" fmla="*/ 0 h 1814280"/>
              <a:gd name="connsiteX0" fmla="*/ 0 w 3248294"/>
              <a:gd name="connsiteY0" fmla="*/ 0 h 1710567"/>
              <a:gd name="connsiteX1" fmla="*/ 1210486 w 3248294"/>
              <a:gd name="connsiteY1" fmla="*/ 30633 h 1710567"/>
              <a:gd name="connsiteX2" fmla="*/ 2751114 w 3248294"/>
              <a:gd name="connsiteY2" fmla="*/ 437171 h 1710567"/>
              <a:gd name="connsiteX3" fmla="*/ 2095280 w 3248294"/>
              <a:gd name="connsiteY3" fmla="*/ 657568 h 1710567"/>
              <a:gd name="connsiteX4" fmla="*/ 3101691 w 3248294"/>
              <a:gd name="connsiteY4" fmla="*/ 902131 h 1710567"/>
              <a:gd name="connsiteX5" fmla="*/ 2566894 w 3248294"/>
              <a:gd name="connsiteY5" fmla="*/ 1205906 h 1710567"/>
              <a:gd name="connsiteX6" fmla="*/ 3244913 w 3248294"/>
              <a:gd name="connsiteY6" fmla="*/ 1394801 h 1710567"/>
              <a:gd name="connsiteX7" fmla="*/ 1968823 w 3248294"/>
              <a:gd name="connsiteY7" fmla="*/ 1627609 h 1710567"/>
              <a:gd name="connsiteX8" fmla="*/ 36460 w 3248294"/>
              <a:gd name="connsiteY8" fmla="*/ 1562051 h 1710567"/>
              <a:gd name="connsiteX9" fmla="*/ 0 w 3248294"/>
              <a:gd name="connsiteY9" fmla="*/ 0 h 1710567"/>
              <a:gd name="connsiteX0" fmla="*/ 0 w 3248294"/>
              <a:gd name="connsiteY0" fmla="*/ 0 h 1710567"/>
              <a:gd name="connsiteX1" fmla="*/ 1210486 w 3248294"/>
              <a:gd name="connsiteY1" fmla="*/ 30633 h 1710567"/>
              <a:gd name="connsiteX2" fmla="*/ 3113370 w 3248294"/>
              <a:gd name="connsiteY2" fmla="*/ 477698 h 1710567"/>
              <a:gd name="connsiteX3" fmla="*/ 2095280 w 3248294"/>
              <a:gd name="connsiteY3" fmla="*/ 657568 h 1710567"/>
              <a:gd name="connsiteX4" fmla="*/ 3101691 w 3248294"/>
              <a:gd name="connsiteY4" fmla="*/ 902131 h 1710567"/>
              <a:gd name="connsiteX5" fmla="*/ 2566894 w 3248294"/>
              <a:gd name="connsiteY5" fmla="*/ 1205906 h 1710567"/>
              <a:gd name="connsiteX6" fmla="*/ 3244913 w 3248294"/>
              <a:gd name="connsiteY6" fmla="*/ 1394801 h 1710567"/>
              <a:gd name="connsiteX7" fmla="*/ 1968823 w 3248294"/>
              <a:gd name="connsiteY7" fmla="*/ 1627609 h 1710567"/>
              <a:gd name="connsiteX8" fmla="*/ 36460 w 3248294"/>
              <a:gd name="connsiteY8" fmla="*/ 1562051 h 1710567"/>
              <a:gd name="connsiteX9" fmla="*/ 0 w 3248294"/>
              <a:gd name="connsiteY9" fmla="*/ 0 h 1710567"/>
              <a:gd name="connsiteX0" fmla="*/ 0 w 3248294"/>
              <a:gd name="connsiteY0" fmla="*/ 0 h 1710567"/>
              <a:gd name="connsiteX1" fmla="*/ 1210486 w 3248294"/>
              <a:gd name="connsiteY1" fmla="*/ 30633 h 1710567"/>
              <a:gd name="connsiteX2" fmla="*/ 3113370 w 3248294"/>
              <a:gd name="connsiteY2" fmla="*/ 477698 h 1710567"/>
              <a:gd name="connsiteX3" fmla="*/ 2272554 w 3248294"/>
              <a:gd name="connsiteY3" fmla="*/ 752131 h 1710567"/>
              <a:gd name="connsiteX4" fmla="*/ 3101691 w 3248294"/>
              <a:gd name="connsiteY4" fmla="*/ 902131 h 1710567"/>
              <a:gd name="connsiteX5" fmla="*/ 2566894 w 3248294"/>
              <a:gd name="connsiteY5" fmla="*/ 1205906 h 1710567"/>
              <a:gd name="connsiteX6" fmla="*/ 3244913 w 3248294"/>
              <a:gd name="connsiteY6" fmla="*/ 1394801 h 1710567"/>
              <a:gd name="connsiteX7" fmla="*/ 1968823 w 3248294"/>
              <a:gd name="connsiteY7" fmla="*/ 1627609 h 1710567"/>
              <a:gd name="connsiteX8" fmla="*/ 36460 w 3248294"/>
              <a:gd name="connsiteY8" fmla="*/ 1562051 h 1710567"/>
              <a:gd name="connsiteX9" fmla="*/ 0 w 3248294"/>
              <a:gd name="connsiteY9" fmla="*/ 0 h 1710567"/>
              <a:gd name="connsiteX0" fmla="*/ 0 w 3289188"/>
              <a:gd name="connsiteY0" fmla="*/ 0 h 1710567"/>
              <a:gd name="connsiteX1" fmla="*/ 1210486 w 3289188"/>
              <a:gd name="connsiteY1" fmla="*/ 30633 h 1710567"/>
              <a:gd name="connsiteX2" fmla="*/ 3113370 w 3289188"/>
              <a:gd name="connsiteY2" fmla="*/ 477698 h 1710567"/>
              <a:gd name="connsiteX3" fmla="*/ 2272554 w 3289188"/>
              <a:gd name="connsiteY3" fmla="*/ 752131 h 1710567"/>
              <a:gd name="connsiteX4" fmla="*/ 3286673 w 3289188"/>
              <a:gd name="connsiteY4" fmla="*/ 996694 h 1710567"/>
              <a:gd name="connsiteX5" fmla="*/ 2566894 w 3289188"/>
              <a:gd name="connsiteY5" fmla="*/ 1205906 h 1710567"/>
              <a:gd name="connsiteX6" fmla="*/ 3244913 w 3289188"/>
              <a:gd name="connsiteY6" fmla="*/ 1394801 h 1710567"/>
              <a:gd name="connsiteX7" fmla="*/ 1968823 w 3289188"/>
              <a:gd name="connsiteY7" fmla="*/ 1627609 h 1710567"/>
              <a:gd name="connsiteX8" fmla="*/ 36460 w 3289188"/>
              <a:gd name="connsiteY8" fmla="*/ 1562051 h 1710567"/>
              <a:gd name="connsiteX9" fmla="*/ 0 w 3289188"/>
              <a:gd name="connsiteY9" fmla="*/ 0 h 1710567"/>
              <a:gd name="connsiteX0" fmla="*/ 0 w 3289143"/>
              <a:gd name="connsiteY0" fmla="*/ 0 h 1710567"/>
              <a:gd name="connsiteX1" fmla="*/ 1210486 w 3289143"/>
              <a:gd name="connsiteY1" fmla="*/ 30633 h 1710567"/>
              <a:gd name="connsiteX2" fmla="*/ 3113370 w 3289143"/>
              <a:gd name="connsiteY2" fmla="*/ 477698 h 1710567"/>
              <a:gd name="connsiteX3" fmla="*/ 2272554 w 3289143"/>
              <a:gd name="connsiteY3" fmla="*/ 752131 h 1710567"/>
              <a:gd name="connsiteX4" fmla="*/ 3286673 w 3289143"/>
              <a:gd name="connsiteY4" fmla="*/ 996694 h 1710567"/>
              <a:gd name="connsiteX5" fmla="*/ 2551479 w 3289143"/>
              <a:gd name="connsiteY5" fmla="*/ 1293714 h 1710567"/>
              <a:gd name="connsiteX6" fmla="*/ 3244913 w 3289143"/>
              <a:gd name="connsiteY6" fmla="*/ 1394801 h 1710567"/>
              <a:gd name="connsiteX7" fmla="*/ 1968823 w 3289143"/>
              <a:gd name="connsiteY7" fmla="*/ 1627609 h 1710567"/>
              <a:gd name="connsiteX8" fmla="*/ 36460 w 3289143"/>
              <a:gd name="connsiteY8" fmla="*/ 1562051 h 1710567"/>
              <a:gd name="connsiteX9" fmla="*/ 0 w 3289143"/>
              <a:gd name="connsiteY9" fmla="*/ 0 h 1710567"/>
              <a:gd name="connsiteX0" fmla="*/ 0 w 3309728"/>
              <a:gd name="connsiteY0" fmla="*/ 0 h 1710567"/>
              <a:gd name="connsiteX1" fmla="*/ 1210486 w 3309728"/>
              <a:gd name="connsiteY1" fmla="*/ 30633 h 1710567"/>
              <a:gd name="connsiteX2" fmla="*/ 3113370 w 3309728"/>
              <a:gd name="connsiteY2" fmla="*/ 477698 h 1710567"/>
              <a:gd name="connsiteX3" fmla="*/ 2272554 w 3309728"/>
              <a:gd name="connsiteY3" fmla="*/ 752131 h 1710567"/>
              <a:gd name="connsiteX4" fmla="*/ 3286673 w 3309728"/>
              <a:gd name="connsiteY4" fmla="*/ 996694 h 1710567"/>
              <a:gd name="connsiteX5" fmla="*/ 2551479 w 3309728"/>
              <a:gd name="connsiteY5" fmla="*/ 1293714 h 1710567"/>
              <a:gd name="connsiteX6" fmla="*/ 3306574 w 3309728"/>
              <a:gd name="connsiteY6" fmla="*/ 1590680 h 1710567"/>
              <a:gd name="connsiteX7" fmla="*/ 1968823 w 3309728"/>
              <a:gd name="connsiteY7" fmla="*/ 1627609 h 1710567"/>
              <a:gd name="connsiteX8" fmla="*/ 36460 w 3309728"/>
              <a:gd name="connsiteY8" fmla="*/ 1562051 h 1710567"/>
              <a:gd name="connsiteX9" fmla="*/ 0 w 3309728"/>
              <a:gd name="connsiteY9" fmla="*/ 0 h 1710567"/>
              <a:gd name="connsiteX0" fmla="*/ 0 w 3309676"/>
              <a:gd name="connsiteY0" fmla="*/ 0 h 1752241"/>
              <a:gd name="connsiteX1" fmla="*/ 1210486 w 3309676"/>
              <a:gd name="connsiteY1" fmla="*/ 30633 h 1752241"/>
              <a:gd name="connsiteX2" fmla="*/ 3113370 w 3309676"/>
              <a:gd name="connsiteY2" fmla="*/ 477698 h 1752241"/>
              <a:gd name="connsiteX3" fmla="*/ 2272554 w 3309676"/>
              <a:gd name="connsiteY3" fmla="*/ 752131 h 1752241"/>
              <a:gd name="connsiteX4" fmla="*/ 3286673 w 3309676"/>
              <a:gd name="connsiteY4" fmla="*/ 996694 h 1752241"/>
              <a:gd name="connsiteX5" fmla="*/ 2551479 w 3309676"/>
              <a:gd name="connsiteY5" fmla="*/ 1293714 h 1752241"/>
              <a:gd name="connsiteX6" fmla="*/ 3306574 w 3309676"/>
              <a:gd name="connsiteY6" fmla="*/ 1590680 h 1752241"/>
              <a:gd name="connsiteX7" fmla="*/ 1953408 w 3309676"/>
              <a:gd name="connsiteY7" fmla="*/ 1715417 h 1752241"/>
              <a:gd name="connsiteX8" fmla="*/ 36460 w 3309676"/>
              <a:gd name="connsiteY8" fmla="*/ 1562051 h 1752241"/>
              <a:gd name="connsiteX9" fmla="*/ 0 w 3309676"/>
              <a:gd name="connsiteY9" fmla="*/ 0 h 1752241"/>
              <a:gd name="connsiteX0" fmla="*/ 0 w 3309676"/>
              <a:gd name="connsiteY0" fmla="*/ 0 h 1752241"/>
              <a:gd name="connsiteX1" fmla="*/ 1210486 w 3309676"/>
              <a:gd name="connsiteY1" fmla="*/ 30633 h 1752241"/>
              <a:gd name="connsiteX2" fmla="*/ 2997088 w 3309676"/>
              <a:gd name="connsiteY2" fmla="*/ 614695 h 1752241"/>
              <a:gd name="connsiteX3" fmla="*/ 2272554 w 3309676"/>
              <a:gd name="connsiteY3" fmla="*/ 752131 h 1752241"/>
              <a:gd name="connsiteX4" fmla="*/ 3286673 w 3309676"/>
              <a:gd name="connsiteY4" fmla="*/ 996694 h 1752241"/>
              <a:gd name="connsiteX5" fmla="*/ 2551479 w 3309676"/>
              <a:gd name="connsiteY5" fmla="*/ 1293714 h 1752241"/>
              <a:gd name="connsiteX6" fmla="*/ 3306574 w 3309676"/>
              <a:gd name="connsiteY6" fmla="*/ 1590680 h 1752241"/>
              <a:gd name="connsiteX7" fmla="*/ 1953408 w 3309676"/>
              <a:gd name="connsiteY7" fmla="*/ 1715417 h 1752241"/>
              <a:gd name="connsiteX8" fmla="*/ 36460 w 3309676"/>
              <a:gd name="connsiteY8" fmla="*/ 1562051 h 1752241"/>
              <a:gd name="connsiteX9" fmla="*/ 0 w 3309676"/>
              <a:gd name="connsiteY9" fmla="*/ 0 h 1752241"/>
              <a:gd name="connsiteX0" fmla="*/ 0 w 3309676"/>
              <a:gd name="connsiteY0" fmla="*/ 0 h 1752241"/>
              <a:gd name="connsiteX1" fmla="*/ 1210486 w 3309676"/>
              <a:gd name="connsiteY1" fmla="*/ 30633 h 1752241"/>
              <a:gd name="connsiteX2" fmla="*/ 2997088 w 3309676"/>
              <a:gd name="connsiteY2" fmla="*/ 614695 h 1752241"/>
              <a:gd name="connsiteX3" fmla="*/ 3193860 w 3309676"/>
              <a:gd name="connsiteY3" fmla="*/ 835520 h 1752241"/>
              <a:gd name="connsiteX4" fmla="*/ 3286673 w 3309676"/>
              <a:gd name="connsiteY4" fmla="*/ 996694 h 1752241"/>
              <a:gd name="connsiteX5" fmla="*/ 2551479 w 3309676"/>
              <a:gd name="connsiteY5" fmla="*/ 1293714 h 1752241"/>
              <a:gd name="connsiteX6" fmla="*/ 3306574 w 3309676"/>
              <a:gd name="connsiteY6" fmla="*/ 1590680 h 1752241"/>
              <a:gd name="connsiteX7" fmla="*/ 1953408 w 3309676"/>
              <a:gd name="connsiteY7" fmla="*/ 1715417 h 1752241"/>
              <a:gd name="connsiteX8" fmla="*/ 36460 w 3309676"/>
              <a:gd name="connsiteY8" fmla="*/ 1562051 h 1752241"/>
              <a:gd name="connsiteX9" fmla="*/ 0 w 3309676"/>
              <a:gd name="connsiteY9" fmla="*/ 0 h 1752241"/>
              <a:gd name="connsiteX0" fmla="*/ 0 w 3309676"/>
              <a:gd name="connsiteY0" fmla="*/ 0 h 1752241"/>
              <a:gd name="connsiteX1" fmla="*/ 1210486 w 3309676"/>
              <a:gd name="connsiteY1" fmla="*/ 30633 h 1752241"/>
              <a:gd name="connsiteX2" fmla="*/ 2997088 w 3309676"/>
              <a:gd name="connsiteY2" fmla="*/ 614695 h 1752241"/>
              <a:gd name="connsiteX3" fmla="*/ 3193860 w 3309676"/>
              <a:gd name="connsiteY3" fmla="*/ 835520 h 1752241"/>
              <a:gd name="connsiteX4" fmla="*/ 3286673 w 3309676"/>
              <a:gd name="connsiteY4" fmla="*/ 996694 h 1752241"/>
              <a:gd name="connsiteX5" fmla="*/ 2524646 w 3309676"/>
              <a:gd name="connsiteY5" fmla="*/ 1204369 h 1752241"/>
              <a:gd name="connsiteX6" fmla="*/ 3306574 w 3309676"/>
              <a:gd name="connsiteY6" fmla="*/ 1590680 h 1752241"/>
              <a:gd name="connsiteX7" fmla="*/ 1953408 w 3309676"/>
              <a:gd name="connsiteY7" fmla="*/ 1715417 h 1752241"/>
              <a:gd name="connsiteX8" fmla="*/ 36460 w 3309676"/>
              <a:gd name="connsiteY8" fmla="*/ 1562051 h 1752241"/>
              <a:gd name="connsiteX9" fmla="*/ 0 w 3309676"/>
              <a:gd name="connsiteY9" fmla="*/ 0 h 1752241"/>
              <a:gd name="connsiteX0" fmla="*/ 0 w 3289070"/>
              <a:gd name="connsiteY0" fmla="*/ 0 h 1752241"/>
              <a:gd name="connsiteX1" fmla="*/ 1210486 w 3289070"/>
              <a:gd name="connsiteY1" fmla="*/ 30633 h 1752241"/>
              <a:gd name="connsiteX2" fmla="*/ 2997088 w 3289070"/>
              <a:gd name="connsiteY2" fmla="*/ 614695 h 1752241"/>
              <a:gd name="connsiteX3" fmla="*/ 3193860 w 3289070"/>
              <a:gd name="connsiteY3" fmla="*/ 835520 h 1752241"/>
              <a:gd name="connsiteX4" fmla="*/ 3286673 w 3289070"/>
              <a:gd name="connsiteY4" fmla="*/ 996694 h 1752241"/>
              <a:gd name="connsiteX5" fmla="*/ 2524646 w 3289070"/>
              <a:gd name="connsiteY5" fmla="*/ 1204369 h 1752241"/>
              <a:gd name="connsiteX6" fmla="*/ 1866475 w 3289070"/>
              <a:gd name="connsiteY6" fmla="*/ 1441770 h 1752241"/>
              <a:gd name="connsiteX7" fmla="*/ 1953408 w 3289070"/>
              <a:gd name="connsiteY7" fmla="*/ 1715417 h 1752241"/>
              <a:gd name="connsiteX8" fmla="*/ 36460 w 3289070"/>
              <a:gd name="connsiteY8" fmla="*/ 1562051 h 1752241"/>
              <a:gd name="connsiteX9" fmla="*/ 0 w 3289070"/>
              <a:gd name="connsiteY9" fmla="*/ 0 h 1752241"/>
              <a:gd name="connsiteX0" fmla="*/ 0 w 3289070"/>
              <a:gd name="connsiteY0" fmla="*/ 0 h 1779320"/>
              <a:gd name="connsiteX1" fmla="*/ 1210486 w 3289070"/>
              <a:gd name="connsiteY1" fmla="*/ 30633 h 1779320"/>
              <a:gd name="connsiteX2" fmla="*/ 2997088 w 3289070"/>
              <a:gd name="connsiteY2" fmla="*/ 614695 h 1779320"/>
              <a:gd name="connsiteX3" fmla="*/ 3193860 w 3289070"/>
              <a:gd name="connsiteY3" fmla="*/ 835520 h 1779320"/>
              <a:gd name="connsiteX4" fmla="*/ 3286673 w 3289070"/>
              <a:gd name="connsiteY4" fmla="*/ 996694 h 1779320"/>
              <a:gd name="connsiteX5" fmla="*/ 2524646 w 3289070"/>
              <a:gd name="connsiteY5" fmla="*/ 1204369 h 1779320"/>
              <a:gd name="connsiteX6" fmla="*/ 1866475 w 3289070"/>
              <a:gd name="connsiteY6" fmla="*/ 1441770 h 1779320"/>
              <a:gd name="connsiteX7" fmla="*/ 1372001 w 3289070"/>
              <a:gd name="connsiteY7" fmla="*/ 1757112 h 1779320"/>
              <a:gd name="connsiteX8" fmla="*/ 36460 w 3289070"/>
              <a:gd name="connsiteY8" fmla="*/ 1562051 h 1779320"/>
              <a:gd name="connsiteX9" fmla="*/ 0 w 3289070"/>
              <a:gd name="connsiteY9" fmla="*/ 0 h 1779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89070" h="1779320">
                <a:moveTo>
                  <a:pt x="0" y="0"/>
                </a:moveTo>
                <a:lnTo>
                  <a:pt x="1210486" y="30633"/>
                </a:lnTo>
                <a:cubicBezTo>
                  <a:pt x="1207775" y="329607"/>
                  <a:pt x="2999799" y="315721"/>
                  <a:pt x="2997088" y="614695"/>
                </a:cubicBezTo>
                <a:cubicBezTo>
                  <a:pt x="3010635" y="706135"/>
                  <a:pt x="3180313" y="744080"/>
                  <a:pt x="3193860" y="835520"/>
                </a:cubicBezTo>
                <a:cubicBezTo>
                  <a:pt x="3253027" y="952858"/>
                  <a:pt x="3227506" y="879356"/>
                  <a:pt x="3286673" y="996694"/>
                </a:cubicBezTo>
                <a:cubicBezTo>
                  <a:pt x="3340461" y="1080364"/>
                  <a:pt x="2470858" y="1120699"/>
                  <a:pt x="2524646" y="1204369"/>
                </a:cubicBezTo>
                <a:cubicBezTo>
                  <a:pt x="2423338" y="1326303"/>
                  <a:pt x="1859503" y="1291362"/>
                  <a:pt x="1866475" y="1441770"/>
                </a:cubicBezTo>
                <a:cubicBezTo>
                  <a:pt x="1928434" y="1525328"/>
                  <a:pt x="1906743" y="1729237"/>
                  <a:pt x="1372001" y="1757112"/>
                </a:cubicBezTo>
                <a:cubicBezTo>
                  <a:pt x="837259" y="1784987"/>
                  <a:pt x="364597" y="1833319"/>
                  <a:pt x="36460" y="1562051"/>
                </a:cubicBezTo>
                <a:lnTo>
                  <a:pt x="0" y="0"/>
                </a:lnTo>
                <a:close/>
              </a:path>
            </a:pathLst>
          </a:cu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Science fiction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Wildly popular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Contagious, viral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Useless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, dangerous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No mind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Threatens all humans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Refractory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to treatment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Emergent</a:t>
            </a:r>
          </a:p>
        </p:txBody>
      </p:sp>
      <p:sp>
        <p:nvSpPr>
          <p:cNvPr id="7" name="Cloud 6"/>
          <p:cNvSpPr/>
          <p:nvPr/>
        </p:nvSpPr>
        <p:spPr>
          <a:xfrm>
            <a:off x="6696075" y="609600"/>
            <a:ext cx="3133725" cy="882908"/>
          </a:xfrm>
          <a:prstGeom prst="clou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74320" tIns="457200" rIns="0" bIns="0" rtlCol="0" anchor="ctr" anchorCtr="1"/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hiller" panose="04020404031007020602" pitchFamily="82" charset="0"/>
                <a:ea typeface="+mn-ea"/>
                <a:cs typeface="Arial"/>
              </a:rPr>
              <a:t>(</a:t>
            </a:r>
            <a:r>
              <a:rPr kumimoji="0" lang="en-US" sz="6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hiller" panose="04020404031007020602" pitchFamily="82" charset="0"/>
                <a:ea typeface="+mn-ea"/>
                <a:cs typeface="Arial"/>
              </a:rPr>
              <a:t>Zience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hiller" panose="04020404031007020602" pitchFamily="82" charset="0"/>
                <a:ea typeface="+mn-ea"/>
                <a:cs typeface="Arial"/>
              </a:rPr>
              <a:t>)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hiller" panose="04020404031007020602" pitchFamily="82" charset="0"/>
              <a:ea typeface="+mn-ea"/>
              <a:cs typeface="Arial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6382400" y="-76200"/>
            <a:ext cx="4819000" cy="877153"/>
          </a:xfrm>
          <a:prstGeom prst="clou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74320" tIns="457200" rIns="0" bIns="0" rtlCol="0" anchor="ctr" anchorCtr="1"/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hiller" panose="04020404031007020602" pitchFamily="82" charset="0"/>
                <a:ea typeface="+mn-ea"/>
                <a:cs typeface="Arial"/>
              </a:rPr>
              <a:t>Zombie Science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hiller" panose="04020404031007020602" pitchFamily="82" charset="0"/>
              <a:ea typeface="+mn-ea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 rot="20825781">
            <a:off x="3249382" y="5494071"/>
            <a:ext cx="2076777" cy="646294"/>
          </a:xfrm>
          <a:prstGeom prst="rect">
            <a:avLst/>
          </a:prstGeom>
          <a:solidFill>
            <a:srgbClr val="66FF66"/>
          </a:solidFill>
          <a:ln>
            <a:solidFill>
              <a:sysClr val="windowText" lastClr="000000"/>
            </a:solidFill>
          </a:ln>
          <a:effectLst>
            <a:outerShdw blurRad="50800" dist="215900" dir="13500000" algn="br" rotWithShape="0">
              <a:prstClr val="black">
                <a:alpha val="53000"/>
              </a:prstClr>
            </a:outerShdw>
          </a:effectLst>
        </p:spPr>
        <p:txBody>
          <a:bodyPr wrap="square" lIns="91400" tIns="45702" rIns="91400" bIns="4570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Videos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66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1702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61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4038600" y="4343400"/>
            <a:ext cx="4819000" cy="877153"/>
          </a:xfrm>
          <a:prstGeom prst="clou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74320" tIns="457200" rIns="0" bIns="0" rtlCol="0" anchor="ctr" anchorCtr="1"/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hiller" panose="04020404031007020602" pitchFamily="82" charset="0"/>
                <a:ea typeface="+mn-ea"/>
                <a:cs typeface="Arial"/>
              </a:rPr>
              <a:t>Extras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hiller" panose="04020404031007020602" pitchFamily="82" charset="0"/>
              <a:ea typeface="+mn-ea"/>
              <a:cs typeface="Arial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209800" y="319089"/>
            <a:ext cx="7772400" cy="70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11" tIns="45708" rIns="91411" bIns="45708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/>
              </a:rPr>
              <a:t>Human physiology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28074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1" y="990600"/>
            <a:ext cx="3059113" cy="609600"/>
          </a:xfrm>
        </p:spPr>
        <p:txBody>
          <a:bodyPr/>
          <a:lstStyle/>
          <a:p>
            <a:r>
              <a:rPr lang="en-US" sz="3200" kern="1200" dirty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>Robust</a:t>
            </a:r>
          </a:p>
        </p:txBody>
      </p:sp>
      <p:sp>
        <p:nvSpPr>
          <p:cNvPr id="7175171" name="Rectangle 3"/>
          <p:cNvSpPr>
            <a:spLocks noChangeArrowheads="1"/>
          </p:cNvSpPr>
          <p:nvPr/>
        </p:nvSpPr>
        <p:spPr bwMode="auto">
          <a:xfrm>
            <a:off x="7620000" y="990600"/>
            <a:ext cx="2514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1" tIns="45708" rIns="91411" bIns="45708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Fragile</a:t>
            </a:r>
          </a:p>
        </p:txBody>
      </p:sp>
      <p:sp>
        <p:nvSpPr>
          <p:cNvPr id="7175172" name="Text Box 4"/>
          <p:cNvSpPr txBox="1">
            <a:spLocks noChangeArrowheads="1"/>
          </p:cNvSpPr>
          <p:nvPr/>
        </p:nvSpPr>
        <p:spPr bwMode="auto">
          <a:xfrm>
            <a:off x="2209800" y="319089"/>
            <a:ext cx="7772400" cy="646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11" tIns="45708" rIns="91411" bIns="45708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/>
              </a:rPr>
              <a:t>Human physiology</a:t>
            </a:r>
          </a:p>
        </p:txBody>
      </p:sp>
      <p:sp>
        <p:nvSpPr>
          <p:cNvPr id="7175173" name="Text Box 5"/>
          <p:cNvSpPr txBox="1">
            <a:spLocks noChangeArrowheads="1"/>
          </p:cNvSpPr>
          <p:nvPr/>
        </p:nvSpPr>
        <p:spPr bwMode="auto">
          <a:xfrm>
            <a:off x="1636714" y="1553351"/>
            <a:ext cx="4535487" cy="198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11" tIns="45708" rIns="91411" bIns="45708">
            <a:spAutoFit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J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Metabolism</a:t>
            </a:r>
          </a:p>
          <a:p>
            <a:pPr marL="457200" marR="0" lvl="0" indent="-457200" algn="l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J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Regeneration &amp; repair</a:t>
            </a:r>
          </a:p>
          <a:p>
            <a:pPr marL="457200" marR="0" lvl="0" indent="-457200" algn="l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J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Healing wound /infect</a:t>
            </a:r>
          </a:p>
          <a:p>
            <a:pPr marL="457200" marR="0" lvl="0" indent="-457200" algn="l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J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Efficient cardiovascular</a:t>
            </a:r>
          </a:p>
        </p:txBody>
      </p:sp>
      <p:sp>
        <p:nvSpPr>
          <p:cNvPr id="7175174" name="Text Box 6"/>
          <p:cNvSpPr txBox="1">
            <a:spLocks noChangeArrowheads="1"/>
          </p:cNvSpPr>
          <p:nvPr/>
        </p:nvSpPr>
        <p:spPr bwMode="auto">
          <a:xfrm>
            <a:off x="6400800" y="1562815"/>
            <a:ext cx="4114800" cy="246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1" tIns="45708" rIns="91411" bIns="45708">
            <a:spAutoFit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Obesity, diabetes</a:t>
            </a:r>
          </a:p>
          <a:p>
            <a:pPr marL="457200" marR="0" lvl="0" indent="-457200" algn="l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Cancer</a:t>
            </a:r>
          </a:p>
          <a:p>
            <a:pPr marL="457200" marR="0" lvl="0" indent="-457200" algn="l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AutoImmune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/Inflame</a:t>
            </a:r>
          </a:p>
          <a:p>
            <a:pPr marL="457200" marR="0" lvl="0" indent="-457200" algn="l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C-V diseases</a:t>
            </a:r>
          </a:p>
          <a:p>
            <a:pPr marL="457200" marR="0" lvl="0" indent="-457200" algn="l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Infectious diseases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209800" y="5900398"/>
            <a:ext cx="7772400" cy="523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11" tIns="45708" rIns="91411" bIns="45708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Lots of triage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715571"/>
      </p:ext>
    </p:extLst>
  </p:cSld>
  <p:clrMapOvr>
    <a:masterClrMapping/>
  </p:clrMapOvr>
  <p:transition advTm="475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1" y="990600"/>
            <a:ext cx="3059113" cy="609600"/>
          </a:xfrm>
        </p:spPr>
        <p:txBody>
          <a:bodyPr/>
          <a:lstStyle/>
          <a:p>
            <a:r>
              <a:rPr lang="en-US" sz="3200" kern="1200" dirty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>Robust</a:t>
            </a:r>
          </a:p>
        </p:txBody>
      </p:sp>
      <p:sp>
        <p:nvSpPr>
          <p:cNvPr id="7175172" name="Text Box 4"/>
          <p:cNvSpPr txBox="1">
            <a:spLocks noChangeArrowheads="1"/>
          </p:cNvSpPr>
          <p:nvPr/>
        </p:nvSpPr>
        <p:spPr bwMode="auto">
          <a:xfrm>
            <a:off x="2209800" y="319089"/>
            <a:ext cx="7772400" cy="646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11" tIns="45708" rIns="91411" bIns="45708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/>
              </a:rPr>
              <a:t>Benefits</a:t>
            </a:r>
          </a:p>
        </p:txBody>
      </p:sp>
      <p:sp>
        <p:nvSpPr>
          <p:cNvPr id="7175173" name="Text Box 5"/>
          <p:cNvSpPr txBox="1">
            <a:spLocks noChangeArrowheads="1"/>
          </p:cNvSpPr>
          <p:nvPr/>
        </p:nvSpPr>
        <p:spPr bwMode="auto">
          <a:xfrm>
            <a:off x="1636714" y="1553351"/>
            <a:ext cx="4535487" cy="198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11" tIns="45708" rIns="91411" bIns="45708">
            <a:spAutoFit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J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Metabolism</a:t>
            </a:r>
          </a:p>
          <a:p>
            <a:pPr marL="457200" marR="0" lvl="0" indent="-457200" algn="l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J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Regeneration &amp; repair</a:t>
            </a:r>
          </a:p>
          <a:p>
            <a:pPr marL="457200" marR="0" lvl="0" indent="-457200" algn="l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J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Healing wound /infect</a:t>
            </a:r>
          </a:p>
          <a:p>
            <a:pPr marL="457200" marR="0" lvl="0" indent="-457200" algn="l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J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Efficient cardiovascular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14600" y="3886200"/>
            <a:ext cx="7315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Efficient, adaptive to diverse challenges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Run/rest/sleep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Eat/drink/starve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Trauma/Infection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Hot/cold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Etc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etc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pic>
        <p:nvPicPr>
          <p:cNvPr id="7" name="Picture 2" descr="http://www.fullblog.com.ar/blogs/argentavis/12732721785142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5600" y="4495800"/>
            <a:ext cx="2819400" cy="2198498"/>
          </a:xfrm>
          <a:prstGeom prst="rect">
            <a:avLst/>
          </a:prstGeo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172509"/>
      </p:ext>
    </p:extLst>
  </p:cSld>
  <p:clrMapOvr>
    <a:masterClrMapping/>
  </p:clrMapOvr>
  <p:transition advTm="143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59" y="18210"/>
            <a:ext cx="12976412" cy="765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Box 3"/>
          <p:cNvSpPr txBox="1">
            <a:spLocks noChangeArrowheads="1"/>
          </p:cNvSpPr>
          <p:nvPr/>
        </p:nvSpPr>
        <p:spPr bwMode="auto">
          <a:xfrm rot="-5400000">
            <a:off x="-1180379" y="2951920"/>
            <a:ext cx="2965877" cy="52693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2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Longevity (years)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13870" y="2746240"/>
            <a:ext cx="4099199" cy="1077218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  <a:effectLst>
            <a:outerShdw blurRad="50800" dist="38100" dir="13500000" sx="103000" sy="103000" algn="br" rotWithShape="0">
              <a:prstClr val="black">
                <a:alpha val="67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Less cancer but</a:t>
            </a:r>
          </a:p>
          <a:p>
            <a:pPr marL="0" marR="0" lvl="0" indent="0" algn="l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Poor wound healing</a:t>
            </a:r>
          </a:p>
        </p:txBody>
      </p:sp>
      <p:sp>
        <p:nvSpPr>
          <p:cNvPr id="11269" name="TextBox 5"/>
          <p:cNvSpPr txBox="1">
            <a:spLocks noChangeArrowheads="1"/>
          </p:cNvSpPr>
          <p:nvPr/>
        </p:nvSpPr>
        <p:spPr bwMode="auto">
          <a:xfrm>
            <a:off x="5279152" y="5972735"/>
            <a:ext cx="978153" cy="852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71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Mass</a:t>
            </a:r>
          </a:p>
          <a:p>
            <a:pPr marL="0" marR="0" lvl="0" indent="0" algn="ctr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71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(gr)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263588" y="1613647"/>
            <a:ext cx="6185647" cy="537882"/>
          </a:xfrm>
          <a:prstGeom prst="lin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13500000" sx="103000" sy="103000" algn="br" rotWithShape="0">
              <a:prstClr val="black">
                <a:alpha val="67000"/>
              </a:prstClr>
            </a:outerShdw>
          </a:effectLst>
        </p:spPr>
      </p:cxnSp>
      <p:sp>
        <p:nvSpPr>
          <p:cNvPr id="9" name="TextBox 8"/>
          <p:cNvSpPr txBox="1"/>
          <p:nvPr/>
        </p:nvSpPr>
        <p:spPr>
          <a:xfrm>
            <a:off x="3496235" y="888067"/>
            <a:ext cx="3962944" cy="58124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13500000" sx="103000" sy="103000" algn="br" rotWithShape="0">
              <a:prstClr val="black">
                <a:alpha val="67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7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Long life but cancer?</a:t>
            </a:r>
            <a:endParaRPr kumimoji="0" lang="en-US" sz="2824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Arial"/>
            </a:endParaRPr>
          </a:p>
        </p:txBody>
      </p:sp>
      <p:sp>
        <p:nvSpPr>
          <p:cNvPr id="13" name="Up Arrow 12"/>
          <p:cNvSpPr/>
          <p:nvPr/>
        </p:nvSpPr>
        <p:spPr>
          <a:xfrm rot="8766945">
            <a:off x="6668901" y="1895276"/>
            <a:ext cx="823632" cy="700207"/>
          </a:xfrm>
          <a:prstGeom prst="upArrow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13500000" sx="103000" sy="103000" algn="br" rotWithShape="0">
              <a:prstClr val="black">
                <a:alpha val="67000"/>
              </a:prstClr>
            </a:outerShdw>
          </a:effectLst>
        </p:spPr>
        <p:txBody>
          <a:bodyPr>
            <a:spAutoFit/>
          </a:bodyPr>
          <a:lstStyle/>
          <a:p>
            <a:pPr marL="0" marR="0" lvl="0" indent="0" algn="l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2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061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Arrow Connector 17"/>
          <p:cNvCxnSpPr/>
          <p:nvPr/>
        </p:nvCxnSpPr>
        <p:spPr bwMode="auto">
          <a:xfrm flipV="1">
            <a:off x="3892250" y="1966025"/>
            <a:ext cx="0" cy="3719181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>
            <a:off x="3892250" y="5685205"/>
            <a:ext cx="4968857" cy="0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8635362" y="5817046"/>
            <a:ext cx="1435779" cy="6906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72" charset="-128"/>
                <a:cs typeface="Arial"/>
              </a:rPr>
              <a:t>costly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057401" y="1901962"/>
            <a:ext cx="1568661" cy="690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72" charset="-128"/>
                <a:cs typeface="Arial"/>
              </a:rPr>
              <a:t>fragile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271610" y="5775203"/>
            <a:ext cx="2275742" cy="7633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 pitchFamily="-72" charset="-128"/>
                <a:cs typeface="Arial"/>
              </a:rPr>
              <a:t>efficient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117658" y="4965233"/>
            <a:ext cx="1887492" cy="7633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-72" charset="-128"/>
                <a:cs typeface="Arial"/>
              </a:rPr>
              <a:t>robust</a:t>
            </a:r>
          </a:p>
        </p:txBody>
      </p:sp>
      <p:pic>
        <p:nvPicPr>
          <p:cNvPr id="14" name="Picture 3" descr="C:\Users\John\Documents\0_even_newer\213\TTI\Pictures\evolution21.jpg"/>
          <p:cNvPicPr>
            <a:picLocks noChangeAspect="1" noChangeArrowheads="1"/>
          </p:cNvPicPr>
          <p:nvPr/>
        </p:nvPicPr>
        <p:blipFill>
          <a:blip r:embed="rId6" cstate="print"/>
          <a:srcRect t="56667" r="79398" b="13333"/>
          <a:stretch>
            <a:fillRect/>
          </a:stretch>
        </p:blipFill>
        <p:spPr bwMode="auto">
          <a:xfrm flipH="1">
            <a:off x="8710959" y="3898905"/>
            <a:ext cx="627154" cy="858750"/>
          </a:xfrm>
          <a:prstGeom prst="rect">
            <a:avLst/>
          </a:prstGeom>
          <a:solidFill>
            <a:srgbClr val="3366FF"/>
          </a:solidFill>
        </p:spPr>
      </p:pic>
      <p:pic>
        <p:nvPicPr>
          <p:cNvPr id="19" name="Picture 2" descr="http://www.vinylsilhouettes.com/images/runner1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077" y="2041042"/>
            <a:ext cx="1191189" cy="1109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 bwMode="auto">
          <a:xfrm flipH="1">
            <a:off x="6731598" y="3405970"/>
            <a:ext cx="2281684" cy="0"/>
          </a:xfrm>
          <a:prstGeom prst="straightConnector1">
            <a:avLst/>
          </a:prstGeom>
          <a:noFill/>
          <a:ln w="38100" cap="flat" cmpd="sng" algn="ctr">
            <a:solidFill>
              <a:srgbClr val="3333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7494860" y="3525287"/>
            <a:ext cx="812338" cy="7633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4x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80311" y="1753445"/>
            <a:ext cx="18916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Tradeoffs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7405087"/>
      </p:ext>
    </p:extLst>
  </p:cSld>
  <p:clrMapOvr>
    <a:masterClrMapping/>
  </p:clrMapOvr>
  <p:transition advTm="75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1" y="990600"/>
            <a:ext cx="3059113" cy="609600"/>
          </a:xfrm>
        </p:spPr>
        <p:txBody>
          <a:bodyPr/>
          <a:lstStyle/>
          <a:p>
            <a:r>
              <a:rPr lang="en-US" sz="3200" kern="12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ea typeface="+mn-ea"/>
                <a:cs typeface="+mn-cs"/>
              </a:rPr>
              <a:t>Robust</a:t>
            </a:r>
          </a:p>
        </p:txBody>
      </p:sp>
      <p:sp>
        <p:nvSpPr>
          <p:cNvPr id="7175171" name="Rectangle 3"/>
          <p:cNvSpPr>
            <a:spLocks noChangeArrowheads="1"/>
          </p:cNvSpPr>
          <p:nvPr/>
        </p:nvSpPr>
        <p:spPr bwMode="auto">
          <a:xfrm>
            <a:off x="7620000" y="990600"/>
            <a:ext cx="2514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1" tIns="45708" rIns="91411" bIns="45708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Fragile</a:t>
            </a:r>
          </a:p>
        </p:txBody>
      </p:sp>
      <p:sp>
        <p:nvSpPr>
          <p:cNvPr id="7175172" name="Text Box 4"/>
          <p:cNvSpPr txBox="1">
            <a:spLocks noChangeArrowheads="1"/>
          </p:cNvSpPr>
          <p:nvPr/>
        </p:nvSpPr>
        <p:spPr bwMode="auto">
          <a:xfrm>
            <a:off x="2209800" y="319089"/>
            <a:ext cx="7772400" cy="646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11" tIns="45708" rIns="91411" bIns="45708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/>
              </a:rPr>
              <a:t>Mechanism?</a:t>
            </a:r>
          </a:p>
        </p:txBody>
      </p:sp>
      <p:sp>
        <p:nvSpPr>
          <p:cNvPr id="7175173" name="Text Box 5"/>
          <p:cNvSpPr txBox="1">
            <a:spLocks noChangeArrowheads="1"/>
          </p:cNvSpPr>
          <p:nvPr/>
        </p:nvSpPr>
        <p:spPr bwMode="auto">
          <a:xfrm>
            <a:off x="1636714" y="1553351"/>
            <a:ext cx="4535487" cy="1514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11" tIns="45708" rIns="91411" bIns="45708">
            <a:spAutoFit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J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Metabolism</a:t>
            </a:r>
          </a:p>
          <a:p>
            <a:pPr marL="457200" marR="0" lvl="0" indent="-457200" algn="l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J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Regeneration &amp; repair</a:t>
            </a:r>
          </a:p>
          <a:p>
            <a:pPr marL="457200" marR="0" lvl="0" indent="-457200" algn="l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J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Healing wound /infect</a:t>
            </a:r>
          </a:p>
        </p:txBody>
      </p:sp>
      <p:sp>
        <p:nvSpPr>
          <p:cNvPr id="7175174" name="Text Box 6"/>
          <p:cNvSpPr txBox="1">
            <a:spLocks noChangeArrowheads="1"/>
          </p:cNvSpPr>
          <p:nvPr/>
        </p:nvSpPr>
        <p:spPr bwMode="auto">
          <a:xfrm>
            <a:off x="6400800" y="1562816"/>
            <a:ext cx="4114800" cy="3237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1" tIns="45708" rIns="91411" bIns="45708">
            <a:spAutoFit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Obesity, diabetes</a:t>
            </a:r>
          </a:p>
          <a:p>
            <a:pPr marL="457200" marR="0" lvl="0" indent="-457200" algn="l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Cancer</a:t>
            </a:r>
          </a:p>
          <a:p>
            <a:pPr marL="457200" marR="0" lvl="0" indent="-457200" algn="l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AutoImmune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/Inflame</a:t>
            </a:r>
          </a:p>
          <a:p>
            <a:pPr marL="914400" marR="0" lvl="1" indent="-4572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Fat accumulation</a:t>
            </a:r>
          </a:p>
          <a:p>
            <a:pPr marL="914400" marR="0" lvl="1" indent="-4572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Insulin resistance</a:t>
            </a:r>
          </a:p>
          <a:p>
            <a:pPr marL="914400" marR="0" lvl="1" indent="-4572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Proliferation</a:t>
            </a:r>
          </a:p>
          <a:p>
            <a:pPr marL="914400" marR="0" lvl="1" indent="-4572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Inflammation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726177"/>
      </p:ext>
    </p:extLst>
  </p:cSld>
  <p:clrMapOvr>
    <a:masterClrMapping/>
  </p:clrMapOvr>
  <p:transition advTm="221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1" y="990600"/>
            <a:ext cx="3059113" cy="609600"/>
          </a:xfrm>
        </p:spPr>
        <p:txBody>
          <a:bodyPr/>
          <a:lstStyle/>
          <a:p>
            <a:r>
              <a:rPr lang="en-US" sz="3200" kern="1200" dirty="0">
                <a:solidFill>
                  <a:srgbClr val="66FFFF"/>
                </a:solidFill>
                <a:latin typeface="Arial" pitchFamily="34" charset="0"/>
                <a:ea typeface="+mn-ea"/>
                <a:cs typeface="+mn-cs"/>
              </a:rPr>
              <a:t>Robust</a:t>
            </a:r>
            <a:endParaRPr lang="en-US" sz="2800" kern="1200" dirty="0">
              <a:solidFill>
                <a:srgbClr val="66FFFF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175171" name="Rectangle 3"/>
          <p:cNvSpPr>
            <a:spLocks noChangeArrowheads="1"/>
          </p:cNvSpPr>
          <p:nvPr/>
        </p:nvSpPr>
        <p:spPr bwMode="auto">
          <a:xfrm>
            <a:off x="7620000" y="990600"/>
            <a:ext cx="2514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1" tIns="45708" rIns="91411" bIns="45708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Fragile</a:t>
            </a:r>
          </a:p>
        </p:txBody>
      </p:sp>
      <p:sp>
        <p:nvSpPr>
          <p:cNvPr id="7175172" name="Text Box 4"/>
          <p:cNvSpPr txBox="1">
            <a:spLocks noChangeArrowheads="1"/>
          </p:cNvSpPr>
          <p:nvPr/>
        </p:nvSpPr>
        <p:spPr bwMode="auto">
          <a:xfrm>
            <a:off x="2209800" y="319089"/>
            <a:ext cx="7772400" cy="646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11" tIns="45708" rIns="91411" bIns="45708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/>
              </a:rPr>
              <a:t>Mechanism?</a:t>
            </a:r>
          </a:p>
        </p:txBody>
      </p:sp>
      <p:sp>
        <p:nvSpPr>
          <p:cNvPr id="7175173" name="Text Box 5"/>
          <p:cNvSpPr txBox="1">
            <a:spLocks noChangeArrowheads="1"/>
          </p:cNvSpPr>
          <p:nvPr/>
        </p:nvSpPr>
        <p:spPr bwMode="auto">
          <a:xfrm>
            <a:off x="1636714" y="1553352"/>
            <a:ext cx="4535487" cy="3237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11" tIns="45708" rIns="91411" bIns="45708">
            <a:spAutoFit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J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Metabolism</a:t>
            </a:r>
          </a:p>
          <a:p>
            <a:pPr marL="457200" marR="0" lvl="0" indent="-457200" algn="l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J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Regeneration &amp; repair</a:t>
            </a:r>
          </a:p>
          <a:p>
            <a:pPr marL="457200" marR="0" lvl="0" indent="-457200" algn="l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J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Healing wound /infect</a:t>
            </a:r>
          </a:p>
          <a:p>
            <a:pPr marL="914400" marR="0" lvl="1" indent="-4572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J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Fat accumulation</a:t>
            </a:r>
          </a:p>
          <a:p>
            <a:pPr marL="914400" marR="0" lvl="1" indent="-4572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J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Insulin resistance</a:t>
            </a:r>
          </a:p>
          <a:p>
            <a:pPr marL="914400" marR="0" lvl="1" indent="-4572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J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Proliferation</a:t>
            </a:r>
          </a:p>
          <a:p>
            <a:pPr marL="914400" marR="0" lvl="1" indent="-4572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J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Inflammation</a:t>
            </a:r>
          </a:p>
        </p:txBody>
      </p:sp>
      <p:sp>
        <p:nvSpPr>
          <p:cNvPr id="7175174" name="Text Box 6"/>
          <p:cNvSpPr txBox="1">
            <a:spLocks noChangeArrowheads="1"/>
          </p:cNvSpPr>
          <p:nvPr/>
        </p:nvSpPr>
        <p:spPr bwMode="auto">
          <a:xfrm>
            <a:off x="6400800" y="1562816"/>
            <a:ext cx="4114800" cy="3237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1" tIns="45708" rIns="91411" bIns="45708">
            <a:spAutoFit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Obesity, diabetes</a:t>
            </a:r>
          </a:p>
          <a:p>
            <a:pPr marL="457200" marR="0" lvl="0" indent="-457200" algn="l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Cancer</a:t>
            </a:r>
          </a:p>
          <a:p>
            <a:pPr marL="457200" marR="0" lvl="0" indent="-457200" algn="l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AutoImmune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/Inflame</a:t>
            </a:r>
          </a:p>
          <a:p>
            <a:pPr marL="914400" marR="0" lvl="1" indent="-4572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Fat accumulation</a:t>
            </a:r>
          </a:p>
          <a:p>
            <a:pPr marL="914400" marR="0" lvl="1" indent="-4572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Insulin resistance</a:t>
            </a:r>
          </a:p>
          <a:p>
            <a:pPr marL="914400" marR="0" lvl="1" indent="-4572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Proliferation</a:t>
            </a:r>
          </a:p>
          <a:p>
            <a:pPr marL="914400" marR="0" lvl="1" indent="-4572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Inflammation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774288"/>
      </p:ext>
    </p:extLst>
  </p:cSld>
  <p:clrMapOvr>
    <a:masterClrMapping/>
  </p:clrMapOvr>
  <p:transition advTm="88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1" y="990600"/>
            <a:ext cx="3059113" cy="609600"/>
          </a:xfrm>
        </p:spPr>
        <p:txBody>
          <a:bodyPr/>
          <a:lstStyle/>
          <a:p>
            <a:r>
              <a:rPr lang="en-US" sz="3200" kern="1200" dirty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Robust</a:t>
            </a:r>
          </a:p>
        </p:txBody>
      </p:sp>
      <p:sp>
        <p:nvSpPr>
          <p:cNvPr id="7175171" name="Rectangle 3"/>
          <p:cNvSpPr>
            <a:spLocks noChangeArrowheads="1"/>
          </p:cNvSpPr>
          <p:nvPr/>
        </p:nvSpPr>
        <p:spPr bwMode="auto">
          <a:xfrm>
            <a:off x="7620000" y="990600"/>
            <a:ext cx="2514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1" tIns="45708" rIns="91411" bIns="45708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Fragile</a:t>
            </a:r>
          </a:p>
        </p:txBody>
      </p:sp>
      <p:sp>
        <p:nvSpPr>
          <p:cNvPr id="7175172" name="Text Box 4"/>
          <p:cNvSpPr txBox="1">
            <a:spLocks noChangeArrowheads="1"/>
          </p:cNvSpPr>
          <p:nvPr/>
        </p:nvSpPr>
        <p:spPr bwMode="auto">
          <a:xfrm>
            <a:off x="2209800" y="319089"/>
            <a:ext cx="7772400" cy="646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11" tIns="45708" rIns="91411" bIns="45708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/>
              </a:rPr>
              <a:t>What’s the difference?</a:t>
            </a:r>
          </a:p>
        </p:txBody>
      </p:sp>
      <p:sp>
        <p:nvSpPr>
          <p:cNvPr id="7175173" name="Text Box 5"/>
          <p:cNvSpPr txBox="1">
            <a:spLocks noChangeArrowheads="1"/>
          </p:cNvSpPr>
          <p:nvPr/>
        </p:nvSpPr>
        <p:spPr bwMode="auto">
          <a:xfrm>
            <a:off x="1636714" y="1553351"/>
            <a:ext cx="4535487" cy="1311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11" tIns="45708" rIns="91411" bIns="45708">
            <a:spAutoFit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J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Metabolism</a:t>
            </a:r>
          </a:p>
          <a:p>
            <a:pPr marL="457200" marR="0" lvl="0" indent="-457200" algn="l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J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Regeneration &amp; repair</a:t>
            </a:r>
          </a:p>
          <a:p>
            <a:pPr marL="457200" marR="0" lvl="0" indent="-457200" algn="l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J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Healing wound /infect</a:t>
            </a:r>
          </a:p>
        </p:txBody>
      </p:sp>
      <p:sp>
        <p:nvSpPr>
          <p:cNvPr id="7175174" name="Text Box 6"/>
          <p:cNvSpPr txBox="1">
            <a:spLocks noChangeArrowheads="1"/>
          </p:cNvSpPr>
          <p:nvPr/>
        </p:nvSpPr>
        <p:spPr bwMode="auto">
          <a:xfrm>
            <a:off x="6400800" y="1562815"/>
            <a:ext cx="4114800" cy="1311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1" tIns="45708" rIns="91411" bIns="45708">
            <a:spAutoFit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Obesity, diabetes</a:t>
            </a:r>
          </a:p>
          <a:p>
            <a:pPr marL="457200" marR="0" lvl="0" indent="-457200" algn="l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Cancer</a:t>
            </a:r>
          </a:p>
          <a:p>
            <a:pPr marL="457200" marR="0" lvl="0" indent="-457200" algn="l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AutoImmune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/Inflame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733801" y="2971801"/>
            <a:ext cx="4535487" cy="1815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11" tIns="45708" rIns="91411" bIns="45708">
            <a:spAutoFit/>
          </a:bodyPr>
          <a:lstStyle/>
          <a:p>
            <a:pPr marL="914400" marR="0" lvl="1" indent="-4572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Fat accumulation</a:t>
            </a:r>
          </a:p>
          <a:p>
            <a:pPr marL="914400" marR="0" lvl="1" indent="-4572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Insulin resistance</a:t>
            </a:r>
          </a:p>
          <a:p>
            <a:pPr marL="914400" marR="0" lvl="1" indent="-4572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Proliferation</a:t>
            </a:r>
          </a:p>
          <a:p>
            <a:pPr marL="914400" marR="0" lvl="1" indent="-4572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Inflammation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28800" y="4637782"/>
            <a:ext cx="359906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CEC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Controlled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CEC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Acute/responsive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29186" y="4637782"/>
            <a:ext cx="271099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CCC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Uncontrolled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CCC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Chronic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220817"/>
      </p:ext>
    </p:extLst>
  </p:cSld>
  <p:clrMapOvr>
    <a:masterClrMapping/>
  </p:clrMapOvr>
  <p:transition advTm="69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1" y="990600"/>
            <a:ext cx="3059113" cy="609600"/>
          </a:xfrm>
        </p:spPr>
        <p:txBody>
          <a:bodyPr/>
          <a:lstStyle/>
          <a:p>
            <a:r>
              <a:rPr lang="en-US" sz="3200" kern="1200" dirty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>Robust</a:t>
            </a:r>
          </a:p>
        </p:txBody>
      </p:sp>
      <p:sp>
        <p:nvSpPr>
          <p:cNvPr id="7175173" name="Text Box 5"/>
          <p:cNvSpPr txBox="1">
            <a:spLocks noChangeArrowheads="1"/>
          </p:cNvSpPr>
          <p:nvPr/>
        </p:nvSpPr>
        <p:spPr bwMode="auto">
          <a:xfrm>
            <a:off x="1636714" y="1553351"/>
            <a:ext cx="4535487" cy="198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11" tIns="45708" rIns="91411" bIns="45708">
            <a:spAutoFit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J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Metabolism</a:t>
            </a:r>
          </a:p>
          <a:p>
            <a:pPr marL="457200" marR="0" lvl="0" indent="-457200" algn="l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J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Regeneration &amp; repair</a:t>
            </a:r>
          </a:p>
          <a:p>
            <a:pPr marL="457200" marR="0" lvl="0" indent="-457200" algn="l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J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Healing wound /infect</a:t>
            </a:r>
          </a:p>
          <a:p>
            <a:pPr marL="457200" marR="0" lvl="0" indent="-457200" algn="l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J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Efficient cardiovascular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14600" y="3886200"/>
            <a:ext cx="7315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Efficient, adaptive to diverse challenges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Run/rest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Eat/drink/starve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Trauma/Infection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Hot/cold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Etc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etc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209800" y="319089"/>
            <a:ext cx="7772400" cy="646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11" tIns="45708" rIns="91411" bIns="45708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/>
              </a:rPr>
              <a:t>Challenges</a:t>
            </a:r>
          </a:p>
        </p:txBody>
      </p:sp>
      <p:sp>
        <p:nvSpPr>
          <p:cNvPr id="9" name="Lightning Bolt 8"/>
          <p:cNvSpPr/>
          <p:nvPr/>
        </p:nvSpPr>
        <p:spPr bwMode="auto">
          <a:xfrm>
            <a:off x="2057400" y="609600"/>
            <a:ext cx="1066800" cy="1828800"/>
          </a:xfrm>
          <a:prstGeom prst="lightningBolt">
            <a:avLst/>
          </a:prstGeom>
          <a:solidFill>
            <a:srgbClr val="FFFF00"/>
          </a:solidFill>
          <a:ln w="2857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10" name="Picture 2" descr="http://www.fullblog.com.ar/blogs/argentavis/12732721785142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5600" y="4495800"/>
            <a:ext cx="2819400" cy="2198498"/>
          </a:xfrm>
          <a:prstGeom prst="rect">
            <a:avLst/>
          </a:prstGeo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148560"/>
      </p:ext>
    </p:extLst>
  </p:cSld>
  <p:clrMapOvr>
    <a:masterClrMapping/>
  </p:clrMapOvr>
  <p:transition advTm="94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828801" y="4495800"/>
            <a:ext cx="332815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CEC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Controlled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CEC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Acute/responsive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28800" y="5675294"/>
            <a:ext cx="252505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EC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Low mean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EC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High variability</a:t>
            </a:r>
          </a:p>
        </p:txBody>
      </p:sp>
      <p:grpSp>
        <p:nvGrpSpPr>
          <p:cNvPr id="2" name="Group 14"/>
          <p:cNvGrpSpPr/>
          <p:nvPr/>
        </p:nvGrpSpPr>
        <p:grpSpPr>
          <a:xfrm>
            <a:off x="1524000" y="457200"/>
            <a:ext cx="9144000" cy="2971800"/>
            <a:chOff x="0" y="457200"/>
            <a:chExt cx="9144000" cy="2971800"/>
          </a:xfrm>
        </p:grpSpPr>
        <p:sp>
          <p:nvSpPr>
            <p:cNvPr id="18" name="Freeform 17"/>
            <p:cNvSpPr/>
            <p:nvPr/>
          </p:nvSpPr>
          <p:spPr bwMode="auto">
            <a:xfrm>
              <a:off x="0" y="457200"/>
              <a:ext cx="9144000" cy="2971800"/>
            </a:xfrm>
            <a:custGeom>
              <a:avLst/>
              <a:gdLst>
                <a:gd name="connsiteX0" fmla="*/ 0 w 2869324"/>
                <a:gd name="connsiteY0" fmla="*/ 1952297 h 1952297"/>
                <a:gd name="connsiteX1" fmla="*/ 898634 w 2869324"/>
                <a:gd name="connsiteY1" fmla="*/ 1337441 h 1952297"/>
                <a:gd name="connsiteX2" fmla="*/ 1876097 w 2869324"/>
                <a:gd name="connsiteY2" fmla="*/ 76200 h 1952297"/>
                <a:gd name="connsiteX3" fmla="*/ 2869324 w 2869324"/>
                <a:gd name="connsiteY3" fmla="*/ 880241 h 1952297"/>
                <a:gd name="connsiteX4" fmla="*/ 2869324 w 2869324"/>
                <a:gd name="connsiteY4" fmla="*/ 880241 h 1952297"/>
                <a:gd name="connsiteX0" fmla="*/ 0 w 2869324"/>
                <a:gd name="connsiteY0" fmla="*/ 2018425 h 2113018"/>
                <a:gd name="connsiteX1" fmla="*/ 945931 w 2869324"/>
                <a:gd name="connsiteY1" fmla="*/ 1800335 h 2113018"/>
                <a:gd name="connsiteX2" fmla="*/ 1876097 w 2869324"/>
                <a:gd name="connsiteY2" fmla="*/ 142328 h 2113018"/>
                <a:gd name="connsiteX3" fmla="*/ 2869324 w 2869324"/>
                <a:gd name="connsiteY3" fmla="*/ 946369 h 2113018"/>
                <a:gd name="connsiteX4" fmla="*/ 2869324 w 2869324"/>
                <a:gd name="connsiteY4" fmla="*/ 946369 h 2113018"/>
                <a:gd name="connsiteX0" fmla="*/ 0 w 2869324"/>
                <a:gd name="connsiteY0" fmla="*/ 2018425 h 2113018"/>
                <a:gd name="connsiteX1" fmla="*/ 945931 w 2869324"/>
                <a:gd name="connsiteY1" fmla="*/ 1800335 h 2113018"/>
                <a:gd name="connsiteX2" fmla="*/ 1876097 w 2869324"/>
                <a:gd name="connsiteY2" fmla="*/ 142328 h 2113018"/>
                <a:gd name="connsiteX3" fmla="*/ 2869324 w 2869324"/>
                <a:gd name="connsiteY3" fmla="*/ 946369 h 2113018"/>
                <a:gd name="connsiteX4" fmla="*/ 2869324 w 2869324"/>
                <a:gd name="connsiteY4" fmla="*/ 946369 h 2113018"/>
                <a:gd name="connsiteX0" fmla="*/ 0 w 2869324"/>
                <a:gd name="connsiteY0" fmla="*/ 2066597 h 2161190"/>
                <a:gd name="connsiteX1" fmla="*/ 945931 w 2869324"/>
                <a:gd name="connsiteY1" fmla="*/ 1848507 h 2161190"/>
                <a:gd name="connsiteX2" fmla="*/ 1876097 w 2869324"/>
                <a:gd name="connsiteY2" fmla="*/ 190500 h 2161190"/>
                <a:gd name="connsiteX3" fmla="*/ 2317531 w 2869324"/>
                <a:gd name="connsiteY3" fmla="*/ 705506 h 2161190"/>
                <a:gd name="connsiteX4" fmla="*/ 2869324 w 2869324"/>
                <a:gd name="connsiteY4" fmla="*/ 994541 h 2161190"/>
                <a:gd name="connsiteX5" fmla="*/ 2869324 w 2869324"/>
                <a:gd name="connsiteY5" fmla="*/ 994541 h 2161190"/>
                <a:gd name="connsiteX0" fmla="*/ 0 w 6965731"/>
                <a:gd name="connsiteY0" fmla="*/ 2066597 h 2161190"/>
                <a:gd name="connsiteX1" fmla="*/ 945931 w 6965731"/>
                <a:gd name="connsiteY1" fmla="*/ 1848507 h 2161190"/>
                <a:gd name="connsiteX2" fmla="*/ 1876097 w 6965731"/>
                <a:gd name="connsiteY2" fmla="*/ 190500 h 2161190"/>
                <a:gd name="connsiteX3" fmla="*/ 2317531 w 6965731"/>
                <a:gd name="connsiteY3" fmla="*/ 705506 h 2161190"/>
                <a:gd name="connsiteX4" fmla="*/ 2869324 w 6965731"/>
                <a:gd name="connsiteY4" fmla="*/ 994541 h 2161190"/>
                <a:gd name="connsiteX5" fmla="*/ 6965731 w 6965731"/>
                <a:gd name="connsiteY5" fmla="*/ 2153306 h 2161190"/>
                <a:gd name="connsiteX0" fmla="*/ 0 w 6965731"/>
                <a:gd name="connsiteY0" fmla="*/ 2066597 h 2161190"/>
                <a:gd name="connsiteX1" fmla="*/ 945931 w 6965731"/>
                <a:gd name="connsiteY1" fmla="*/ 1848507 h 2161190"/>
                <a:gd name="connsiteX2" fmla="*/ 1876097 w 6965731"/>
                <a:gd name="connsiteY2" fmla="*/ 190500 h 2161190"/>
                <a:gd name="connsiteX3" fmla="*/ 2317531 w 6965731"/>
                <a:gd name="connsiteY3" fmla="*/ 705506 h 2161190"/>
                <a:gd name="connsiteX4" fmla="*/ 2774731 w 6965731"/>
                <a:gd name="connsiteY4" fmla="*/ 1924706 h 2161190"/>
                <a:gd name="connsiteX5" fmla="*/ 6965731 w 6965731"/>
                <a:gd name="connsiteY5" fmla="*/ 2153306 h 2161190"/>
                <a:gd name="connsiteX0" fmla="*/ 0 w 6965731"/>
                <a:gd name="connsiteY0" fmla="*/ 2066597 h 2161190"/>
                <a:gd name="connsiteX1" fmla="*/ 945931 w 6965731"/>
                <a:gd name="connsiteY1" fmla="*/ 1848507 h 2161190"/>
                <a:gd name="connsiteX2" fmla="*/ 1876097 w 6965731"/>
                <a:gd name="connsiteY2" fmla="*/ 190500 h 2161190"/>
                <a:gd name="connsiteX3" fmla="*/ 2317531 w 6965731"/>
                <a:gd name="connsiteY3" fmla="*/ 705506 h 2161190"/>
                <a:gd name="connsiteX4" fmla="*/ 2774731 w 6965731"/>
                <a:gd name="connsiteY4" fmla="*/ 1924706 h 2161190"/>
                <a:gd name="connsiteX5" fmla="*/ 6965731 w 6965731"/>
                <a:gd name="connsiteY5" fmla="*/ 2153306 h 2161190"/>
                <a:gd name="connsiteX0" fmla="*/ 0 w 6965731"/>
                <a:gd name="connsiteY0" fmla="*/ 2066597 h 2161190"/>
                <a:gd name="connsiteX1" fmla="*/ 945931 w 6965731"/>
                <a:gd name="connsiteY1" fmla="*/ 1848507 h 2161190"/>
                <a:gd name="connsiteX2" fmla="*/ 1876097 w 6965731"/>
                <a:gd name="connsiteY2" fmla="*/ 190500 h 2161190"/>
                <a:gd name="connsiteX3" fmla="*/ 2317531 w 6965731"/>
                <a:gd name="connsiteY3" fmla="*/ 705506 h 2161190"/>
                <a:gd name="connsiteX4" fmla="*/ 2774731 w 6965731"/>
                <a:gd name="connsiteY4" fmla="*/ 1924706 h 2161190"/>
                <a:gd name="connsiteX5" fmla="*/ 6965731 w 6965731"/>
                <a:gd name="connsiteY5" fmla="*/ 2153306 h 2161190"/>
                <a:gd name="connsiteX0" fmla="*/ 0 w 6965731"/>
                <a:gd name="connsiteY0" fmla="*/ 2066597 h 2184325"/>
                <a:gd name="connsiteX1" fmla="*/ 945931 w 6965731"/>
                <a:gd name="connsiteY1" fmla="*/ 1848507 h 2184325"/>
                <a:gd name="connsiteX2" fmla="*/ 1876097 w 6965731"/>
                <a:gd name="connsiteY2" fmla="*/ 190500 h 2184325"/>
                <a:gd name="connsiteX3" fmla="*/ 2317531 w 6965731"/>
                <a:gd name="connsiteY3" fmla="*/ 705506 h 2184325"/>
                <a:gd name="connsiteX4" fmla="*/ 2774731 w 6965731"/>
                <a:gd name="connsiteY4" fmla="*/ 1924706 h 2184325"/>
                <a:gd name="connsiteX5" fmla="*/ 6965731 w 6965731"/>
                <a:gd name="connsiteY5" fmla="*/ 2153306 h 2184325"/>
                <a:gd name="connsiteX0" fmla="*/ 0 w 6965731"/>
                <a:gd name="connsiteY0" fmla="*/ 2066597 h 2161190"/>
                <a:gd name="connsiteX1" fmla="*/ 945931 w 6965731"/>
                <a:gd name="connsiteY1" fmla="*/ 1848507 h 2161190"/>
                <a:gd name="connsiteX2" fmla="*/ 1876097 w 6965731"/>
                <a:gd name="connsiteY2" fmla="*/ 190500 h 2161190"/>
                <a:gd name="connsiteX3" fmla="*/ 2317531 w 6965731"/>
                <a:gd name="connsiteY3" fmla="*/ 705506 h 2161190"/>
                <a:gd name="connsiteX4" fmla="*/ 2774731 w 6965731"/>
                <a:gd name="connsiteY4" fmla="*/ 1924706 h 2161190"/>
                <a:gd name="connsiteX5" fmla="*/ 4527331 w 6965731"/>
                <a:gd name="connsiteY5" fmla="*/ 95906 h 2161190"/>
                <a:gd name="connsiteX6" fmla="*/ 6965731 w 6965731"/>
                <a:gd name="connsiteY6" fmla="*/ 2153306 h 2161190"/>
                <a:gd name="connsiteX0" fmla="*/ 0 w 6965731"/>
                <a:gd name="connsiteY0" fmla="*/ 2066597 h 2161190"/>
                <a:gd name="connsiteX1" fmla="*/ 945931 w 6965731"/>
                <a:gd name="connsiteY1" fmla="*/ 1848507 h 2161190"/>
                <a:gd name="connsiteX2" fmla="*/ 1876097 w 6965731"/>
                <a:gd name="connsiteY2" fmla="*/ 190500 h 2161190"/>
                <a:gd name="connsiteX3" fmla="*/ 2317531 w 6965731"/>
                <a:gd name="connsiteY3" fmla="*/ 705506 h 2161190"/>
                <a:gd name="connsiteX4" fmla="*/ 2774731 w 6965731"/>
                <a:gd name="connsiteY4" fmla="*/ 1924706 h 2161190"/>
                <a:gd name="connsiteX5" fmla="*/ 3886200 w 6965731"/>
                <a:gd name="connsiteY5" fmla="*/ 1828800 h 2161190"/>
                <a:gd name="connsiteX6" fmla="*/ 4527331 w 6965731"/>
                <a:gd name="connsiteY6" fmla="*/ 95906 h 2161190"/>
                <a:gd name="connsiteX7" fmla="*/ 6965731 w 6965731"/>
                <a:gd name="connsiteY7" fmla="*/ 2153306 h 2161190"/>
                <a:gd name="connsiteX0" fmla="*/ 0 w 6965731"/>
                <a:gd name="connsiteY0" fmla="*/ 2066597 h 2171700"/>
                <a:gd name="connsiteX1" fmla="*/ 945931 w 6965731"/>
                <a:gd name="connsiteY1" fmla="*/ 1848507 h 2171700"/>
                <a:gd name="connsiteX2" fmla="*/ 1876097 w 6965731"/>
                <a:gd name="connsiteY2" fmla="*/ 190500 h 2171700"/>
                <a:gd name="connsiteX3" fmla="*/ 2317531 w 6965731"/>
                <a:gd name="connsiteY3" fmla="*/ 705506 h 2171700"/>
                <a:gd name="connsiteX4" fmla="*/ 2774731 w 6965731"/>
                <a:gd name="connsiteY4" fmla="*/ 1924706 h 2171700"/>
                <a:gd name="connsiteX5" fmla="*/ 3886200 w 6965731"/>
                <a:gd name="connsiteY5" fmla="*/ 1828800 h 2171700"/>
                <a:gd name="connsiteX6" fmla="*/ 4527331 w 6965731"/>
                <a:gd name="connsiteY6" fmla="*/ 95906 h 2171700"/>
                <a:gd name="connsiteX7" fmla="*/ 5181600 w 6965731"/>
                <a:gd name="connsiteY7" fmla="*/ 1828800 h 2171700"/>
                <a:gd name="connsiteX8" fmla="*/ 6965731 w 6965731"/>
                <a:gd name="connsiteY8" fmla="*/ 2153306 h 2171700"/>
                <a:gd name="connsiteX0" fmla="*/ 0 w 6965731"/>
                <a:gd name="connsiteY0" fmla="*/ 2076013 h 2227099"/>
                <a:gd name="connsiteX1" fmla="*/ 1371600 w 6965731"/>
                <a:gd name="connsiteY1" fmla="*/ 1914416 h 2227099"/>
                <a:gd name="connsiteX2" fmla="*/ 1876097 w 6965731"/>
                <a:gd name="connsiteY2" fmla="*/ 199916 h 2227099"/>
                <a:gd name="connsiteX3" fmla="*/ 2317531 w 6965731"/>
                <a:gd name="connsiteY3" fmla="*/ 714922 h 2227099"/>
                <a:gd name="connsiteX4" fmla="*/ 2774731 w 6965731"/>
                <a:gd name="connsiteY4" fmla="*/ 1934122 h 2227099"/>
                <a:gd name="connsiteX5" fmla="*/ 3886200 w 6965731"/>
                <a:gd name="connsiteY5" fmla="*/ 1838216 h 2227099"/>
                <a:gd name="connsiteX6" fmla="*/ 4527331 w 6965731"/>
                <a:gd name="connsiteY6" fmla="*/ 105322 h 2227099"/>
                <a:gd name="connsiteX7" fmla="*/ 5181600 w 6965731"/>
                <a:gd name="connsiteY7" fmla="*/ 1838216 h 2227099"/>
                <a:gd name="connsiteX8" fmla="*/ 6965731 w 6965731"/>
                <a:gd name="connsiteY8" fmla="*/ 2162722 h 2227099"/>
                <a:gd name="connsiteX0" fmla="*/ 0 w 6965731"/>
                <a:gd name="connsiteY0" fmla="*/ 2066597 h 2217683"/>
                <a:gd name="connsiteX1" fmla="*/ 1371600 w 6965731"/>
                <a:gd name="connsiteY1" fmla="*/ 1905000 h 2217683"/>
                <a:gd name="connsiteX2" fmla="*/ 1876097 w 6965731"/>
                <a:gd name="connsiteY2" fmla="*/ 190500 h 2217683"/>
                <a:gd name="connsiteX3" fmla="*/ 2209800 w 6965731"/>
                <a:gd name="connsiteY3" fmla="*/ 762000 h 2217683"/>
                <a:gd name="connsiteX4" fmla="*/ 2774731 w 6965731"/>
                <a:gd name="connsiteY4" fmla="*/ 1924706 h 2217683"/>
                <a:gd name="connsiteX5" fmla="*/ 3886200 w 6965731"/>
                <a:gd name="connsiteY5" fmla="*/ 1828800 h 2217683"/>
                <a:gd name="connsiteX6" fmla="*/ 4527331 w 6965731"/>
                <a:gd name="connsiteY6" fmla="*/ 95906 h 2217683"/>
                <a:gd name="connsiteX7" fmla="*/ 5181600 w 6965731"/>
                <a:gd name="connsiteY7" fmla="*/ 1828800 h 2217683"/>
                <a:gd name="connsiteX8" fmla="*/ 6965731 w 6965731"/>
                <a:gd name="connsiteY8" fmla="*/ 2153306 h 2217683"/>
                <a:gd name="connsiteX0" fmla="*/ 0 w 6965731"/>
                <a:gd name="connsiteY0" fmla="*/ 2066597 h 2217683"/>
                <a:gd name="connsiteX1" fmla="*/ 1371600 w 6965731"/>
                <a:gd name="connsiteY1" fmla="*/ 1905000 h 2217683"/>
                <a:gd name="connsiteX2" fmla="*/ 1876097 w 6965731"/>
                <a:gd name="connsiteY2" fmla="*/ 190500 h 2217683"/>
                <a:gd name="connsiteX3" fmla="*/ 2209800 w 6965731"/>
                <a:gd name="connsiteY3" fmla="*/ 762000 h 2217683"/>
                <a:gd name="connsiteX4" fmla="*/ 2590800 w 6965731"/>
                <a:gd name="connsiteY4" fmla="*/ 1981200 h 2217683"/>
                <a:gd name="connsiteX5" fmla="*/ 3886200 w 6965731"/>
                <a:gd name="connsiteY5" fmla="*/ 1828800 h 2217683"/>
                <a:gd name="connsiteX6" fmla="*/ 4527331 w 6965731"/>
                <a:gd name="connsiteY6" fmla="*/ 95906 h 2217683"/>
                <a:gd name="connsiteX7" fmla="*/ 5181600 w 6965731"/>
                <a:gd name="connsiteY7" fmla="*/ 1828800 h 2217683"/>
                <a:gd name="connsiteX8" fmla="*/ 6965731 w 6965731"/>
                <a:gd name="connsiteY8" fmla="*/ 2153306 h 2217683"/>
                <a:gd name="connsiteX0" fmla="*/ 0 w 6965731"/>
                <a:gd name="connsiteY0" fmla="*/ 2053897 h 2204983"/>
                <a:gd name="connsiteX1" fmla="*/ 1371600 w 6965731"/>
                <a:gd name="connsiteY1" fmla="*/ 1892300 h 2204983"/>
                <a:gd name="connsiteX2" fmla="*/ 1876097 w 6965731"/>
                <a:gd name="connsiteY2" fmla="*/ 177800 h 2204983"/>
                <a:gd name="connsiteX3" fmla="*/ 2133600 w 6965731"/>
                <a:gd name="connsiteY3" fmla="*/ 825500 h 2204983"/>
                <a:gd name="connsiteX4" fmla="*/ 2590800 w 6965731"/>
                <a:gd name="connsiteY4" fmla="*/ 1968500 h 2204983"/>
                <a:gd name="connsiteX5" fmla="*/ 3886200 w 6965731"/>
                <a:gd name="connsiteY5" fmla="*/ 1816100 h 2204983"/>
                <a:gd name="connsiteX6" fmla="*/ 4527331 w 6965731"/>
                <a:gd name="connsiteY6" fmla="*/ 83206 h 2204983"/>
                <a:gd name="connsiteX7" fmla="*/ 5181600 w 6965731"/>
                <a:gd name="connsiteY7" fmla="*/ 1816100 h 2204983"/>
                <a:gd name="connsiteX8" fmla="*/ 6965731 w 6965731"/>
                <a:gd name="connsiteY8" fmla="*/ 2140606 h 2204983"/>
                <a:gd name="connsiteX0" fmla="*/ 0 w 6965731"/>
                <a:gd name="connsiteY0" fmla="*/ 2053897 h 2311400"/>
                <a:gd name="connsiteX1" fmla="*/ 1371600 w 6965731"/>
                <a:gd name="connsiteY1" fmla="*/ 1892300 h 2311400"/>
                <a:gd name="connsiteX2" fmla="*/ 1876097 w 6965731"/>
                <a:gd name="connsiteY2" fmla="*/ 177800 h 2311400"/>
                <a:gd name="connsiteX3" fmla="*/ 2133600 w 6965731"/>
                <a:gd name="connsiteY3" fmla="*/ 825500 h 2311400"/>
                <a:gd name="connsiteX4" fmla="*/ 2590800 w 6965731"/>
                <a:gd name="connsiteY4" fmla="*/ 1968500 h 2311400"/>
                <a:gd name="connsiteX5" fmla="*/ 3886200 w 6965731"/>
                <a:gd name="connsiteY5" fmla="*/ 1816100 h 2311400"/>
                <a:gd name="connsiteX6" fmla="*/ 4527331 w 6965731"/>
                <a:gd name="connsiteY6" fmla="*/ 83206 h 2311400"/>
                <a:gd name="connsiteX7" fmla="*/ 5867400 w 6965731"/>
                <a:gd name="connsiteY7" fmla="*/ 1968500 h 2311400"/>
                <a:gd name="connsiteX8" fmla="*/ 6965731 w 6965731"/>
                <a:gd name="connsiteY8" fmla="*/ 2140606 h 2311400"/>
                <a:gd name="connsiteX0" fmla="*/ 0 w 6965731"/>
                <a:gd name="connsiteY0" fmla="*/ 2091998 h 2365485"/>
                <a:gd name="connsiteX1" fmla="*/ 1371600 w 6965731"/>
                <a:gd name="connsiteY1" fmla="*/ 1930401 h 2365485"/>
                <a:gd name="connsiteX2" fmla="*/ 1876097 w 6965731"/>
                <a:gd name="connsiteY2" fmla="*/ 215901 h 2365485"/>
                <a:gd name="connsiteX3" fmla="*/ 2133600 w 6965731"/>
                <a:gd name="connsiteY3" fmla="*/ 863601 h 2365485"/>
                <a:gd name="connsiteX4" fmla="*/ 2590800 w 6965731"/>
                <a:gd name="connsiteY4" fmla="*/ 2006601 h 2365485"/>
                <a:gd name="connsiteX5" fmla="*/ 3886200 w 6965731"/>
                <a:gd name="connsiteY5" fmla="*/ 1854201 h 2365485"/>
                <a:gd name="connsiteX6" fmla="*/ 5486400 w 6965731"/>
                <a:gd name="connsiteY6" fmla="*/ 25400 h 2365485"/>
                <a:gd name="connsiteX7" fmla="*/ 5867400 w 6965731"/>
                <a:gd name="connsiteY7" fmla="*/ 2006601 h 2365485"/>
                <a:gd name="connsiteX8" fmla="*/ 6965731 w 6965731"/>
                <a:gd name="connsiteY8" fmla="*/ 2178707 h 2365485"/>
                <a:gd name="connsiteX0" fmla="*/ 0 w 6965731"/>
                <a:gd name="connsiteY0" fmla="*/ 2066598 h 2340085"/>
                <a:gd name="connsiteX1" fmla="*/ 1371600 w 6965731"/>
                <a:gd name="connsiteY1" fmla="*/ 1905001 h 2340085"/>
                <a:gd name="connsiteX2" fmla="*/ 1876097 w 6965731"/>
                <a:gd name="connsiteY2" fmla="*/ 190501 h 2340085"/>
                <a:gd name="connsiteX3" fmla="*/ 2133600 w 6965731"/>
                <a:gd name="connsiteY3" fmla="*/ 838201 h 2340085"/>
                <a:gd name="connsiteX4" fmla="*/ 2590800 w 6965731"/>
                <a:gd name="connsiteY4" fmla="*/ 1981201 h 2340085"/>
                <a:gd name="connsiteX5" fmla="*/ 4876800 w 6965731"/>
                <a:gd name="connsiteY5" fmla="*/ 1981201 h 2340085"/>
                <a:gd name="connsiteX6" fmla="*/ 5486400 w 6965731"/>
                <a:gd name="connsiteY6" fmla="*/ 0 h 2340085"/>
                <a:gd name="connsiteX7" fmla="*/ 5867400 w 6965731"/>
                <a:gd name="connsiteY7" fmla="*/ 1981201 h 2340085"/>
                <a:gd name="connsiteX8" fmla="*/ 6965731 w 6965731"/>
                <a:gd name="connsiteY8" fmla="*/ 2153307 h 2340085"/>
                <a:gd name="connsiteX0" fmla="*/ 0 w 7924800"/>
                <a:gd name="connsiteY0" fmla="*/ 2066598 h 2336801"/>
                <a:gd name="connsiteX1" fmla="*/ 1371600 w 7924800"/>
                <a:gd name="connsiteY1" fmla="*/ 1905001 h 2336801"/>
                <a:gd name="connsiteX2" fmla="*/ 1876097 w 7924800"/>
                <a:gd name="connsiteY2" fmla="*/ 190501 h 2336801"/>
                <a:gd name="connsiteX3" fmla="*/ 2133600 w 7924800"/>
                <a:gd name="connsiteY3" fmla="*/ 838201 h 2336801"/>
                <a:gd name="connsiteX4" fmla="*/ 2590800 w 7924800"/>
                <a:gd name="connsiteY4" fmla="*/ 1981201 h 2336801"/>
                <a:gd name="connsiteX5" fmla="*/ 4876800 w 7924800"/>
                <a:gd name="connsiteY5" fmla="*/ 1981201 h 2336801"/>
                <a:gd name="connsiteX6" fmla="*/ 5486400 w 7924800"/>
                <a:gd name="connsiteY6" fmla="*/ 0 h 2336801"/>
                <a:gd name="connsiteX7" fmla="*/ 5867400 w 7924800"/>
                <a:gd name="connsiteY7" fmla="*/ 1981201 h 2336801"/>
                <a:gd name="connsiteX8" fmla="*/ 7924800 w 7924800"/>
                <a:gd name="connsiteY8" fmla="*/ 2133601 h 2336801"/>
                <a:gd name="connsiteX0" fmla="*/ 0 w 7924800"/>
                <a:gd name="connsiteY0" fmla="*/ 2066598 h 2336801"/>
                <a:gd name="connsiteX1" fmla="*/ 1371600 w 7924800"/>
                <a:gd name="connsiteY1" fmla="*/ 1905001 h 2336801"/>
                <a:gd name="connsiteX2" fmla="*/ 1876097 w 7924800"/>
                <a:gd name="connsiteY2" fmla="*/ 190501 h 2336801"/>
                <a:gd name="connsiteX3" fmla="*/ 2133600 w 7924800"/>
                <a:gd name="connsiteY3" fmla="*/ 838201 h 2336801"/>
                <a:gd name="connsiteX4" fmla="*/ 2590800 w 7924800"/>
                <a:gd name="connsiteY4" fmla="*/ 1981201 h 2336801"/>
                <a:gd name="connsiteX5" fmla="*/ 4876800 w 7924800"/>
                <a:gd name="connsiteY5" fmla="*/ 1981201 h 2336801"/>
                <a:gd name="connsiteX6" fmla="*/ 5486400 w 7924800"/>
                <a:gd name="connsiteY6" fmla="*/ 0 h 2336801"/>
                <a:gd name="connsiteX7" fmla="*/ 5867400 w 7924800"/>
                <a:gd name="connsiteY7" fmla="*/ 1981201 h 2336801"/>
                <a:gd name="connsiteX8" fmla="*/ 7924800 w 7924800"/>
                <a:gd name="connsiteY8" fmla="*/ 2133601 h 2336801"/>
                <a:gd name="connsiteX0" fmla="*/ 0 w 7924800"/>
                <a:gd name="connsiteY0" fmla="*/ 2066598 h 2336801"/>
                <a:gd name="connsiteX1" fmla="*/ 1371600 w 7924800"/>
                <a:gd name="connsiteY1" fmla="*/ 1905001 h 2336801"/>
                <a:gd name="connsiteX2" fmla="*/ 1876097 w 7924800"/>
                <a:gd name="connsiteY2" fmla="*/ 190501 h 2336801"/>
                <a:gd name="connsiteX3" fmla="*/ 2179320 w 7924800"/>
                <a:gd name="connsiteY3" fmla="*/ 914400 h 2336801"/>
                <a:gd name="connsiteX4" fmla="*/ 2590800 w 7924800"/>
                <a:gd name="connsiteY4" fmla="*/ 1981201 h 2336801"/>
                <a:gd name="connsiteX5" fmla="*/ 4876800 w 7924800"/>
                <a:gd name="connsiteY5" fmla="*/ 1981201 h 2336801"/>
                <a:gd name="connsiteX6" fmla="*/ 5486400 w 7924800"/>
                <a:gd name="connsiteY6" fmla="*/ 0 h 2336801"/>
                <a:gd name="connsiteX7" fmla="*/ 5867400 w 7924800"/>
                <a:gd name="connsiteY7" fmla="*/ 1981201 h 2336801"/>
                <a:gd name="connsiteX8" fmla="*/ 7924800 w 7924800"/>
                <a:gd name="connsiteY8" fmla="*/ 2133601 h 2336801"/>
                <a:gd name="connsiteX0" fmla="*/ 0 w 7924800"/>
                <a:gd name="connsiteY0" fmla="*/ 2066598 h 2336801"/>
                <a:gd name="connsiteX1" fmla="*/ 1371600 w 7924800"/>
                <a:gd name="connsiteY1" fmla="*/ 1905001 h 2336801"/>
                <a:gd name="connsiteX2" fmla="*/ 1876097 w 7924800"/>
                <a:gd name="connsiteY2" fmla="*/ 190501 h 2336801"/>
                <a:gd name="connsiteX3" fmla="*/ 2179320 w 7924800"/>
                <a:gd name="connsiteY3" fmla="*/ 914400 h 2336801"/>
                <a:gd name="connsiteX4" fmla="*/ 2590800 w 7924800"/>
                <a:gd name="connsiteY4" fmla="*/ 1981201 h 2336801"/>
                <a:gd name="connsiteX5" fmla="*/ 4876800 w 7924800"/>
                <a:gd name="connsiteY5" fmla="*/ 1981201 h 2336801"/>
                <a:gd name="connsiteX6" fmla="*/ 5486400 w 7924800"/>
                <a:gd name="connsiteY6" fmla="*/ 0 h 2336801"/>
                <a:gd name="connsiteX7" fmla="*/ 5867400 w 7924800"/>
                <a:gd name="connsiteY7" fmla="*/ 1981201 h 2336801"/>
                <a:gd name="connsiteX8" fmla="*/ 7924800 w 7924800"/>
                <a:gd name="connsiteY8" fmla="*/ 2133601 h 2336801"/>
                <a:gd name="connsiteX0" fmla="*/ 0 w 7924800"/>
                <a:gd name="connsiteY0" fmla="*/ 2066598 h 2336801"/>
                <a:gd name="connsiteX1" fmla="*/ 1371600 w 7924800"/>
                <a:gd name="connsiteY1" fmla="*/ 1905001 h 2336801"/>
                <a:gd name="connsiteX2" fmla="*/ 1876097 w 7924800"/>
                <a:gd name="connsiteY2" fmla="*/ 190501 h 2336801"/>
                <a:gd name="connsiteX3" fmla="*/ 2179320 w 7924800"/>
                <a:gd name="connsiteY3" fmla="*/ 914400 h 2336801"/>
                <a:gd name="connsiteX4" fmla="*/ 2590800 w 7924800"/>
                <a:gd name="connsiteY4" fmla="*/ 1981201 h 2336801"/>
                <a:gd name="connsiteX5" fmla="*/ 4876800 w 7924800"/>
                <a:gd name="connsiteY5" fmla="*/ 1981201 h 2336801"/>
                <a:gd name="connsiteX6" fmla="*/ 5486400 w 7924800"/>
                <a:gd name="connsiteY6" fmla="*/ 0 h 2336801"/>
                <a:gd name="connsiteX7" fmla="*/ 5867400 w 7924800"/>
                <a:gd name="connsiteY7" fmla="*/ 1981201 h 2336801"/>
                <a:gd name="connsiteX8" fmla="*/ 7924800 w 7924800"/>
                <a:gd name="connsiteY8" fmla="*/ 2133601 h 2336801"/>
                <a:gd name="connsiteX0" fmla="*/ 0 w 7924800"/>
                <a:gd name="connsiteY0" fmla="*/ 2066598 h 2336801"/>
                <a:gd name="connsiteX1" fmla="*/ 1371600 w 7924800"/>
                <a:gd name="connsiteY1" fmla="*/ 1905001 h 2336801"/>
                <a:gd name="connsiteX2" fmla="*/ 1876097 w 7924800"/>
                <a:gd name="connsiteY2" fmla="*/ 190501 h 2336801"/>
                <a:gd name="connsiteX3" fmla="*/ 2179320 w 7924800"/>
                <a:gd name="connsiteY3" fmla="*/ 914400 h 2336801"/>
                <a:gd name="connsiteX4" fmla="*/ 2590800 w 7924800"/>
                <a:gd name="connsiteY4" fmla="*/ 1981201 h 2336801"/>
                <a:gd name="connsiteX5" fmla="*/ 4876800 w 7924800"/>
                <a:gd name="connsiteY5" fmla="*/ 1981201 h 2336801"/>
                <a:gd name="connsiteX6" fmla="*/ 5486400 w 7924800"/>
                <a:gd name="connsiteY6" fmla="*/ 0 h 2336801"/>
                <a:gd name="connsiteX7" fmla="*/ 5867400 w 7924800"/>
                <a:gd name="connsiteY7" fmla="*/ 1981201 h 2336801"/>
                <a:gd name="connsiteX8" fmla="*/ 7924800 w 7924800"/>
                <a:gd name="connsiteY8" fmla="*/ 2133601 h 2336801"/>
                <a:gd name="connsiteX0" fmla="*/ 0 w 7924800"/>
                <a:gd name="connsiteY0" fmla="*/ 2066598 h 2336801"/>
                <a:gd name="connsiteX1" fmla="*/ 1371600 w 7924800"/>
                <a:gd name="connsiteY1" fmla="*/ 1905001 h 2336801"/>
                <a:gd name="connsiteX2" fmla="*/ 1876097 w 7924800"/>
                <a:gd name="connsiteY2" fmla="*/ 190501 h 2336801"/>
                <a:gd name="connsiteX3" fmla="*/ 2047240 w 7924800"/>
                <a:gd name="connsiteY3" fmla="*/ 1066800 h 2336801"/>
                <a:gd name="connsiteX4" fmla="*/ 2590800 w 7924800"/>
                <a:gd name="connsiteY4" fmla="*/ 1981201 h 2336801"/>
                <a:gd name="connsiteX5" fmla="*/ 4876800 w 7924800"/>
                <a:gd name="connsiteY5" fmla="*/ 1981201 h 2336801"/>
                <a:gd name="connsiteX6" fmla="*/ 5486400 w 7924800"/>
                <a:gd name="connsiteY6" fmla="*/ 0 h 2336801"/>
                <a:gd name="connsiteX7" fmla="*/ 5867400 w 7924800"/>
                <a:gd name="connsiteY7" fmla="*/ 1981201 h 2336801"/>
                <a:gd name="connsiteX8" fmla="*/ 7924800 w 7924800"/>
                <a:gd name="connsiteY8" fmla="*/ 2133601 h 2336801"/>
                <a:gd name="connsiteX0" fmla="*/ 0 w 7924800"/>
                <a:gd name="connsiteY0" fmla="*/ 2066598 h 2336801"/>
                <a:gd name="connsiteX1" fmla="*/ 1371600 w 7924800"/>
                <a:gd name="connsiteY1" fmla="*/ 1905001 h 2336801"/>
                <a:gd name="connsiteX2" fmla="*/ 1876097 w 7924800"/>
                <a:gd name="connsiteY2" fmla="*/ 190501 h 2336801"/>
                <a:gd name="connsiteX3" fmla="*/ 2590800 w 7924800"/>
                <a:gd name="connsiteY3" fmla="*/ 1981201 h 2336801"/>
                <a:gd name="connsiteX4" fmla="*/ 4876800 w 7924800"/>
                <a:gd name="connsiteY4" fmla="*/ 1981201 h 2336801"/>
                <a:gd name="connsiteX5" fmla="*/ 5486400 w 7924800"/>
                <a:gd name="connsiteY5" fmla="*/ 0 h 2336801"/>
                <a:gd name="connsiteX6" fmla="*/ 5867400 w 7924800"/>
                <a:gd name="connsiteY6" fmla="*/ 1981201 h 2336801"/>
                <a:gd name="connsiteX7" fmla="*/ 7924800 w 7924800"/>
                <a:gd name="connsiteY7" fmla="*/ 2133601 h 2336801"/>
                <a:gd name="connsiteX0" fmla="*/ 0 w 7924800"/>
                <a:gd name="connsiteY0" fmla="*/ 2066598 h 2336801"/>
                <a:gd name="connsiteX1" fmla="*/ 1371600 w 7924800"/>
                <a:gd name="connsiteY1" fmla="*/ 1905001 h 2336801"/>
                <a:gd name="connsiteX2" fmla="*/ 1876097 w 7924800"/>
                <a:gd name="connsiteY2" fmla="*/ 190501 h 2336801"/>
                <a:gd name="connsiteX3" fmla="*/ 2377440 w 7924800"/>
                <a:gd name="connsiteY3" fmla="*/ 1981200 h 2336801"/>
                <a:gd name="connsiteX4" fmla="*/ 4876800 w 7924800"/>
                <a:gd name="connsiteY4" fmla="*/ 1981201 h 2336801"/>
                <a:gd name="connsiteX5" fmla="*/ 5486400 w 7924800"/>
                <a:gd name="connsiteY5" fmla="*/ 0 h 2336801"/>
                <a:gd name="connsiteX6" fmla="*/ 5867400 w 7924800"/>
                <a:gd name="connsiteY6" fmla="*/ 1981201 h 2336801"/>
                <a:gd name="connsiteX7" fmla="*/ 7924800 w 7924800"/>
                <a:gd name="connsiteY7" fmla="*/ 2133601 h 2336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924800" h="2336801">
                  <a:moveTo>
                    <a:pt x="0" y="2066598"/>
                  </a:moveTo>
                  <a:cubicBezTo>
                    <a:pt x="313757" y="2046140"/>
                    <a:pt x="1058917" y="2217684"/>
                    <a:pt x="1371600" y="1905001"/>
                  </a:cubicBezTo>
                  <a:cubicBezTo>
                    <a:pt x="1684283" y="1592318"/>
                    <a:pt x="1708457" y="177801"/>
                    <a:pt x="1876097" y="190501"/>
                  </a:cubicBezTo>
                  <a:cubicBezTo>
                    <a:pt x="2043737" y="203201"/>
                    <a:pt x="1877323" y="1682750"/>
                    <a:pt x="2377440" y="1981200"/>
                  </a:cubicBezTo>
                  <a:cubicBezTo>
                    <a:pt x="2877557" y="2279650"/>
                    <a:pt x="4358640" y="2311401"/>
                    <a:pt x="4876800" y="1981201"/>
                  </a:cubicBezTo>
                  <a:cubicBezTo>
                    <a:pt x="5394960" y="1651001"/>
                    <a:pt x="5321300" y="0"/>
                    <a:pt x="5486400" y="0"/>
                  </a:cubicBezTo>
                  <a:cubicBezTo>
                    <a:pt x="5651500" y="0"/>
                    <a:pt x="5461000" y="1625601"/>
                    <a:pt x="5867400" y="1981201"/>
                  </a:cubicBezTo>
                  <a:cubicBezTo>
                    <a:pt x="6273800" y="2336801"/>
                    <a:pt x="7403628" y="2139718"/>
                    <a:pt x="7924800" y="2133601"/>
                  </a:cubicBezTo>
                </a:path>
              </a:pathLst>
            </a:custGeom>
            <a:noFill/>
            <a:ln w="38100" cap="flat" cmpd="sng" algn="ctr">
              <a:solidFill>
                <a:srgbClr val="33CC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endParaRPr>
            </a:p>
          </p:txBody>
        </p:sp>
        <p:sp>
          <p:nvSpPr>
            <p:cNvPr id="10" name="Lightning Bolt 9"/>
            <p:cNvSpPr/>
            <p:nvPr/>
          </p:nvSpPr>
          <p:spPr bwMode="auto">
            <a:xfrm>
              <a:off x="4305300" y="609600"/>
              <a:ext cx="1257300" cy="1676400"/>
            </a:xfrm>
            <a:prstGeom prst="lightningBolt">
              <a:avLst/>
            </a:prstGeom>
            <a:solidFill>
              <a:srgbClr val="FFFF00"/>
            </a:solidFill>
            <a:ln w="28575" cap="flat" cmpd="sng" algn="ctr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endParaRPr>
            </a:p>
          </p:txBody>
        </p:sp>
      </p:grpSp>
      <p:sp>
        <p:nvSpPr>
          <p:cNvPr id="12" name="Lightning Bolt 11"/>
          <p:cNvSpPr/>
          <p:nvPr/>
        </p:nvSpPr>
        <p:spPr bwMode="auto">
          <a:xfrm>
            <a:off x="2057400" y="609600"/>
            <a:ext cx="1066800" cy="1828800"/>
          </a:xfrm>
          <a:prstGeom prst="lightningBolt">
            <a:avLst/>
          </a:prstGeom>
          <a:solidFill>
            <a:srgbClr val="FFFF00"/>
          </a:solidFill>
          <a:ln w="2857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4419600" y="3200401"/>
            <a:ext cx="3657600" cy="1815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11" tIns="45708" rIns="91411" bIns="45708">
            <a:spAutoFit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J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Fat accumulation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J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Insulin resistance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J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Proliferation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J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Inflammation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4518720"/>
      </p:ext>
    </p:extLst>
  </p:cSld>
  <p:clrMapOvr>
    <a:masterClrMapping/>
  </p:clrMapOvr>
  <p:transition advTm="351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22222E-6 C 0.01111 -0.08334 0.0316 -0.44746 0.06823 -0.49931 C 0.10451 -0.55116 0.16041 -0.3088 0.2184 -0.31065 C 0.27656 -0.31273 0.35416 -0.50278 0.41666 -0.51042 C 0.47899 -0.51806 0.55607 -0.38843 0.59305 -0.35672 " pathEditMode="relative" rAng="0" ptsTypes="AAAAA">
                                      <p:cBhvr>
                                        <p:cTn id="1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53" y="-2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  <p:bldP spid="13" grpId="0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828801" y="4495800"/>
            <a:ext cx="332815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CEC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Controlled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CEC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Acute/responsive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29185" y="4495800"/>
            <a:ext cx="248497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CCC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Uncontrolled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CCC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Chronic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28800" y="5675294"/>
            <a:ext cx="252505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EC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Low mean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EC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High variability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89700" y="5685712"/>
            <a:ext cx="244490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CCC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High mean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CCC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Low variability</a:t>
            </a:r>
          </a:p>
        </p:txBody>
      </p:sp>
      <p:sp>
        <p:nvSpPr>
          <p:cNvPr id="19" name="Freeform 18"/>
          <p:cNvSpPr/>
          <p:nvPr/>
        </p:nvSpPr>
        <p:spPr bwMode="auto">
          <a:xfrm>
            <a:off x="1524000" y="178131"/>
            <a:ext cx="9144000" cy="281049"/>
          </a:xfrm>
          <a:custGeom>
            <a:avLst/>
            <a:gdLst>
              <a:gd name="connsiteX0" fmla="*/ 0 w 9144000"/>
              <a:gd name="connsiteY0" fmla="*/ 130628 h 281049"/>
              <a:gd name="connsiteX1" fmla="*/ 2078182 w 9144000"/>
              <a:gd name="connsiteY1" fmla="*/ 273132 h 281049"/>
              <a:gd name="connsiteX2" fmla="*/ 4298868 w 9144000"/>
              <a:gd name="connsiteY2" fmla="*/ 83127 h 281049"/>
              <a:gd name="connsiteX3" fmla="*/ 5949538 w 9144000"/>
              <a:gd name="connsiteY3" fmla="*/ 237506 h 281049"/>
              <a:gd name="connsiteX4" fmla="*/ 8538358 w 9144000"/>
              <a:gd name="connsiteY4" fmla="*/ 23751 h 281049"/>
              <a:gd name="connsiteX5" fmla="*/ 9144000 w 9144000"/>
              <a:gd name="connsiteY5" fmla="*/ 95002 h 281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281049">
                <a:moveTo>
                  <a:pt x="0" y="130628"/>
                </a:moveTo>
                <a:cubicBezTo>
                  <a:pt x="680852" y="205838"/>
                  <a:pt x="1361704" y="281049"/>
                  <a:pt x="2078182" y="273132"/>
                </a:cubicBezTo>
                <a:cubicBezTo>
                  <a:pt x="2794660" y="265215"/>
                  <a:pt x="3653642" y="89065"/>
                  <a:pt x="4298868" y="83127"/>
                </a:cubicBezTo>
                <a:cubicBezTo>
                  <a:pt x="4944094" y="77189"/>
                  <a:pt x="5242956" y="247402"/>
                  <a:pt x="5949538" y="237506"/>
                </a:cubicBezTo>
                <a:cubicBezTo>
                  <a:pt x="6656120" y="227610"/>
                  <a:pt x="8005948" y="47502"/>
                  <a:pt x="8538358" y="23751"/>
                </a:cubicBezTo>
                <a:cubicBezTo>
                  <a:pt x="9070768" y="0"/>
                  <a:pt x="9144000" y="95002"/>
                  <a:pt x="9144000" y="95002"/>
                </a:cubicBezTo>
              </a:path>
            </a:pathLst>
          </a:custGeom>
          <a:noFill/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grpSp>
        <p:nvGrpSpPr>
          <p:cNvPr id="2" name="Group 14"/>
          <p:cNvGrpSpPr/>
          <p:nvPr/>
        </p:nvGrpSpPr>
        <p:grpSpPr>
          <a:xfrm>
            <a:off x="1524000" y="457200"/>
            <a:ext cx="9144000" cy="2971800"/>
            <a:chOff x="0" y="457200"/>
            <a:chExt cx="9144000" cy="2971800"/>
          </a:xfrm>
        </p:grpSpPr>
        <p:sp>
          <p:nvSpPr>
            <p:cNvPr id="18" name="Freeform 17"/>
            <p:cNvSpPr/>
            <p:nvPr/>
          </p:nvSpPr>
          <p:spPr bwMode="auto">
            <a:xfrm>
              <a:off x="0" y="457200"/>
              <a:ext cx="9144000" cy="2971800"/>
            </a:xfrm>
            <a:custGeom>
              <a:avLst/>
              <a:gdLst>
                <a:gd name="connsiteX0" fmla="*/ 0 w 2869324"/>
                <a:gd name="connsiteY0" fmla="*/ 1952297 h 1952297"/>
                <a:gd name="connsiteX1" fmla="*/ 898634 w 2869324"/>
                <a:gd name="connsiteY1" fmla="*/ 1337441 h 1952297"/>
                <a:gd name="connsiteX2" fmla="*/ 1876097 w 2869324"/>
                <a:gd name="connsiteY2" fmla="*/ 76200 h 1952297"/>
                <a:gd name="connsiteX3" fmla="*/ 2869324 w 2869324"/>
                <a:gd name="connsiteY3" fmla="*/ 880241 h 1952297"/>
                <a:gd name="connsiteX4" fmla="*/ 2869324 w 2869324"/>
                <a:gd name="connsiteY4" fmla="*/ 880241 h 1952297"/>
                <a:gd name="connsiteX0" fmla="*/ 0 w 2869324"/>
                <a:gd name="connsiteY0" fmla="*/ 2018425 h 2113018"/>
                <a:gd name="connsiteX1" fmla="*/ 945931 w 2869324"/>
                <a:gd name="connsiteY1" fmla="*/ 1800335 h 2113018"/>
                <a:gd name="connsiteX2" fmla="*/ 1876097 w 2869324"/>
                <a:gd name="connsiteY2" fmla="*/ 142328 h 2113018"/>
                <a:gd name="connsiteX3" fmla="*/ 2869324 w 2869324"/>
                <a:gd name="connsiteY3" fmla="*/ 946369 h 2113018"/>
                <a:gd name="connsiteX4" fmla="*/ 2869324 w 2869324"/>
                <a:gd name="connsiteY4" fmla="*/ 946369 h 2113018"/>
                <a:gd name="connsiteX0" fmla="*/ 0 w 2869324"/>
                <a:gd name="connsiteY0" fmla="*/ 2018425 h 2113018"/>
                <a:gd name="connsiteX1" fmla="*/ 945931 w 2869324"/>
                <a:gd name="connsiteY1" fmla="*/ 1800335 h 2113018"/>
                <a:gd name="connsiteX2" fmla="*/ 1876097 w 2869324"/>
                <a:gd name="connsiteY2" fmla="*/ 142328 h 2113018"/>
                <a:gd name="connsiteX3" fmla="*/ 2869324 w 2869324"/>
                <a:gd name="connsiteY3" fmla="*/ 946369 h 2113018"/>
                <a:gd name="connsiteX4" fmla="*/ 2869324 w 2869324"/>
                <a:gd name="connsiteY4" fmla="*/ 946369 h 2113018"/>
                <a:gd name="connsiteX0" fmla="*/ 0 w 2869324"/>
                <a:gd name="connsiteY0" fmla="*/ 2066597 h 2161190"/>
                <a:gd name="connsiteX1" fmla="*/ 945931 w 2869324"/>
                <a:gd name="connsiteY1" fmla="*/ 1848507 h 2161190"/>
                <a:gd name="connsiteX2" fmla="*/ 1876097 w 2869324"/>
                <a:gd name="connsiteY2" fmla="*/ 190500 h 2161190"/>
                <a:gd name="connsiteX3" fmla="*/ 2317531 w 2869324"/>
                <a:gd name="connsiteY3" fmla="*/ 705506 h 2161190"/>
                <a:gd name="connsiteX4" fmla="*/ 2869324 w 2869324"/>
                <a:gd name="connsiteY4" fmla="*/ 994541 h 2161190"/>
                <a:gd name="connsiteX5" fmla="*/ 2869324 w 2869324"/>
                <a:gd name="connsiteY5" fmla="*/ 994541 h 2161190"/>
                <a:gd name="connsiteX0" fmla="*/ 0 w 6965731"/>
                <a:gd name="connsiteY0" fmla="*/ 2066597 h 2161190"/>
                <a:gd name="connsiteX1" fmla="*/ 945931 w 6965731"/>
                <a:gd name="connsiteY1" fmla="*/ 1848507 h 2161190"/>
                <a:gd name="connsiteX2" fmla="*/ 1876097 w 6965731"/>
                <a:gd name="connsiteY2" fmla="*/ 190500 h 2161190"/>
                <a:gd name="connsiteX3" fmla="*/ 2317531 w 6965731"/>
                <a:gd name="connsiteY3" fmla="*/ 705506 h 2161190"/>
                <a:gd name="connsiteX4" fmla="*/ 2869324 w 6965731"/>
                <a:gd name="connsiteY4" fmla="*/ 994541 h 2161190"/>
                <a:gd name="connsiteX5" fmla="*/ 6965731 w 6965731"/>
                <a:gd name="connsiteY5" fmla="*/ 2153306 h 2161190"/>
                <a:gd name="connsiteX0" fmla="*/ 0 w 6965731"/>
                <a:gd name="connsiteY0" fmla="*/ 2066597 h 2161190"/>
                <a:gd name="connsiteX1" fmla="*/ 945931 w 6965731"/>
                <a:gd name="connsiteY1" fmla="*/ 1848507 h 2161190"/>
                <a:gd name="connsiteX2" fmla="*/ 1876097 w 6965731"/>
                <a:gd name="connsiteY2" fmla="*/ 190500 h 2161190"/>
                <a:gd name="connsiteX3" fmla="*/ 2317531 w 6965731"/>
                <a:gd name="connsiteY3" fmla="*/ 705506 h 2161190"/>
                <a:gd name="connsiteX4" fmla="*/ 2774731 w 6965731"/>
                <a:gd name="connsiteY4" fmla="*/ 1924706 h 2161190"/>
                <a:gd name="connsiteX5" fmla="*/ 6965731 w 6965731"/>
                <a:gd name="connsiteY5" fmla="*/ 2153306 h 2161190"/>
                <a:gd name="connsiteX0" fmla="*/ 0 w 6965731"/>
                <a:gd name="connsiteY0" fmla="*/ 2066597 h 2161190"/>
                <a:gd name="connsiteX1" fmla="*/ 945931 w 6965731"/>
                <a:gd name="connsiteY1" fmla="*/ 1848507 h 2161190"/>
                <a:gd name="connsiteX2" fmla="*/ 1876097 w 6965731"/>
                <a:gd name="connsiteY2" fmla="*/ 190500 h 2161190"/>
                <a:gd name="connsiteX3" fmla="*/ 2317531 w 6965731"/>
                <a:gd name="connsiteY3" fmla="*/ 705506 h 2161190"/>
                <a:gd name="connsiteX4" fmla="*/ 2774731 w 6965731"/>
                <a:gd name="connsiteY4" fmla="*/ 1924706 h 2161190"/>
                <a:gd name="connsiteX5" fmla="*/ 6965731 w 6965731"/>
                <a:gd name="connsiteY5" fmla="*/ 2153306 h 2161190"/>
                <a:gd name="connsiteX0" fmla="*/ 0 w 6965731"/>
                <a:gd name="connsiteY0" fmla="*/ 2066597 h 2161190"/>
                <a:gd name="connsiteX1" fmla="*/ 945931 w 6965731"/>
                <a:gd name="connsiteY1" fmla="*/ 1848507 h 2161190"/>
                <a:gd name="connsiteX2" fmla="*/ 1876097 w 6965731"/>
                <a:gd name="connsiteY2" fmla="*/ 190500 h 2161190"/>
                <a:gd name="connsiteX3" fmla="*/ 2317531 w 6965731"/>
                <a:gd name="connsiteY3" fmla="*/ 705506 h 2161190"/>
                <a:gd name="connsiteX4" fmla="*/ 2774731 w 6965731"/>
                <a:gd name="connsiteY4" fmla="*/ 1924706 h 2161190"/>
                <a:gd name="connsiteX5" fmla="*/ 6965731 w 6965731"/>
                <a:gd name="connsiteY5" fmla="*/ 2153306 h 2161190"/>
                <a:gd name="connsiteX0" fmla="*/ 0 w 6965731"/>
                <a:gd name="connsiteY0" fmla="*/ 2066597 h 2184325"/>
                <a:gd name="connsiteX1" fmla="*/ 945931 w 6965731"/>
                <a:gd name="connsiteY1" fmla="*/ 1848507 h 2184325"/>
                <a:gd name="connsiteX2" fmla="*/ 1876097 w 6965731"/>
                <a:gd name="connsiteY2" fmla="*/ 190500 h 2184325"/>
                <a:gd name="connsiteX3" fmla="*/ 2317531 w 6965731"/>
                <a:gd name="connsiteY3" fmla="*/ 705506 h 2184325"/>
                <a:gd name="connsiteX4" fmla="*/ 2774731 w 6965731"/>
                <a:gd name="connsiteY4" fmla="*/ 1924706 h 2184325"/>
                <a:gd name="connsiteX5" fmla="*/ 6965731 w 6965731"/>
                <a:gd name="connsiteY5" fmla="*/ 2153306 h 2184325"/>
                <a:gd name="connsiteX0" fmla="*/ 0 w 6965731"/>
                <a:gd name="connsiteY0" fmla="*/ 2066597 h 2161190"/>
                <a:gd name="connsiteX1" fmla="*/ 945931 w 6965731"/>
                <a:gd name="connsiteY1" fmla="*/ 1848507 h 2161190"/>
                <a:gd name="connsiteX2" fmla="*/ 1876097 w 6965731"/>
                <a:gd name="connsiteY2" fmla="*/ 190500 h 2161190"/>
                <a:gd name="connsiteX3" fmla="*/ 2317531 w 6965731"/>
                <a:gd name="connsiteY3" fmla="*/ 705506 h 2161190"/>
                <a:gd name="connsiteX4" fmla="*/ 2774731 w 6965731"/>
                <a:gd name="connsiteY4" fmla="*/ 1924706 h 2161190"/>
                <a:gd name="connsiteX5" fmla="*/ 4527331 w 6965731"/>
                <a:gd name="connsiteY5" fmla="*/ 95906 h 2161190"/>
                <a:gd name="connsiteX6" fmla="*/ 6965731 w 6965731"/>
                <a:gd name="connsiteY6" fmla="*/ 2153306 h 2161190"/>
                <a:gd name="connsiteX0" fmla="*/ 0 w 6965731"/>
                <a:gd name="connsiteY0" fmla="*/ 2066597 h 2161190"/>
                <a:gd name="connsiteX1" fmla="*/ 945931 w 6965731"/>
                <a:gd name="connsiteY1" fmla="*/ 1848507 h 2161190"/>
                <a:gd name="connsiteX2" fmla="*/ 1876097 w 6965731"/>
                <a:gd name="connsiteY2" fmla="*/ 190500 h 2161190"/>
                <a:gd name="connsiteX3" fmla="*/ 2317531 w 6965731"/>
                <a:gd name="connsiteY3" fmla="*/ 705506 h 2161190"/>
                <a:gd name="connsiteX4" fmla="*/ 2774731 w 6965731"/>
                <a:gd name="connsiteY4" fmla="*/ 1924706 h 2161190"/>
                <a:gd name="connsiteX5" fmla="*/ 3886200 w 6965731"/>
                <a:gd name="connsiteY5" fmla="*/ 1828800 h 2161190"/>
                <a:gd name="connsiteX6" fmla="*/ 4527331 w 6965731"/>
                <a:gd name="connsiteY6" fmla="*/ 95906 h 2161190"/>
                <a:gd name="connsiteX7" fmla="*/ 6965731 w 6965731"/>
                <a:gd name="connsiteY7" fmla="*/ 2153306 h 2161190"/>
                <a:gd name="connsiteX0" fmla="*/ 0 w 6965731"/>
                <a:gd name="connsiteY0" fmla="*/ 2066597 h 2171700"/>
                <a:gd name="connsiteX1" fmla="*/ 945931 w 6965731"/>
                <a:gd name="connsiteY1" fmla="*/ 1848507 h 2171700"/>
                <a:gd name="connsiteX2" fmla="*/ 1876097 w 6965731"/>
                <a:gd name="connsiteY2" fmla="*/ 190500 h 2171700"/>
                <a:gd name="connsiteX3" fmla="*/ 2317531 w 6965731"/>
                <a:gd name="connsiteY3" fmla="*/ 705506 h 2171700"/>
                <a:gd name="connsiteX4" fmla="*/ 2774731 w 6965731"/>
                <a:gd name="connsiteY4" fmla="*/ 1924706 h 2171700"/>
                <a:gd name="connsiteX5" fmla="*/ 3886200 w 6965731"/>
                <a:gd name="connsiteY5" fmla="*/ 1828800 h 2171700"/>
                <a:gd name="connsiteX6" fmla="*/ 4527331 w 6965731"/>
                <a:gd name="connsiteY6" fmla="*/ 95906 h 2171700"/>
                <a:gd name="connsiteX7" fmla="*/ 5181600 w 6965731"/>
                <a:gd name="connsiteY7" fmla="*/ 1828800 h 2171700"/>
                <a:gd name="connsiteX8" fmla="*/ 6965731 w 6965731"/>
                <a:gd name="connsiteY8" fmla="*/ 2153306 h 2171700"/>
                <a:gd name="connsiteX0" fmla="*/ 0 w 6965731"/>
                <a:gd name="connsiteY0" fmla="*/ 2076013 h 2227099"/>
                <a:gd name="connsiteX1" fmla="*/ 1371600 w 6965731"/>
                <a:gd name="connsiteY1" fmla="*/ 1914416 h 2227099"/>
                <a:gd name="connsiteX2" fmla="*/ 1876097 w 6965731"/>
                <a:gd name="connsiteY2" fmla="*/ 199916 h 2227099"/>
                <a:gd name="connsiteX3" fmla="*/ 2317531 w 6965731"/>
                <a:gd name="connsiteY3" fmla="*/ 714922 h 2227099"/>
                <a:gd name="connsiteX4" fmla="*/ 2774731 w 6965731"/>
                <a:gd name="connsiteY4" fmla="*/ 1934122 h 2227099"/>
                <a:gd name="connsiteX5" fmla="*/ 3886200 w 6965731"/>
                <a:gd name="connsiteY5" fmla="*/ 1838216 h 2227099"/>
                <a:gd name="connsiteX6" fmla="*/ 4527331 w 6965731"/>
                <a:gd name="connsiteY6" fmla="*/ 105322 h 2227099"/>
                <a:gd name="connsiteX7" fmla="*/ 5181600 w 6965731"/>
                <a:gd name="connsiteY7" fmla="*/ 1838216 h 2227099"/>
                <a:gd name="connsiteX8" fmla="*/ 6965731 w 6965731"/>
                <a:gd name="connsiteY8" fmla="*/ 2162722 h 2227099"/>
                <a:gd name="connsiteX0" fmla="*/ 0 w 6965731"/>
                <a:gd name="connsiteY0" fmla="*/ 2066597 h 2217683"/>
                <a:gd name="connsiteX1" fmla="*/ 1371600 w 6965731"/>
                <a:gd name="connsiteY1" fmla="*/ 1905000 h 2217683"/>
                <a:gd name="connsiteX2" fmla="*/ 1876097 w 6965731"/>
                <a:gd name="connsiteY2" fmla="*/ 190500 h 2217683"/>
                <a:gd name="connsiteX3" fmla="*/ 2209800 w 6965731"/>
                <a:gd name="connsiteY3" fmla="*/ 762000 h 2217683"/>
                <a:gd name="connsiteX4" fmla="*/ 2774731 w 6965731"/>
                <a:gd name="connsiteY4" fmla="*/ 1924706 h 2217683"/>
                <a:gd name="connsiteX5" fmla="*/ 3886200 w 6965731"/>
                <a:gd name="connsiteY5" fmla="*/ 1828800 h 2217683"/>
                <a:gd name="connsiteX6" fmla="*/ 4527331 w 6965731"/>
                <a:gd name="connsiteY6" fmla="*/ 95906 h 2217683"/>
                <a:gd name="connsiteX7" fmla="*/ 5181600 w 6965731"/>
                <a:gd name="connsiteY7" fmla="*/ 1828800 h 2217683"/>
                <a:gd name="connsiteX8" fmla="*/ 6965731 w 6965731"/>
                <a:gd name="connsiteY8" fmla="*/ 2153306 h 2217683"/>
                <a:gd name="connsiteX0" fmla="*/ 0 w 6965731"/>
                <a:gd name="connsiteY0" fmla="*/ 2066597 h 2217683"/>
                <a:gd name="connsiteX1" fmla="*/ 1371600 w 6965731"/>
                <a:gd name="connsiteY1" fmla="*/ 1905000 h 2217683"/>
                <a:gd name="connsiteX2" fmla="*/ 1876097 w 6965731"/>
                <a:gd name="connsiteY2" fmla="*/ 190500 h 2217683"/>
                <a:gd name="connsiteX3" fmla="*/ 2209800 w 6965731"/>
                <a:gd name="connsiteY3" fmla="*/ 762000 h 2217683"/>
                <a:gd name="connsiteX4" fmla="*/ 2590800 w 6965731"/>
                <a:gd name="connsiteY4" fmla="*/ 1981200 h 2217683"/>
                <a:gd name="connsiteX5" fmla="*/ 3886200 w 6965731"/>
                <a:gd name="connsiteY5" fmla="*/ 1828800 h 2217683"/>
                <a:gd name="connsiteX6" fmla="*/ 4527331 w 6965731"/>
                <a:gd name="connsiteY6" fmla="*/ 95906 h 2217683"/>
                <a:gd name="connsiteX7" fmla="*/ 5181600 w 6965731"/>
                <a:gd name="connsiteY7" fmla="*/ 1828800 h 2217683"/>
                <a:gd name="connsiteX8" fmla="*/ 6965731 w 6965731"/>
                <a:gd name="connsiteY8" fmla="*/ 2153306 h 2217683"/>
                <a:gd name="connsiteX0" fmla="*/ 0 w 6965731"/>
                <a:gd name="connsiteY0" fmla="*/ 2053897 h 2204983"/>
                <a:gd name="connsiteX1" fmla="*/ 1371600 w 6965731"/>
                <a:gd name="connsiteY1" fmla="*/ 1892300 h 2204983"/>
                <a:gd name="connsiteX2" fmla="*/ 1876097 w 6965731"/>
                <a:gd name="connsiteY2" fmla="*/ 177800 h 2204983"/>
                <a:gd name="connsiteX3" fmla="*/ 2133600 w 6965731"/>
                <a:gd name="connsiteY3" fmla="*/ 825500 h 2204983"/>
                <a:gd name="connsiteX4" fmla="*/ 2590800 w 6965731"/>
                <a:gd name="connsiteY4" fmla="*/ 1968500 h 2204983"/>
                <a:gd name="connsiteX5" fmla="*/ 3886200 w 6965731"/>
                <a:gd name="connsiteY5" fmla="*/ 1816100 h 2204983"/>
                <a:gd name="connsiteX6" fmla="*/ 4527331 w 6965731"/>
                <a:gd name="connsiteY6" fmla="*/ 83206 h 2204983"/>
                <a:gd name="connsiteX7" fmla="*/ 5181600 w 6965731"/>
                <a:gd name="connsiteY7" fmla="*/ 1816100 h 2204983"/>
                <a:gd name="connsiteX8" fmla="*/ 6965731 w 6965731"/>
                <a:gd name="connsiteY8" fmla="*/ 2140606 h 2204983"/>
                <a:gd name="connsiteX0" fmla="*/ 0 w 6965731"/>
                <a:gd name="connsiteY0" fmla="*/ 2053897 h 2311400"/>
                <a:gd name="connsiteX1" fmla="*/ 1371600 w 6965731"/>
                <a:gd name="connsiteY1" fmla="*/ 1892300 h 2311400"/>
                <a:gd name="connsiteX2" fmla="*/ 1876097 w 6965731"/>
                <a:gd name="connsiteY2" fmla="*/ 177800 h 2311400"/>
                <a:gd name="connsiteX3" fmla="*/ 2133600 w 6965731"/>
                <a:gd name="connsiteY3" fmla="*/ 825500 h 2311400"/>
                <a:gd name="connsiteX4" fmla="*/ 2590800 w 6965731"/>
                <a:gd name="connsiteY4" fmla="*/ 1968500 h 2311400"/>
                <a:gd name="connsiteX5" fmla="*/ 3886200 w 6965731"/>
                <a:gd name="connsiteY5" fmla="*/ 1816100 h 2311400"/>
                <a:gd name="connsiteX6" fmla="*/ 4527331 w 6965731"/>
                <a:gd name="connsiteY6" fmla="*/ 83206 h 2311400"/>
                <a:gd name="connsiteX7" fmla="*/ 5867400 w 6965731"/>
                <a:gd name="connsiteY7" fmla="*/ 1968500 h 2311400"/>
                <a:gd name="connsiteX8" fmla="*/ 6965731 w 6965731"/>
                <a:gd name="connsiteY8" fmla="*/ 2140606 h 2311400"/>
                <a:gd name="connsiteX0" fmla="*/ 0 w 6965731"/>
                <a:gd name="connsiteY0" fmla="*/ 2091998 h 2365485"/>
                <a:gd name="connsiteX1" fmla="*/ 1371600 w 6965731"/>
                <a:gd name="connsiteY1" fmla="*/ 1930401 h 2365485"/>
                <a:gd name="connsiteX2" fmla="*/ 1876097 w 6965731"/>
                <a:gd name="connsiteY2" fmla="*/ 215901 h 2365485"/>
                <a:gd name="connsiteX3" fmla="*/ 2133600 w 6965731"/>
                <a:gd name="connsiteY3" fmla="*/ 863601 h 2365485"/>
                <a:gd name="connsiteX4" fmla="*/ 2590800 w 6965731"/>
                <a:gd name="connsiteY4" fmla="*/ 2006601 h 2365485"/>
                <a:gd name="connsiteX5" fmla="*/ 3886200 w 6965731"/>
                <a:gd name="connsiteY5" fmla="*/ 1854201 h 2365485"/>
                <a:gd name="connsiteX6" fmla="*/ 5486400 w 6965731"/>
                <a:gd name="connsiteY6" fmla="*/ 25400 h 2365485"/>
                <a:gd name="connsiteX7" fmla="*/ 5867400 w 6965731"/>
                <a:gd name="connsiteY7" fmla="*/ 2006601 h 2365485"/>
                <a:gd name="connsiteX8" fmla="*/ 6965731 w 6965731"/>
                <a:gd name="connsiteY8" fmla="*/ 2178707 h 2365485"/>
                <a:gd name="connsiteX0" fmla="*/ 0 w 6965731"/>
                <a:gd name="connsiteY0" fmla="*/ 2066598 h 2340085"/>
                <a:gd name="connsiteX1" fmla="*/ 1371600 w 6965731"/>
                <a:gd name="connsiteY1" fmla="*/ 1905001 h 2340085"/>
                <a:gd name="connsiteX2" fmla="*/ 1876097 w 6965731"/>
                <a:gd name="connsiteY2" fmla="*/ 190501 h 2340085"/>
                <a:gd name="connsiteX3" fmla="*/ 2133600 w 6965731"/>
                <a:gd name="connsiteY3" fmla="*/ 838201 h 2340085"/>
                <a:gd name="connsiteX4" fmla="*/ 2590800 w 6965731"/>
                <a:gd name="connsiteY4" fmla="*/ 1981201 h 2340085"/>
                <a:gd name="connsiteX5" fmla="*/ 4876800 w 6965731"/>
                <a:gd name="connsiteY5" fmla="*/ 1981201 h 2340085"/>
                <a:gd name="connsiteX6" fmla="*/ 5486400 w 6965731"/>
                <a:gd name="connsiteY6" fmla="*/ 0 h 2340085"/>
                <a:gd name="connsiteX7" fmla="*/ 5867400 w 6965731"/>
                <a:gd name="connsiteY7" fmla="*/ 1981201 h 2340085"/>
                <a:gd name="connsiteX8" fmla="*/ 6965731 w 6965731"/>
                <a:gd name="connsiteY8" fmla="*/ 2153307 h 2340085"/>
                <a:gd name="connsiteX0" fmla="*/ 0 w 7924800"/>
                <a:gd name="connsiteY0" fmla="*/ 2066598 h 2336801"/>
                <a:gd name="connsiteX1" fmla="*/ 1371600 w 7924800"/>
                <a:gd name="connsiteY1" fmla="*/ 1905001 h 2336801"/>
                <a:gd name="connsiteX2" fmla="*/ 1876097 w 7924800"/>
                <a:gd name="connsiteY2" fmla="*/ 190501 h 2336801"/>
                <a:gd name="connsiteX3" fmla="*/ 2133600 w 7924800"/>
                <a:gd name="connsiteY3" fmla="*/ 838201 h 2336801"/>
                <a:gd name="connsiteX4" fmla="*/ 2590800 w 7924800"/>
                <a:gd name="connsiteY4" fmla="*/ 1981201 h 2336801"/>
                <a:gd name="connsiteX5" fmla="*/ 4876800 w 7924800"/>
                <a:gd name="connsiteY5" fmla="*/ 1981201 h 2336801"/>
                <a:gd name="connsiteX6" fmla="*/ 5486400 w 7924800"/>
                <a:gd name="connsiteY6" fmla="*/ 0 h 2336801"/>
                <a:gd name="connsiteX7" fmla="*/ 5867400 w 7924800"/>
                <a:gd name="connsiteY7" fmla="*/ 1981201 h 2336801"/>
                <a:gd name="connsiteX8" fmla="*/ 7924800 w 7924800"/>
                <a:gd name="connsiteY8" fmla="*/ 2133601 h 2336801"/>
                <a:gd name="connsiteX0" fmla="*/ 0 w 7924800"/>
                <a:gd name="connsiteY0" fmla="*/ 2066598 h 2336801"/>
                <a:gd name="connsiteX1" fmla="*/ 1371600 w 7924800"/>
                <a:gd name="connsiteY1" fmla="*/ 1905001 h 2336801"/>
                <a:gd name="connsiteX2" fmla="*/ 1876097 w 7924800"/>
                <a:gd name="connsiteY2" fmla="*/ 190501 h 2336801"/>
                <a:gd name="connsiteX3" fmla="*/ 2133600 w 7924800"/>
                <a:gd name="connsiteY3" fmla="*/ 838201 h 2336801"/>
                <a:gd name="connsiteX4" fmla="*/ 2590800 w 7924800"/>
                <a:gd name="connsiteY4" fmla="*/ 1981201 h 2336801"/>
                <a:gd name="connsiteX5" fmla="*/ 4876800 w 7924800"/>
                <a:gd name="connsiteY5" fmla="*/ 1981201 h 2336801"/>
                <a:gd name="connsiteX6" fmla="*/ 5486400 w 7924800"/>
                <a:gd name="connsiteY6" fmla="*/ 0 h 2336801"/>
                <a:gd name="connsiteX7" fmla="*/ 5867400 w 7924800"/>
                <a:gd name="connsiteY7" fmla="*/ 1981201 h 2336801"/>
                <a:gd name="connsiteX8" fmla="*/ 7924800 w 7924800"/>
                <a:gd name="connsiteY8" fmla="*/ 2133601 h 2336801"/>
                <a:gd name="connsiteX0" fmla="*/ 0 w 7924800"/>
                <a:gd name="connsiteY0" fmla="*/ 2066598 h 2336801"/>
                <a:gd name="connsiteX1" fmla="*/ 1371600 w 7924800"/>
                <a:gd name="connsiteY1" fmla="*/ 1905001 h 2336801"/>
                <a:gd name="connsiteX2" fmla="*/ 1876097 w 7924800"/>
                <a:gd name="connsiteY2" fmla="*/ 190501 h 2336801"/>
                <a:gd name="connsiteX3" fmla="*/ 2179320 w 7924800"/>
                <a:gd name="connsiteY3" fmla="*/ 914400 h 2336801"/>
                <a:gd name="connsiteX4" fmla="*/ 2590800 w 7924800"/>
                <a:gd name="connsiteY4" fmla="*/ 1981201 h 2336801"/>
                <a:gd name="connsiteX5" fmla="*/ 4876800 w 7924800"/>
                <a:gd name="connsiteY5" fmla="*/ 1981201 h 2336801"/>
                <a:gd name="connsiteX6" fmla="*/ 5486400 w 7924800"/>
                <a:gd name="connsiteY6" fmla="*/ 0 h 2336801"/>
                <a:gd name="connsiteX7" fmla="*/ 5867400 w 7924800"/>
                <a:gd name="connsiteY7" fmla="*/ 1981201 h 2336801"/>
                <a:gd name="connsiteX8" fmla="*/ 7924800 w 7924800"/>
                <a:gd name="connsiteY8" fmla="*/ 2133601 h 2336801"/>
                <a:gd name="connsiteX0" fmla="*/ 0 w 7924800"/>
                <a:gd name="connsiteY0" fmla="*/ 2066598 h 2336801"/>
                <a:gd name="connsiteX1" fmla="*/ 1371600 w 7924800"/>
                <a:gd name="connsiteY1" fmla="*/ 1905001 h 2336801"/>
                <a:gd name="connsiteX2" fmla="*/ 1876097 w 7924800"/>
                <a:gd name="connsiteY2" fmla="*/ 190501 h 2336801"/>
                <a:gd name="connsiteX3" fmla="*/ 2179320 w 7924800"/>
                <a:gd name="connsiteY3" fmla="*/ 914400 h 2336801"/>
                <a:gd name="connsiteX4" fmla="*/ 2590800 w 7924800"/>
                <a:gd name="connsiteY4" fmla="*/ 1981201 h 2336801"/>
                <a:gd name="connsiteX5" fmla="*/ 4876800 w 7924800"/>
                <a:gd name="connsiteY5" fmla="*/ 1981201 h 2336801"/>
                <a:gd name="connsiteX6" fmla="*/ 5486400 w 7924800"/>
                <a:gd name="connsiteY6" fmla="*/ 0 h 2336801"/>
                <a:gd name="connsiteX7" fmla="*/ 5867400 w 7924800"/>
                <a:gd name="connsiteY7" fmla="*/ 1981201 h 2336801"/>
                <a:gd name="connsiteX8" fmla="*/ 7924800 w 7924800"/>
                <a:gd name="connsiteY8" fmla="*/ 2133601 h 2336801"/>
                <a:gd name="connsiteX0" fmla="*/ 0 w 7924800"/>
                <a:gd name="connsiteY0" fmla="*/ 2066598 h 2336801"/>
                <a:gd name="connsiteX1" fmla="*/ 1371600 w 7924800"/>
                <a:gd name="connsiteY1" fmla="*/ 1905001 h 2336801"/>
                <a:gd name="connsiteX2" fmla="*/ 1876097 w 7924800"/>
                <a:gd name="connsiteY2" fmla="*/ 190501 h 2336801"/>
                <a:gd name="connsiteX3" fmla="*/ 2179320 w 7924800"/>
                <a:gd name="connsiteY3" fmla="*/ 914400 h 2336801"/>
                <a:gd name="connsiteX4" fmla="*/ 2590800 w 7924800"/>
                <a:gd name="connsiteY4" fmla="*/ 1981201 h 2336801"/>
                <a:gd name="connsiteX5" fmla="*/ 4876800 w 7924800"/>
                <a:gd name="connsiteY5" fmla="*/ 1981201 h 2336801"/>
                <a:gd name="connsiteX6" fmla="*/ 5486400 w 7924800"/>
                <a:gd name="connsiteY6" fmla="*/ 0 h 2336801"/>
                <a:gd name="connsiteX7" fmla="*/ 5867400 w 7924800"/>
                <a:gd name="connsiteY7" fmla="*/ 1981201 h 2336801"/>
                <a:gd name="connsiteX8" fmla="*/ 7924800 w 7924800"/>
                <a:gd name="connsiteY8" fmla="*/ 2133601 h 2336801"/>
                <a:gd name="connsiteX0" fmla="*/ 0 w 7924800"/>
                <a:gd name="connsiteY0" fmla="*/ 2066598 h 2336801"/>
                <a:gd name="connsiteX1" fmla="*/ 1371600 w 7924800"/>
                <a:gd name="connsiteY1" fmla="*/ 1905001 h 2336801"/>
                <a:gd name="connsiteX2" fmla="*/ 1876097 w 7924800"/>
                <a:gd name="connsiteY2" fmla="*/ 190501 h 2336801"/>
                <a:gd name="connsiteX3" fmla="*/ 2179320 w 7924800"/>
                <a:gd name="connsiteY3" fmla="*/ 914400 h 2336801"/>
                <a:gd name="connsiteX4" fmla="*/ 2590800 w 7924800"/>
                <a:gd name="connsiteY4" fmla="*/ 1981201 h 2336801"/>
                <a:gd name="connsiteX5" fmla="*/ 4876800 w 7924800"/>
                <a:gd name="connsiteY5" fmla="*/ 1981201 h 2336801"/>
                <a:gd name="connsiteX6" fmla="*/ 5486400 w 7924800"/>
                <a:gd name="connsiteY6" fmla="*/ 0 h 2336801"/>
                <a:gd name="connsiteX7" fmla="*/ 5867400 w 7924800"/>
                <a:gd name="connsiteY7" fmla="*/ 1981201 h 2336801"/>
                <a:gd name="connsiteX8" fmla="*/ 7924800 w 7924800"/>
                <a:gd name="connsiteY8" fmla="*/ 2133601 h 2336801"/>
                <a:gd name="connsiteX0" fmla="*/ 0 w 7924800"/>
                <a:gd name="connsiteY0" fmla="*/ 2066598 h 2336801"/>
                <a:gd name="connsiteX1" fmla="*/ 1371600 w 7924800"/>
                <a:gd name="connsiteY1" fmla="*/ 1905001 h 2336801"/>
                <a:gd name="connsiteX2" fmla="*/ 1876097 w 7924800"/>
                <a:gd name="connsiteY2" fmla="*/ 190501 h 2336801"/>
                <a:gd name="connsiteX3" fmla="*/ 2047240 w 7924800"/>
                <a:gd name="connsiteY3" fmla="*/ 1066800 h 2336801"/>
                <a:gd name="connsiteX4" fmla="*/ 2590800 w 7924800"/>
                <a:gd name="connsiteY4" fmla="*/ 1981201 h 2336801"/>
                <a:gd name="connsiteX5" fmla="*/ 4876800 w 7924800"/>
                <a:gd name="connsiteY5" fmla="*/ 1981201 h 2336801"/>
                <a:gd name="connsiteX6" fmla="*/ 5486400 w 7924800"/>
                <a:gd name="connsiteY6" fmla="*/ 0 h 2336801"/>
                <a:gd name="connsiteX7" fmla="*/ 5867400 w 7924800"/>
                <a:gd name="connsiteY7" fmla="*/ 1981201 h 2336801"/>
                <a:gd name="connsiteX8" fmla="*/ 7924800 w 7924800"/>
                <a:gd name="connsiteY8" fmla="*/ 2133601 h 2336801"/>
                <a:gd name="connsiteX0" fmla="*/ 0 w 7924800"/>
                <a:gd name="connsiteY0" fmla="*/ 2066598 h 2336801"/>
                <a:gd name="connsiteX1" fmla="*/ 1371600 w 7924800"/>
                <a:gd name="connsiteY1" fmla="*/ 1905001 h 2336801"/>
                <a:gd name="connsiteX2" fmla="*/ 1876097 w 7924800"/>
                <a:gd name="connsiteY2" fmla="*/ 190501 h 2336801"/>
                <a:gd name="connsiteX3" fmla="*/ 2590800 w 7924800"/>
                <a:gd name="connsiteY3" fmla="*/ 1981201 h 2336801"/>
                <a:gd name="connsiteX4" fmla="*/ 4876800 w 7924800"/>
                <a:gd name="connsiteY4" fmla="*/ 1981201 h 2336801"/>
                <a:gd name="connsiteX5" fmla="*/ 5486400 w 7924800"/>
                <a:gd name="connsiteY5" fmla="*/ 0 h 2336801"/>
                <a:gd name="connsiteX6" fmla="*/ 5867400 w 7924800"/>
                <a:gd name="connsiteY6" fmla="*/ 1981201 h 2336801"/>
                <a:gd name="connsiteX7" fmla="*/ 7924800 w 7924800"/>
                <a:gd name="connsiteY7" fmla="*/ 2133601 h 2336801"/>
                <a:gd name="connsiteX0" fmla="*/ 0 w 7924800"/>
                <a:gd name="connsiteY0" fmla="*/ 2066598 h 2336801"/>
                <a:gd name="connsiteX1" fmla="*/ 1371600 w 7924800"/>
                <a:gd name="connsiteY1" fmla="*/ 1905001 h 2336801"/>
                <a:gd name="connsiteX2" fmla="*/ 1876097 w 7924800"/>
                <a:gd name="connsiteY2" fmla="*/ 190501 h 2336801"/>
                <a:gd name="connsiteX3" fmla="*/ 2377440 w 7924800"/>
                <a:gd name="connsiteY3" fmla="*/ 1981200 h 2336801"/>
                <a:gd name="connsiteX4" fmla="*/ 4876800 w 7924800"/>
                <a:gd name="connsiteY4" fmla="*/ 1981201 h 2336801"/>
                <a:gd name="connsiteX5" fmla="*/ 5486400 w 7924800"/>
                <a:gd name="connsiteY5" fmla="*/ 0 h 2336801"/>
                <a:gd name="connsiteX6" fmla="*/ 5867400 w 7924800"/>
                <a:gd name="connsiteY6" fmla="*/ 1981201 h 2336801"/>
                <a:gd name="connsiteX7" fmla="*/ 7924800 w 7924800"/>
                <a:gd name="connsiteY7" fmla="*/ 2133601 h 2336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924800" h="2336801">
                  <a:moveTo>
                    <a:pt x="0" y="2066598"/>
                  </a:moveTo>
                  <a:cubicBezTo>
                    <a:pt x="313757" y="2046140"/>
                    <a:pt x="1058917" y="2217684"/>
                    <a:pt x="1371600" y="1905001"/>
                  </a:cubicBezTo>
                  <a:cubicBezTo>
                    <a:pt x="1684283" y="1592318"/>
                    <a:pt x="1708457" y="177801"/>
                    <a:pt x="1876097" y="190501"/>
                  </a:cubicBezTo>
                  <a:cubicBezTo>
                    <a:pt x="2043737" y="203201"/>
                    <a:pt x="1877323" y="1682750"/>
                    <a:pt x="2377440" y="1981200"/>
                  </a:cubicBezTo>
                  <a:cubicBezTo>
                    <a:pt x="2877557" y="2279650"/>
                    <a:pt x="4358640" y="2311401"/>
                    <a:pt x="4876800" y="1981201"/>
                  </a:cubicBezTo>
                  <a:cubicBezTo>
                    <a:pt x="5394960" y="1651001"/>
                    <a:pt x="5321300" y="0"/>
                    <a:pt x="5486400" y="0"/>
                  </a:cubicBezTo>
                  <a:cubicBezTo>
                    <a:pt x="5651500" y="0"/>
                    <a:pt x="5461000" y="1625601"/>
                    <a:pt x="5867400" y="1981201"/>
                  </a:cubicBezTo>
                  <a:cubicBezTo>
                    <a:pt x="6273800" y="2336801"/>
                    <a:pt x="7403628" y="2139718"/>
                    <a:pt x="7924800" y="2133601"/>
                  </a:cubicBezTo>
                </a:path>
              </a:pathLst>
            </a:custGeom>
            <a:noFill/>
            <a:ln w="38100" cap="flat" cmpd="sng" algn="ctr">
              <a:solidFill>
                <a:srgbClr val="33CC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endParaRPr>
            </a:p>
          </p:txBody>
        </p:sp>
        <p:sp>
          <p:nvSpPr>
            <p:cNvPr id="9" name="Lightning Bolt 8"/>
            <p:cNvSpPr/>
            <p:nvPr/>
          </p:nvSpPr>
          <p:spPr bwMode="auto">
            <a:xfrm>
              <a:off x="685800" y="1219200"/>
              <a:ext cx="914400" cy="1219200"/>
            </a:xfrm>
            <a:prstGeom prst="lightningBolt">
              <a:avLst/>
            </a:prstGeom>
            <a:solidFill>
              <a:srgbClr val="FFFF00"/>
            </a:solidFill>
            <a:ln w="28575" cap="flat" cmpd="sng" algn="ctr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endParaRPr>
            </a:p>
          </p:txBody>
        </p:sp>
        <p:sp>
          <p:nvSpPr>
            <p:cNvPr id="10" name="Lightning Bolt 9"/>
            <p:cNvSpPr/>
            <p:nvPr/>
          </p:nvSpPr>
          <p:spPr bwMode="auto">
            <a:xfrm>
              <a:off x="4648200" y="1066800"/>
              <a:ext cx="914400" cy="1219200"/>
            </a:xfrm>
            <a:prstGeom prst="lightningBolt">
              <a:avLst/>
            </a:prstGeom>
            <a:solidFill>
              <a:srgbClr val="FFFF00"/>
            </a:solidFill>
            <a:ln w="28575" cap="flat" cmpd="sng" algn="ctr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endParaRPr>
            </a:p>
          </p:txBody>
        </p:sp>
      </p:grpSp>
      <p:grpSp>
        <p:nvGrpSpPr>
          <p:cNvPr id="3" name="Group 22"/>
          <p:cNvGrpSpPr/>
          <p:nvPr/>
        </p:nvGrpSpPr>
        <p:grpSpPr>
          <a:xfrm>
            <a:off x="1524000" y="3352801"/>
            <a:ext cx="9144000" cy="737175"/>
            <a:chOff x="0" y="3352800"/>
            <a:chExt cx="9144000" cy="737175"/>
          </a:xfrm>
        </p:grpSpPr>
        <p:cxnSp>
          <p:nvCxnSpPr>
            <p:cNvPr id="21" name="Straight Connector 20"/>
            <p:cNvCxnSpPr/>
            <p:nvPr/>
          </p:nvCxnSpPr>
          <p:spPr bwMode="auto">
            <a:xfrm>
              <a:off x="0" y="3352800"/>
              <a:ext cx="9144000" cy="0"/>
            </a:xfrm>
            <a:prstGeom prst="line">
              <a:avLst/>
            </a:prstGeom>
            <a:noFill/>
            <a:ln w="57150" cap="flat" cmpd="sng" algn="ctr">
              <a:solidFill>
                <a:srgbClr val="FF33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2" name="TextBox 21"/>
            <p:cNvSpPr txBox="1"/>
            <p:nvPr/>
          </p:nvSpPr>
          <p:spPr>
            <a:xfrm>
              <a:off x="381000" y="3505200"/>
              <a:ext cx="12779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/>
                </a:rPr>
                <a:t>Death</a:t>
              </a:r>
            </a:p>
          </p:txBody>
        </p:sp>
      </p:grp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4419600" y="3213344"/>
            <a:ext cx="3657600" cy="1815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11" tIns="45708" rIns="91411" bIns="45708">
            <a:spAutoFit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Fat accumulation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Insulin resistance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Proliferation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Inflammation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3226986"/>
      </p:ext>
    </p:extLst>
  </p:cSld>
  <p:clrMapOvr>
    <a:masterClrMapping/>
  </p:clrMapOvr>
  <p:transition advTm="163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24884E-6 L -0.34514 -0.6001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00" y="-3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/>
      <p:bldP spid="14" grpId="0"/>
      <p:bldP spid="19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lucylastic.files.wordpress.com/2011/02/bad-bac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1905000" y="99848"/>
            <a:ext cx="1981200" cy="1849120"/>
          </a:xfrm>
          <a:prstGeom prst="rect">
            <a:avLst/>
          </a:prstGeom>
          <a:noFill/>
        </p:spPr>
      </p:pic>
      <p:pic>
        <p:nvPicPr>
          <p:cNvPr id="7671810" name="Picture 2" descr="http://www.bay-of-fundie.com/img/powells/shubin-fish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11832" y="2121187"/>
            <a:ext cx="3156169" cy="4709361"/>
          </a:xfrm>
          <a:prstGeom prst="rect">
            <a:avLst/>
          </a:prstGeom>
          <a:noFill/>
        </p:spPr>
      </p:pic>
      <p:pic>
        <p:nvPicPr>
          <p:cNvPr id="2" name="Picture 3" descr="C:\Users\John\Documents\0_even_newer\213\TTI\Pictures\evolution21.jpg"/>
          <p:cNvPicPr>
            <a:picLocks noChangeAspect="1" noChangeArrowheads="1"/>
          </p:cNvPicPr>
          <p:nvPr/>
        </p:nvPicPr>
        <p:blipFill>
          <a:blip r:embed="rId7" cstate="print"/>
          <a:srcRect t="56667" r="79398" b="13333"/>
          <a:stretch>
            <a:fillRect/>
          </a:stretch>
        </p:blipFill>
        <p:spPr bwMode="auto">
          <a:xfrm flipH="1">
            <a:off x="6324602" y="3489962"/>
            <a:ext cx="914398" cy="1234438"/>
          </a:xfrm>
          <a:prstGeom prst="rect">
            <a:avLst/>
          </a:prstGeom>
          <a:noFill/>
        </p:spPr>
      </p:pic>
      <p:pic>
        <p:nvPicPr>
          <p:cNvPr id="4" name="Picture 3" descr="C:\Users\John\Documents\0_even_newer\213\TTI\Pictures\evolution21.jpg"/>
          <p:cNvPicPr>
            <a:picLocks noChangeAspect="1" noChangeArrowheads="1"/>
          </p:cNvPicPr>
          <p:nvPr/>
        </p:nvPicPr>
        <p:blipFill>
          <a:blip r:embed="rId7" cstate="print"/>
          <a:srcRect l="56181" t="34445" r="24247" b="14444"/>
          <a:stretch>
            <a:fillRect/>
          </a:stretch>
        </p:blipFill>
        <p:spPr bwMode="auto">
          <a:xfrm flipH="1">
            <a:off x="4191000" y="1365376"/>
            <a:ext cx="818322" cy="1981200"/>
          </a:xfrm>
          <a:prstGeom prst="rect">
            <a:avLst/>
          </a:prstGeom>
          <a:noFill/>
        </p:spPr>
      </p:pic>
      <p:pic>
        <p:nvPicPr>
          <p:cNvPr id="5" name="Picture 3" descr="C:\Users\John\Documents\0_even_newer\213\TTI\Pictures\evolution21.jpg"/>
          <p:cNvPicPr>
            <a:picLocks noChangeAspect="1" noChangeArrowheads="1"/>
          </p:cNvPicPr>
          <p:nvPr/>
        </p:nvPicPr>
        <p:blipFill>
          <a:blip r:embed="rId7" cstate="print"/>
          <a:srcRect l="37767" t="42169" r="43819" b="14796"/>
          <a:stretch>
            <a:fillRect/>
          </a:stretch>
        </p:blipFill>
        <p:spPr bwMode="auto">
          <a:xfrm flipH="1">
            <a:off x="5289735" y="2553044"/>
            <a:ext cx="703386" cy="152400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 flipH="1">
            <a:off x="2311946" y="2121188"/>
            <a:ext cx="12779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Ouch.</a:t>
            </a:r>
          </a:p>
        </p:txBody>
      </p:sp>
      <p:pic>
        <p:nvPicPr>
          <p:cNvPr id="9" name="Picture 4" descr="https://lh4.googleusercontent.com/-A-Z2RvPk8wk/TYvThZVvjwI/AAAAAAAAACY/eL2djFaqwH4/why-evolution-coyne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55531" y="3307274"/>
            <a:ext cx="2330669" cy="3520647"/>
          </a:xfrm>
          <a:prstGeom prst="rect">
            <a:avLst/>
          </a:prstGeom>
          <a:noFill/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2570438" y="278254"/>
            <a:ext cx="7772400" cy="646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11" tIns="45708" rIns="91411" bIns="45708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/>
              </a:rPr>
              <a:t>Human physiology</a:t>
            </a:r>
          </a:p>
        </p:txBody>
      </p:sp>
      <p:pic>
        <p:nvPicPr>
          <p:cNvPr id="13" name="Picture 4" descr="http://www.scientificamerican.com/media/inline/charles-darwin-confessions_1.jpg"/>
          <p:cNvPicPr>
            <a:picLocks noChangeAspect="1" noChangeArrowheads="1"/>
          </p:cNvPicPr>
          <p:nvPr/>
        </p:nvPicPr>
        <p:blipFill>
          <a:blip r:embed="rId9" cstate="print"/>
          <a:srcRect l="24324" r="8108"/>
          <a:stretch>
            <a:fillRect/>
          </a:stretch>
        </p:blipFill>
        <p:spPr bwMode="auto">
          <a:xfrm>
            <a:off x="9440192" y="-25956"/>
            <a:ext cx="1261230" cy="1849121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6172201" y="1057508"/>
            <a:ext cx="1927343" cy="1384958"/>
          </a:xfrm>
          <a:prstGeom prst="rect">
            <a:avLst/>
          </a:prstGeom>
          <a:solidFill>
            <a:srgbClr val="FFFF00"/>
          </a:solidFill>
          <a:ln>
            <a:solidFill>
              <a:sysClr val="windowText" lastClr="000000"/>
            </a:solidFill>
          </a:ln>
          <a:effectLst>
            <a:outerShdw blurRad="50800" dist="215900" dir="13500000" algn="br" rotWithShape="0">
              <a:prstClr val="black">
                <a:alpha val="53000"/>
              </a:prstClr>
            </a:outerShdw>
          </a:effectLst>
        </p:spPr>
        <p:txBody>
          <a:bodyPr wrap="square" lIns="91400" tIns="45702" rIns="91400" bIns="4570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Not intelligent design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956189"/>
      </p:ext>
    </p:extLst>
  </p:cSld>
  <p:clrMapOvr>
    <a:masterClrMapping/>
  </p:clrMapOvr>
  <p:transition advTm="52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1" y="990600"/>
            <a:ext cx="3059113" cy="609600"/>
          </a:xfrm>
        </p:spPr>
        <p:txBody>
          <a:bodyPr/>
          <a:lstStyle/>
          <a:p>
            <a:r>
              <a:rPr lang="en-US" sz="3200" kern="1200" dirty="0">
                <a:solidFill>
                  <a:srgbClr val="00FFFF"/>
                </a:solidFill>
                <a:latin typeface="Arial" pitchFamily="34" charset="0"/>
                <a:ea typeface="+mn-ea"/>
                <a:cs typeface="+mn-cs"/>
              </a:rPr>
              <a:t>Robust</a:t>
            </a:r>
            <a:endParaRPr lang="en-US" sz="2400" kern="1200" dirty="0">
              <a:solidFill>
                <a:srgbClr val="00FFFF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175171" name="Rectangle 3"/>
          <p:cNvSpPr>
            <a:spLocks noChangeArrowheads="1"/>
          </p:cNvSpPr>
          <p:nvPr/>
        </p:nvSpPr>
        <p:spPr bwMode="auto">
          <a:xfrm>
            <a:off x="7620000" y="990600"/>
            <a:ext cx="2514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1" tIns="45708" rIns="91411" bIns="45708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Fragile</a:t>
            </a:r>
          </a:p>
        </p:txBody>
      </p:sp>
      <p:sp>
        <p:nvSpPr>
          <p:cNvPr id="7175172" name="Text Box 4"/>
          <p:cNvSpPr txBox="1">
            <a:spLocks noChangeArrowheads="1"/>
          </p:cNvSpPr>
          <p:nvPr/>
        </p:nvSpPr>
        <p:spPr bwMode="auto">
          <a:xfrm>
            <a:off x="2209800" y="319089"/>
            <a:ext cx="7772400" cy="646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11" tIns="45708" rIns="91411" bIns="45708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/>
              </a:rPr>
              <a:t>Restoring robustness?</a:t>
            </a:r>
          </a:p>
        </p:txBody>
      </p:sp>
      <p:sp>
        <p:nvSpPr>
          <p:cNvPr id="7175173" name="Text Box 5"/>
          <p:cNvSpPr txBox="1">
            <a:spLocks noChangeArrowheads="1"/>
          </p:cNvSpPr>
          <p:nvPr/>
        </p:nvSpPr>
        <p:spPr bwMode="auto">
          <a:xfrm>
            <a:off x="1636714" y="1553351"/>
            <a:ext cx="4535487" cy="1311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11" tIns="45708" rIns="91411" bIns="45708">
            <a:spAutoFit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J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Metabolism</a:t>
            </a:r>
          </a:p>
          <a:p>
            <a:pPr marL="457200" marR="0" lvl="0" indent="-457200" algn="l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J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Regeneration &amp; repair</a:t>
            </a:r>
          </a:p>
          <a:p>
            <a:pPr marL="457200" marR="0" lvl="0" indent="-457200" algn="l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J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Healing wound /infect</a:t>
            </a:r>
          </a:p>
        </p:txBody>
      </p:sp>
      <p:sp>
        <p:nvSpPr>
          <p:cNvPr id="7175174" name="Text Box 6"/>
          <p:cNvSpPr txBox="1">
            <a:spLocks noChangeArrowheads="1"/>
          </p:cNvSpPr>
          <p:nvPr/>
        </p:nvSpPr>
        <p:spPr bwMode="auto">
          <a:xfrm>
            <a:off x="6400800" y="1562815"/>
            <a:ext cx="4114800" cy="1311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1" tIns="45708" rIns="91411" bIns="45708">
            <a:spAutoFit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Obesity, diabetes</a:t>
            </a:r>
          </a:p>
          <a:p>
            <a:pPr marL="457200" marR="0" lvl="0" indent="-457200" algn="l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Cancer</a:t>
            </a:r>
          </a:p>
          <a:p>
            <a:pPr marL="457200" marR="0" lvl="0" indent="-457200" algn="l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AutoImmune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/Inflame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400800" y="2895600"/>
            <a:ext cx="3657600" cy="1569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11" tIns="45708" rIns="91411" bIns="45708">
            <a:spAutoFit/>
          </a:bodyPr>
          <a:lstStyle/>
          <a:p>
            <a:pPr marL="914400" marR="0" lvl="1" indent="-4572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Fat accumulation</a:t>
            </a:r>
          </a:p>
          <a:p>
            <a:pPr marL="914400" marR="0" lvl="1" indent="-4572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Insulin resistance</a:t>
            </a:r>
          </a:p>
          <a:p>
            <a:pPr marL="914400" marR="0" lvl="1" indent="-4572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Proliferation</a:t>
            </a:r>
          </a:p>
          <a:p>
            <a:pPr marL="914400" marR="0" lvl="1" indent="-4572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Inflammation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28801" y="4866382"/>
            <a:ext cx="205216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CEC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Controlled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CEC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Acute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29185" y="4866382"/>
            <a:ext cx="248497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Uncontrolled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Chronic</a:t>
            </a:r>
          </a:p>
        </p:txBody>
      </p:sp>
      <p:sp>
        <p:nvSpPr>
          <p:cNvPr id="14" name="Left Arrow 13"/>
          <p:cNvSpPr/>
          <p:nvPr/>
        </p:nvSpPr>
        <p:spPr bwMode="auto">
          <a:xfrm>
            <a:off x="4419600" y="4724400"/>
            <a:ext cx="2667000" cy="1447800"/>
          </a:xfrm>
          <a:prstGeom prst="leftArrow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0" scaled="1"/>
            <a:tileRect/>
          </a:gra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Heal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752600" y="2895600"/>
            <a:ext cx="3657600" cy="1569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11" tIns="45708" rIns="91411" bIns="45708">
            <a:spAutoFit/>
          </a:bodyPr>
          <a:lstStyle/>
          <a:p>
            <a:pPr marL="914400" marR="0" lvl="1" indent="-4572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J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Fat accumulation</a:t>
            </a:r>
          </a:p>
          <a:p>
            <a:pPr marL="914400" marR="0" lvl="1" indent="-4572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J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Insulin resistance</a:t>
            </a:r>
          </a:p>
          <a:p>
            <a:pPr marL="914400" marR="0" lvl="1" indent="-4572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J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Proliferation</a:t>
            </a:r>
          </a:p>
          <a:p>
            <a:pPr marL="914400" marR="0" lvl="1" indent="-4572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J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Inflammation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753330"/>
      </p:ext>
    </p:extLst>
  </p:cSld>
  <p:clrMapOvr>
    <a:masterClrMapping/>
  </p:clrMapOvr>
  <p:transition advTm="254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14" grpId="0" animBg="1"/>
      <p:bldP spid="15" grpId="0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1" y="990600"/>
            <a:ext cx="3059113" cy="609600"/>
          </a:xfrm>
        </p:spPr>
        <p:txBody>
          <a:bodyPr/>
          <a:lstStyle/>
          <a:p>
            <a:r>
              <a:rPr lang="en-US" sz="3200" kern="1200" dirty="0">
                <a:solidFill>
                  <a:srgbClr val="00FFFF"/>
                </a:solidFill>
                <a:latin typeface="Arial" pitchFamily="34" charset="0"/>
                <a:ea typeface="+mn-ea"/>
                <a:cs typeface="+mn-cs"/>
              </a:rPr>
              <a:t>Robust</a:t>
            </a:r>
            <a:endParaRPr lang="en-US" sz="2400" kern="1200" dirty="0">
              <a:solidFill>
                <a:srgbClr val="00FFFF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175171" name="Rectangle 3"/>
          <p:cNvSpPr>
            <a:spLocks noChangeArrowheads="1"/>
          </p:cNvSpPr>
          <p:nvPr/>
        </p:nvSpPr>
        <p:spPr bwMode="auto">
          <a:xfrm>
            <a:off x="7620000" y="990600"/>
            <a:ext cx="2514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1" tIns="45708" rIns="91411" bIns="45708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Fragile</a:t>
            </a:r>
          </a:p>
        </p:txBody>
      </p:sp>
      <p:sp>
        <p:nvSpPr>
          <p:cNvPr id="7175172" name="Text Box 4"/>
          <p:cNvSpPr txBox="1">
            <a:spLocks noChangeArrowheads="1"/>
          </p:cNvSpPr>
          <p:nvPr/>
        </p:nvSpPr>
        <p:spPr bwMode="auto">
          <a:xfrm>
            <a:off x="2209800" y="319089"/>
            <a:ext cx="7772400" cy="646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11" tIns="45708" rIns="91411" bIns="45708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 Black" pitchFamily="34" charset="0"/>
                <a:ea typeface="+mn-ea"/>
                <a:cs typeface="Arial"/>
              </a:rPr>
              <a:t>Restoring robustness?</a:t>
            </a:r>
          </a:p>
        </p:txBody>
      </p:sp>
      <p:sp>
        <p:nvSpPr>
          <p:cNvPr id="7175173" name="Text Box 5"/>
          <p:cNvSpPr txBox="1">
            <a:spLocks noChangeArrowheads="1"/>
          </p:cNvSpPr>
          <p:nvPr/>
        </p:nvSpPr>
        <p:spPr bwMode="auto">
          <a:xfrm>
            <a:off x="1636714" y="1553351"/>
            <a:ext cx="4535487" cy="1311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11" tIns="45708" rIns="91411" bIns="45708">
            <a:spAutoFit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J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Metabolism</a:t>
            </a:r>
          </a:p>
          <a:p>
            <a:pPr marL="457200" marR="0" lvl="0" indent="-457200" algn="l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J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Regeneration &amp; repair</a:t>
            </a:r>
          </a:p>
          <a:p>
            <a:pPr marL="457200" marR="0" lvl="0" indent="-457200" algn="l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J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Healing wound /infect</a:t>
            </a:r>
          </a:p>
        </p:txBody>
      </p:sp>
      <p:sp>
        <p:nvSpPr>
          <p:cNvPr id="7175174" name="Text Box 6"/>
          <p:cNvSpPr txBox="1">
            <a:spLocks noChangeArrowheads="1"/>
          </p:cNvSpPr>
          <p:nvPr/>
        </p:nvSpPr>
        <p:spPr bwMode="auto">
          <a:xfrm>
            <a:off x="6400800" y="1562815"/>
            <a:ext cx="4114800" cy="1311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1" tIns="45708" rIns="91411" bIns="45708">
            <a:spAutoFit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Obesity, diabetes</a:t>
            </a:r>
          </a:p>
          <a:p>
            <a:pPr marL="457200" marR="0" lvl="0" indent="-457200" algn="l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Cancer</a:t>
            </a:r>
          </a:p>
          <a:p>
            <a:pPr marL="457200" marR="0" lvl="0" indent="-457200" algn="l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AutoImmune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/Inflame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400800" y="2895600"/>
            <a:ext cx="3657600" cy="1569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11" tIns="45708" rIns="91411" bIns="45708">
            <a:spAutoFit/>
          </a:bodyPr>
          <a:lstStyle/>
          <a:p>
            <a:pPr marL="914400" marR="0" lvl="1" indent="-4572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96600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Fat accumulation</a:t>
            </a:r>
          </a:p>
          <a:p>
            <a:pPr marL="914400" marR="0" lvl="1" indent="-4572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96600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Insulin resistance</a:t>
            </a:r>
          </a:p>
          <a:p>
            <a:pPr marL="914400" marR="0" lvl="1" indent="-4572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96600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Proliferation</a:t>
            </a:r>
          </a:p>
          <a:p>
            <a:pPr marL="914400" marR="0" lvl="1" indent="-4572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96600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Inflammation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28801" y="4866382"/>
            <a:ext cx="205216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CEC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Controlled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CEC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Acute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29185" y="4866382"/>
            <a:ext cx="248497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Uncontrolled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Chronic</a:t>
            </a:r>
          </a:p>
        </p:txBody>
      </p:sp>
      <p:sp>
        <p:nvSpPr>
          <p:cNvPr id="14" name="Left Arrow 13"/>
          <p:cNvSpPr/>
          <p:nvPr/>
        </p:nvSpPr>
        <p:spPr bwMode="auto">
          <a:xfrm>
            <a:off x="4419600" y="4724400"/>
            <a:ext cx="2667000" cy="1447800"/>
          </a:xfrm>
          <a:prstGeom prst="leftArrow">
            <a:avLst/>
          </a:prstGeom>
          <a:gradFill flip="none" rotWithShape="1">
            <a:gsLst>
              <a:gs pos="0">
                <a:srgbClr val="000082"/>
              </a:gs>
              <a:gs pos="100000">
                <a:srgbClr val="A50021"/>
              </a:gs>
            </a:gsLst>
            <a:lin ang="0" scaled="1"/>
            <a:tileRect/>
          </a:gra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Heal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752600" y="2895600"/>
            <a:ext cx="3657600" cy="1569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11" tIns="45708" rIns="91411" bIns="45708">
            <a:spAutoFit/>
          </a:bodyPr>
          <a:lstStyle/>
          <a:p>
            <a:pPr marL="914400" marR="0" lvl="1" indent="-4572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J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Fat accumulation</a:t>
            </a:r>
          </a:p>
          <a:p>
            <a:pPr marL="914400" marR="0" lvl="1" indent="-4572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J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Insulin resistance</a:t>
            </a:r>
          </a:p>
          <a:p>
            <a:pPr marL="914400" marR="0" lvl="1" indent="-4572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J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Proliferation</a:t>
            </a:r>
          </a:p>
          <a:p>
            <a:pPr marL="914400" marR="0" lvl="1" indent="-4572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J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Inflammation</a:t>
            </a:r>
          </a:p>
        </p:txBody>
      </p:sp>
      <p:sp>
        <p:nvSpPr>
          <p:cNvPr id="13" name="Left Arrow 12"/>
          <p:cNvSpPr/>
          <p:nvPr/>
        </p:nvSpPr>
        <p:spPr bwMode="auto">
          <a:xfrm>
            <a:off x="4114800" y="2856887"/>
            <a:ext cx="3505200" cy="1687098"/>
          </a:xfrm>
          <a:prstGeom prst="leftArrow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0" scaled="1"/>
            <a:tileRect/>
          </a:gra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Exercise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2879369"/>
      </p:ext>
    </p:extLst>
  </p:cSld>
  <p:clrMapOvr>
    <a:masterClrMapping/>
  </p:clrMapOvr>
  <p:transition advTm="101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59" y="18210"/>
            <a:ext cx="12976412" cy="765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Box 3"/>
          <p:cNvSpPr txBox="1">
            <a:spLocks noChangeArrowheads="1"/>
          </p:cNvSpPr>
          <p:nvPr/>
        </p:nvSpPr>
        <p:spPr bwMode="auto">
          <a:xfrm rot="-5400000">
            <a:off x="-1180379" y="2951920"/>
            <a:ext cx="2965877" cy="52693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2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Longevity (years)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13870" y="2746240"/>
            <a:ext cx="4099199" cy="107721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13500000" sx="103000" sy="103000" algn="br" rotWithShape="0">
              <a:prstClr val="black">
                <a:alpha val="67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Less cancer but</a:t>
            </a:r>
          </a:p>
          <a:p>
            <a:pPr marL="0" marR="0" lvl="0" indent="0" algn="l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Poor wound healing</a:t>
            </a:r>
          </a:p>
        </p:txBody>
      </p:sp>
      <p:sp>
        <p:nvSpPr>
          <p:cNvPr id="11269" name="TextBox 5"/>
          <p:cNvSpPr txBox="1">
            <a:spLocks noChangeArrowheads="1"/>
          </p:cNvSpPr>
          <p:nvPr/>
        </p:nvSpPr>
        <p:spPr bwMode="auto">
          <a:xfrm>
            <a:off x="5279152" y="5972735"/>
            <a:ext cx="978153" cy="852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71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Mass</a:t>
            </a:r>
          </a:p>
          <a:p>
            <a:pPr marL="0" marR="0" lvl="0" indent="0" algn="ctr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71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(gr)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263588" y="1613647"/>
            <a:ext cx="6185647" cy="537882"/>
          </a:xfrm>
          <a:prstGeom prst="lin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13500000" sx="103000" sy="103000" algn="br" rotWithShape="0">
              <a:prstClr val="black">
                <a:alpha val="67000"/>
              </a:prstClr>
            </a:outerShdw>
          </a:effectLst>
        </p:spPr>
      </p:cxnSp>
      <p:sp>
        <p:nvSpPr>
          <p:cNvPr id="8" name="TextBox 7"/>
          <p:cNvSpPr txBox="1"/>
          <p:nvPr/>
        </p:nvSpPr>
        <p:spPr>
          <a:xfrm>
            <a:off x="2398059" y="3026989"/>
            <a:ext cx="2382383" cy="2265364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  <a:effectLst>
            <a:outerShdw blurRad="50800" dist="38100" dir="13500000" sx="103000" sy="103000" algn="br" rotWithShape="0">
              <a:prstClr val="black">
                <a:alpha val="67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2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Less violence</a:t>
            </a:r>
          </a:p>
          <a:p>
            <a:pPr marL="403433" marR="0" lvl="0" indent="-403433" algn="l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2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Fly</a:t>
            </a:r>
          </a:p>
          <a:p>
            <a:pPr marL="403433" marR="0" lvl="0" indent="-403433" algn="l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2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Burrow</a:t>
            </a:r>
          </a:p>
          <a:p>
            <a:pPr marL="403433" marR="0" lvl="0" indent="-403433" algn="l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2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Social</a:t>
            </a:r>
          </a:p>
          <a:p>
            <a:pPr marL="403433" marR="0" lvl="0" indent="-403433" algn="l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2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Big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96235" y="888067"/>
            <a:ext cx="3962944" cy="58124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13500000" sx="103000" sy="103000" algn="br" rotWithShape="0">
              <a:prstClr val="black">
                <a:alpha val="67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7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Long life but cancer?</a:t>
            </a:r>
            <a:endParaRPr kumimoji="0" lang="en-US" sz="2824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Arial"/>
            </a:endParaRPr>
          </a:p>
        </p:txBody>
      </p:sp>
      <p:sp>
        <p:nvSpPr>
          <p:cNvPr id="11" name="Up Arrow 10"/>
          <p:cNvSpPr/>
          <p:nvPr/>
        </p:nvSpPr>
        <p:spPr>
          <a:xfrm rot="14768425">
            <a:off x="5147703" y="3712029"/>
            <a:ext cx="823632" cy="700207"/>
          </a:xfrm>
          <a:prstGeom prst="upArrow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13500000" sx="103000" sy="103000" algn="br" rotWithShape="0">
              <a:prstClr val="black">
                <a:alpha val="67000"/>
              </a:prstClr>
            </a:outerShdw>
          </a:effectLst>
        </p:spPr>
        <p:txBody>
          <a:bodyPr>
            <a:spAutoFit/>
          </a:bodyPr>
          <a:lstStyle/>
          <a:p>
            <a:pPr marL="0" marR="0" lvl="0" indent="0" algn="l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2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Arial"/>
            </a:endParaRPr>
          </a:p>
        </p:txBody>
      </p:sp>
      <p:sp>
        <p:nvSpPr>
          <p:cNvPr id="12" name="Up Arrow 11"/>
          <p:cNvSpPr/>
          <p:nvPr/>
        </p:nvSpPr>
        <p:spPr>
          <a:xfrm rot="1053798">
            <a:off x="3639110" y="1895276"/>
            <a:ext cx="823632" cy="700207"/>
          </a:xfrm>
          <a:prstGeom prst="upArrow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13500000" sx="103000" sy="103000" algn="br" rotWithShape="0">
              <a:prstClr val="black">
                <a:alpha val="67000"/>
              </a:prstClr>
            </a:outerShdw>
          </a:effectLst>
        </p:spPr>
        <p:txBody>
          <a:bodyPr>
            <a:spAutoFit/>
          </a:bodyPr>
          <a:lstStyle/>
          <a:p>
            <a:pPr marL="0" marR="0" lvl="0" indent="0" algn="l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2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Arial"/>
            </a:endParaRPr>
          </a:p>
        </p:txBody>
      </p:sp>
      <p:sp>
        <p:nvSpPr>
          <p:cNvPr id="13" name="Up Arrow 12"/>
          <p:cNvSpPr/>
          <p:nvPr/>
        </p:nvSpPr>
        <p:spPr>
          <a:xfrm rot="8766945">
            <a:off x="6668901" y="1895276"/>
            <a:ext cx="823632" cy="700207"/>
          </a:xfrm>
          <a:prstGeom prst="upArrow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13500000" sx="103000" sy="103000" algn="br" rotWithShape="0">
              <a:prstClr val="black">
                <a:alpha val="67000"/>
              </a:prstClr>
            </a:outerShdw>
          </a:effectLst>
        </p:spPr>
        <p:txBody>
          <a:bodyPr>
            <a:spAutoFit/>
          </a:bodyPr>
          <a:lstStyle/>
          <a:p>
            <a:pPr marL="0" marR="0" lvl="0" indent="0" algn="l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2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141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1" y="457200"/>
            <a:ext cx="3059113" cy="609600"/>
          </a:xfrm>
        </p:spPr>
        <p:txBody>
          <a:bodyPr/>
          <a:lstStyle/>
          <a:p>
            <a:r>
              <a:rPr lang="en-US" sz="2800" kern="1200" dirty="0">
                <a:solidFill>
                  <a:srgbClr val="00FFFF"/>
                </a:solidFill>
                <a:latin typeface="Arial" pitchFamily="34" charset="0"/>
                <a:ea typeface="+mn-ea"/>
                <a:cs typeface="+mn-cs"/>
              </a:rPr>
              <a:t>Robust</a:t>
            </a:r>
            <a:endParaRPr lang="en-US" sz="2000" kern="1200" dirty="0">
              <a:solidFill>
                <a:srgbClr val="00FFFF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175171" name="Rectangle 3"/>
          <p:cNvSpPr>
            <a:spLocks noChangeArrowheads="1"/>
          </p:cNvSpPr>
          <p:nvPr/>
        </p:nvSpPr>
        <p:spPr bwMode="auto">
          <a:xfrm>
            <a:off x="7620000" y="457200"/>
            <a:ext cx="2514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1" tIns="45708" rIns="91411" bIns="45708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Fragile</a:t>
            </a:r>
          </a:p>
        </p:txBody>
      </p:sp>
      <p:sp>
        <p:nvSpPr>
          <p:cNvPr id="7175172" name="Text Box 4"/>
          <p:cNvSpPr txBox="1">
            <a:spLocks noChangeArrowheads="1"/>
          </p:cNvSpPr>
          <p:nvPr/>
        </p:nvSpPr>
        <p:spPr bwMode="auto">
          <a:xfrm>
            <a:off x="2209800" y="1"/>
            <a:ext cx="7772400" cy="584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11" tIns="45708" rIns="91411" bIns="45708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/>
              </a:rPr>
              <a:t>Restoring robustness?</a:t>
            </a:r>
          </a:p>
        </p:txBody>
      </p:sp>
      <p:sp>
        <p:nvSpPr>
          <p:cNvPr id="7175173" name="Text Box 5"/>
          <p:cNvSpPr txBox="1">
            <a:spLocks noChangeArrowheads="1"/>
          </p:cNvSpPr>
          <p:nvPr/>
        </p:nvSpPr>
        <p:spPr bwMode="auto">
          <a:xfrm>
            <a:off x="1636714" y="1019951"/>
            <a:ext cx="4535487" cy="1200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11" tIns="45708" rIns="91411" bIns="45708">
            <a:spAutoFit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J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Metabolism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J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Regeneration &amp; repair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J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Healing wound /infect</a:t>
            </a:r>
          </a:p>
        </p:txBody>
      </p:sp>
      <p:sp>
        <p:nvSpPr>
          <p:cNvPr id="7175174" name="Text Box 6"/>
          <p:cNvSpPr txBox="1">
            <a:spLocks noChangeArrowheads="1"/>
          </p:cNvSpPr>
          <p:nvPr/>
        </p:nvSpPr>
        <p:spPr bwMode="auto">
          <a:xfrm>
            <a:off x="6400800" y="1029415"/>
            <a:ext cx="4114800" cy="1200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1" tIns="45708" rIns="91411" bIns="45708">
            <a:spAutoFit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Obesity, diabetes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Cancer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AutoImmune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/Inflame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400800" y="2181786"/>
            <a:ext cx="3657600" cy="1323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11" tIns="45708" rIns="91411" bIns="45708">
            <a:spAutoFit/>
          </a:bodyPr>
          <a:lstStyle/>
          <a:p>
            <a:pPr marL="914400" marR="0" lvl="1" indent="-457200" algn="l" defTabSz="914400" rtl="0" eaLnBrk="0" fontAlgn="base" latinLnBrk="0" hangingPunct="0">
              <a:lnSpc>
                <a:spcPts val="24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Fat accumulation</a:t>
            </a:r>
          </a:p>
          <a:p>
            <a:pPr marL="914400" marR="0" lvl="1" indent="-457200" algn="l" defTabSz="914400" rtl="0" eaLnBrk="0" fontAlgn="base" latinLnBrk="0" hangingPunct="0">
              <a:lnSpc>
                <a:spcPts val="24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Insulin resistance</a:t>
            </a:r>
          </a:p>
          <a:p>
            <a:pPr marL="914400" marR="0" lvl="1" indent="-457200" algn="l" defTabSz="914400" rtl="0" eaLnBrk="0" fontAlgn="base" latinLnBrk="0" hangingPunct="0">
              <a:lnSpc>
                <a:spcPts val="24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Proliferation</a:t>
            </a:r>
          </a:p>
          <a:p>
            <a:pPr marL="914400" marR="0" lvl="1" indent="-457200" algn="l" defTabSz="914400" rtl="0" eaLnBrk="0" fontAlgn="base" latinLnBrk="0" hangingPunct="0">
              <a:lnSpc>
                <a:spcPts val="24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Inflammation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99563" y="3389294"/>
            <a:ext cx="182614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EC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Controlled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EC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Acute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99948" y="3389294"/>
            <a:ext cx="220605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Uncontrolled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Chronic</a:t>
            </a:r>
          </a:p>
        </p:txBody>
      </p:sp>
      <p:sp>
        <p:nvSpPr>
          <p:cNvPr id="14" name="Left Arrow 13"/>
          <p:cNvSpPr/>
          <p:nvPr/>
        </p:nvSpPr>
        <p:spPr bwMode="auto">
          <a:xfrm>
            <a:off x="4419600" y="3352800"/>
            <a:ext cx="2667000" cy="990600"/>
          </a:xfrm>
          <a:prstGeom prst="leftArrow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0" scaled="1"/>
            <a:tileRect/>
          </a:gra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Heal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752600" y="2181786"/>
            <a:ext cx="3657600" cy="1323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11" tIns="45708" rIns="91411" bIns="45708">
            <a:spAutoFit/>
          </a:bodyPr>
          <a:lstStyle/>
          <a:p>
            <a:pPr marL="914400" marR="0" lvl="1" indent="-457200" algn="l" defTabSz="914400" rtl="0" eaLnBrk="0" fontAlgn="base" latinLnBrk="0" hangingPunct="0">
              <a:lnSpc>
                <a:spcPts val="24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J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Fat accumulation</a:t>
            </a:r>
          </a:p>
          <a:p>
            <a:pPr marL="914400" marR="0" lvl="1" indent="-457200" algn="l" defTabSz="914400" rtl="0" eaLnBrk="0" fontAlgn="base" latinLnBrk="0" hangingPunct="0">
              <a:lnSpc>
                <a:spcPts val="24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J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Insulin resistance</a:t>
            </a:r>
          </a:p>
          <a:p>
            <a:pPr marL="914400" marR="0" lvl="1" indent="-457200" algn="l" defTabSz="914400" rtl="0" eaLnBrk="0" fontAlgn="base" latinLnBrk="0" hangingPunct="0">
              <a:lnSpc>
                <a:spcPts val="24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J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Proliferation</a:t>
            </a:r>
          </a:p>
          <a:p>
            <a:pPr marL="914400" marR="0" lvl="1" indent="-457200" algn="l" defTabSz="914400" rtl="0" eaLnBrk="0" fontAlgn="base" latinLnBrk="0" hangingPunct="0">
              <a:lnSpc>
                <a:spcPts val="24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J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Inflammation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54524" y="5174094"/>
            <a:ext cx="50353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Control systems failing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on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763976" y="2351725"/>
            <a:ext cx="1321053" cy="3114756"/>
            <a:chOff x="7086600" y="918287"/>
            <a:chExt cx="1321053" cy="3114756"/>
          </a:xfrm>
        </p:grpSpPr>
        <p:grpSp>
          <p:nvGrpSpPr>
            <p:cNvPr id="16" name="Group 15"/>
            <p:cNvGrpSpPr/>
            <p:nvPr/>
          </p:nvGrpSpPr>
          <p:grpSpPr>
            <a:xfrm>
              <a:off x="7086600" y="2438400"/>
              <a:ext cx="1321053" cy="1594643"/>
              <a:chOff x="7064916" y="2592388"/>
              <a:chExt cx="1321053" cy="1594643"/>
            </a:xfrm>
          </p:grpSpPr>
          <p:sp>
            <p:nvSpPr>
              <p:cNvPr id="18" name="Freeform 17"/>
              <p:cNvSpPr>
                <a:spLocks/>
              </p:cNvSpPr>
              <p:nvPr/>
            </p:nvSpPr>
            <p:spPr bwMode="auto">
              <a:xfrm rot="3260985" flipV="1">
                <a:off x="7170738" y="2971800"/>
                <a:ext cx="1211262" cy="1219200"/>
              </a:xfrm>
              <a:custGeom>
                <a:avLst/>
                <a:gdLst/>
                <a:ahLst/>
                <a:cxnLst>
                  <a:cxn ang="0">
                    <a:pos x="1013" y="660"/>
                  </a:cxn>
                  <a:cxn ang="0">
                    <a:pos x="993" y="312"/>
                  </a:cxn>
                  <a:cxn ang="0">
                    <a:pos x="953" y="194"/>
                  </a:cxn>
                  <a:cxn ang="0">
                    <a:pos x="897" y="144"/>
                  </a:cxn>
                  <a:cxn ang="0">
                    <a:pos x="837" y="125"/>
                  </a:cxn>
                  <a:cxn ang="0">
                    <a:pos x="760" y="91"/>
                  </a:cxn>
                  <a:cxn ang="0">
                    <a:pos x="672" y="50"/>
                  </a:cxn>
                  <a:cxn ang="0">
                    <a:pos x="595" y="18"/>
                  </a:cxn>
                  <a:cxn ang="0">
                    <a:pos x="533" y="3"/>
                  </a:cxn>
                  <a:cxn ang="0">
                    <a:pos x="453" y="0"/>
                  </a:cxn>
                  <a:cxn ang="0">
                    <a:pos x="367" y="6"/>
                  </a:cxn>
                  <a:cxn ang="0">
                    <a:pos x="290" y="18"/>
                  </a:cxn>
                  <a:cxn ang="0">
                    <a:pos x="202" y="94"/>
                  </a:cxn>
                  <a:cxn ang="0">
                    <a:pos x="116" y="211"/>
                  </a:cxn>
                  <a:cxn ang="0">
                    <a:pos x="23" y="243"/>
                  </a:cxn>
                  <a:cxn ang="0">
                    <a:pos x="18" y="328"/>
                  </a:cxn>
                  <a:cxn ang="0">
                    <a:pos x="42" y="377"/>
                  </a:cxn>
                  <a:cxn ang="0">
                    <a:pos x="22" y="420"/>
                  </a:cxn>
                  <a:cxn ang="0">
                    <a:pos x="14" y="451"/>
                  </a:cxn>
                  <a:cxn ang="0">
                    <a:pos x="53" y="485"/>
                  </a:cxn>
                  <a:cxn ang="0">
                    <a:pos x="102" y="486"/>
                  </a:cxn>
                  <a:cxn ang="0">
                    <a:pos x="154" y="469"/>
                  </a:cxn>
                  <a:cxn ang="0">
                    <a:pos x="156" y="489"/>
                  </a:cxn>
                  <a:cxn ang="0">
                    <a:pos x="117" y="536"/>
                  </a:cxn>
                  <a:cxn ang="0">
                    <a:pos x="101" y="559"/>
                  </a:cxn>
                  <a:cxn ang="0">
                    <a:pos x="133" y="606"/>
                  </a:cxn>
                  <a:cxn ang="0">
                    <a:pos x="222" y="598"/>
                  </a:cxn>
                  <a:cxn ang="0">
                    <a:pos x="269" y="644"/>
                  </a:cxn>
                  <a:cxn ang="0">
                    <a:pos x="291" y="734"/>
                  </a:cxn>
                  <a:cxn ang="0">
                    <a:pos x="340" y="864"/>
                  </a:cxn>
                  <a:cxn ang="0">
                    <a:pos x="408" y="964"/>
                  </a:cxn>
                  <a:cxn ang="0">
                    <a:pos x="447" y="1009"/>
                  </a:cxn>
                  <a:cxn ang="0">
                    <a:pos x="489" y="504"/>
                  </a:cxn>
                  <a:cxn ang="0">
                    <a:pos x="446" y="443"/>
                  </a:cxn>
                  <a:cxn ang="0">
                    <a:pos x="450" y="419"/>
                  </a:cxn>
                  <a:cxn ang="0">
                    <a:pos x="511" y="380"/>
                  </a:cxn>
                  <a:cxn ang="0">
                    <a:pos x="566" y="398"/>
                  </a:cxn>
                  <a:cxn ang="0">
                    <a:pos x="585" y="427"/>
                  </a:cxn>
                  <a:cxn ang="0">
                    <a:pos x="580" y="448"/>
                  </a:cxn>
                  <a:cxn ang="0">
                    <a:pos x="542" y="510"/>
                  </a:cxn>
                  <a:cxn ang="0">
                    <a:pos x="489" y="1045"/>
                  </a:cxn>
                  <a:cxn ang="0">
                    <a:pos x="570" y="1092"/>
                  </a:cxn>
                  <a:cxn ang="0">
                    <a:pos x="655" y="1132"/>
                  </a:cxn>
                  <a:cxn ang="0">
                    <a:pos x="731" y="1170"/>
                  </a:cxn>
                  <a:cxn ang="0">
                    <a:pos x="797" y="1225"/>
                  </a:cxn>
                  <a:cxn ang="0">
                    <a:pos x="916" y="1332"/>
                  </a:cxn>
                  <a:cxn ang="0">
                    <a:pos x="1043" y="1438"/>
                  </a:cxn>
                  <a:cxn ang="0">
                    <a:pos x="1137" y="1515"/>
                  </a:cxn>
                  <a:cxn ang="0">
                    <a:pos x="1526" y="1130"/>
                  </a:cxn>
                  <a:cxn ang="0">
                    <a:pos x="1463" y="1099"/>
                  </a:cxn>
                  <a:cxn ang="0">
                    <a:pos x="1317" y="1025"/>
                  </a:cxn>
                  <a:cxn ang="0">
                    <a:pos x="1160" y="936"/>
                  </a:cxn>
                  <a:cxn ang="0">
                    <a:pos x="1058" y="862"/>
                  </a:cxn>
                </a:cxnLst>
                <a:rect l="0" t="0" r="r" b="b"/>
                <a:pathLst>
                  <a:path w="1526" h="1536">
                    <a:moveTo>
                      <a:pt x="1058" y="862"/>
                    </a:moveTo>
                    <a:lnTo>
                      <a:pt x="1037" y="817"/>
                    </a:lnTo>
                    <a:lnTo>
                      <a:pt x="1022" y="748"/>
                    </a:lnTo>
                    <a:lnTo>
                      <a:pt x="1013" y="660"/>
                    </a:lnTo>
                    <a:lnTo>
                      <a:pt x="1006" y="565"/>
                    </a:lnTo>
                    <a:lnTo>
                      <a:pt x="1002" y="470"/>
                    </a:lnTo>
                    <a:lnTo>
                      <a:pt x="998" y="382"/>
                    </a:lnTo>
                    <a:lnTo>
                      <a:pt x="993" y="312"/>
                    </a:lnTo>
                    <a:lnTo>
                      <a:pt x="983" y="267"/>
                    </a:lnTo>
                    <a:lnTo>
                      <a:pt x="973" y="239"/>
                    </a:lnTo>
                    <a:lnTo>
                      <a:pt x="963" y="215"/>
                    </a:lnTo>
                    <a:lnTo>
                      <a:pt x="953" y="194"/>
                    </a:lnTo>
                    <a:lnTo>
                      <a:pt x="942" y="176"/>
                    </a:lnTo>
                    <a:lnTo>
                      <a:pt x="929" y="162"/>
                    </a:lnTo>
                    <a:lnTo>
                      <a:pt x="914" y="152"/>
                    </a:lnTo>
                    <a:lnTo>
                      <a:pt x="897" y="144"/>
                    </a:lnTo>
                    <a:lnTo>
                      <a:pt x="875" y="138"/>
                    </a:lnTo>
                    <a:lnTo>
                      <a:pt x="865" y="136"/>
                    </a:lnTo>
                    <a:lnTo>
                      <a:pt x="852" y="131"/>
                    </a:lnTo>
                    <a:lnTo>
                      <a:pt x="837" y="125"/>
                    </a:lnTo>
                    <a:lnTo>
                      <a:pt x="820" y="118"/>
                    </a:lnTo>
                    <a:lnTo>
                      <a:pt x="801" y="109"/>
                    </a:lnTo>
                    <a:lnTo>
                      <a:pt x="782" y="101"/>
                    </a:lnTo>
                    <a:lnTo>
                      <a:pt x="760" y="91"/>
                    </a:lnTo>
                    <a:lnTo>
                      <a:pt x="739" y="80"/>
                    </a:lnTo>
                    <a:lnTo>
                      <a:pt x="717" y="70"/>
                    </a:lnTo>
                    <a:lnTo>
                      <a:pt x="694" y="61"/>
                    </a:lnTo>
                    <a:lnTo>
                      <a:pt x="672" y="50"/>
                    </a:lnTo>
                    <a:lnTo>
                      <a:pt x="651" y="41"/>
                    </a:lnTo>
                    <a:lnTo>
                      <a:pt x="631" y="32"/>
                    </a:lnTo>
                    <a:lnTo>
                      <a:pt x="612" y="24"/>
                    </a:lnTo>
                    <a:lnTo>
                      <a:pt x="595" y="18"/>
                    </a:lnTo>
                    <a:lnTo>
                      <a:pt x="579" y="12"/>
                    </a:lnTo>
                    <a:lnTo>
                      <a:pt x="565" y="9"/>
                    </a:lnTo>
                    <a:lnTo>
                      <a:pt x="550" y="6"/>
                    </a:lnTo>
                    <a:lnTo>
                      <a:pt x="533" y="3"/>
                    </a:lnTo>
                    <a:lnTo>
                      <a:pt x="514" y="2"/>
                    </a:lnTo>
                    <a:lnTo>
                      <a:pt x="495" y="1"/>
                    </a:lnTo>
                    <a:lnTo>
                      <a:pt x="474" y="0"/>
                    </a:lnTo>
                    <a:lnTo>
                      <a:pt x="453" y="0"/>
                    </a:lnTo>
                    <a:lnTo>
                      <a:pt x="431" y="0"/>
                    </a:lnTo>
                    <a:lnTo>
                      <a:pt x="409" y="1"/>
                    </a:lnTo>
                    <a:lnTo>
                      <a:pt x="388" y="3"/>
                    </a:lnTo>
                    <a:lnTo>
                      <a:pt x="367" y="6"/>
                    </a:lnTo>
                    <a:lnTo>
                      <a:pt x="346" y="8"/>
                    </a:lnTo>
                    <a:lnTo>
                      <a:pt x="325" y="10"/>
                    </a:lnTo>
                    <a:lnTo>
                      <a:pt x="307" y="15"/>
                    </a:lnTo>
                    <a:lnTo>
                      <a:pt x="290" y="18"/>
                    </a:lnTo>
                    <a:lnTo>
                      <a:pt x="273" y="23"/>
                    </a:lnTo>
                    <a:lnTo>
                      <a:pt x="248" y="38"/>
                    </a:lnTo>
                    <a:lnTo>
                      <a:pt x="224" y="63"/>
                    </a:lnTo>
                    <a:lnTo>
                      <a:pt x="202" y="94"/>
                    </a:lnTo>
                    <a:lnTo>
                      <a:pt x="180" y="129"/>
                    </a:lnTo>
                    <a:lnTo>
                      <a:pt x="158" y="162"/>
                    </a:lnTo>
                    <a:lnTo>
                      <a:pt x="138" y="191"/>
                    </a:lnTo>
                    <a:lnTo>
                      <a:pt x="116" y="211"/>
                    </a:lnTo>
                    <a:lnTo>
                      <a:pt x="93" y="219"/>
                    </a:lnTo>
                    <a:lnTo>
                      <a:pt x="67" y="222"/>
                    </a:lnTo>
                    <a:lnTo>
                      <a:pt x="44" y="230"/>
                    </a:lnTo>
                    <a:lnTo>
                      <a:pt x="23" y="243"/>
                    </a:lnTo>
                    <a:lnTo>
                      <a:pt x="8" y="260"/>
                    </a:lnTo>
                    <a:lnTo>
                      <a:pt x="0" y="281"/>
                    </a:lnTo>
                    <a:lnTo>
                      <a:pt x="3" y="304"/>
                    </a:lnTo>
                    <a:lnTo>
                      <a:pt x="18" y="328"/>
                    </a:lnTo>
                    <a:lnTo>
                      <a:pt x="47" y="355"/>
                    </a:lnTo>
                    <a:lnTo>
                      <a:pt x="48" y="359"/>
                    </a:lnTo>
                    <a:lnTo>
                      <a:pt x="45" y="366"/>
                    </a:lnTo>
                    <a:lnTo>
                      <a:pt x="42" y="377"/>
                    </a:lnTo>
                    <a:lnTo>
                      <a:pt x="37" y="389"/>
                    </a:lnTo>
                    <a:lnTo>
                      <a:pt x="32" y="401"/>
                    </a:lnTo>
                    <a:lnTo>
                      <a:pt x="27" y="411"/>
                    </a:lnTo>
                    <a:lnTo>
                      <a:pt x="22" y="420"/>
                    </a:lnTo>
                    <a:lnTo>
                      <a:pt x="19" y="425"/>
                    </a:lnTo>
                    <a:lnTo>
                      <a:pt x="14" y="433"/>
                    </a:lnTo>
                    <a:lnTo>
                      <a:pt x="13" y="442"/>
                    </a:lnTo>
                    <a:lnTo>
                      <a:pt x="14" y="451"/>
                    </a:lnTo>
                    <a:lnTo>
                      <a:pt x="20" y="462"/>
                    </a:lnTo>
                    <a:lnTo>
                      <a:pt x="28" y="471"/>
                    </a:lnTo>
                    <a:lnTo>
                      <a:pt x="40" y="479"/>
                    </a:lnTo>
                    <a:lnTo>
                      <a:pt x="53" y="485"/>
                    </a:lnTo>
                    <a:lnTo>
                      <a:pt x="70" y="489"/>
                    </a:lnTo>
                    <a:lnTo>
                      <a:pt x="79" y="489"/>
                    </a:lnTo>
                    <a:lnTo>
                      <a:pt x="89" y="488"/>
                    </a:lnTo>
                    <a:lnTo>
                      <a:pt x="102" y="486"/>
                    </a:lnTo>
                    <a:lnTo>
                      <a:pt x="116" y="481"/>
                    </a:lnTo>
                    <a:lnTo>
                      <a:pt x="129" y="478"/>
                    </a:lnTo>
                    <a:lnTo>
                      <a:pt x="142" y="473"/>
                    </a:lnTo>
                    <a:lnTo>
                      <a:pt x="154" y="469"/>
                    </a:lnTo>
                    <a:lnTo>
                      <a:pt x="163" y="465"/>
                    </a:lnTo>
                    <a:lnTo>
                      <a:pt x="164" y="469"/>
                    </a:lnTo>
                    <a:lnTo>
                      <a:pt x="162" y="476"/>
                    </a:lnTo>
                    <a:lnTo>
                      <a:pt x="156" y="489"/>
                    </a:lnTo>
                    <a:lnTo>
                      <a:pt x="142" y="510"/>
                    </a:lnTo>
                    <a:lnTo>
                      <a:pt x="133" y="522"/>
                    </a:lnTo>
                    <a:lnTo>
                      <a:pt x="125" y="530"/>
                    </a:lnTo>
                    <a:lnTo>
                      <a:pt x="117" y="536"/>
                    </a:lnTo>
                    <a:lnTo>
                      <a:pt x="111" y="540"/>
                    </a:lnTo>
                    <a:lnTo>
                      <a:pt x="105" y="545"/>
                    </a:lnTo>
                    <a:lnTo>
                      <a:pt x="102" y="551"/>
                    </a:lnTo>
                    <a:lnTo>
                      <a:pt x="101" y="559"/>
                    </a:lnTo>
                    <a:lnTo>
                      <a:pt x="101" y="569"/>
                    </a:lnTo>
                    <a:lnTo>
                      <a:pt x="105" y="582"/>
                    </a:lnTo>
                    <a:lnTo>
                      <a:pt x="117" y="594"/>
                    </a:lnTo>
                    <a:lnTo>
                      <a:pt x="133" y="606"/>
                    </a:lnTo>
                    <a:lnTo>
                      <a:pt x="154" y="613"/>
                    </a:lnTo>
                    <a:lnTo>
                      <a:pt x="176" y="615"/>
                    </a:lnTo>
                    <a:lnTo>
                      <a:pt x="199" y="610"/>
                    </a:lnTo>
                    <a:lnTo>
                      <a:pt x="222" y="598"/>
                    </a:lnTo>
                    <a:lnTo>
                      <a:pt x="242" y="574"/>
                    </a:lnTo>
                    <a:lnTo>
                      <a:pt x="254" y="598"/>
                    </a:lnTo>
                    <a:lnTo>
                      <a:pt x="262" y="621"/>
                    </a:lnTo>
                    <a:lnTo>
                      <a:pt x="269" y="644"/>
                    </a:lnTo>
                    <a:lnTo>
                      <a:pt x="276" y="667"/>
                    </a:lnTo>
                    <a:lnTo>
                      <a:pt x="280" y="690"/>
                    </a:lnTo>
                    <a:lnTo>
                      <a:pt x="285" y="712"/>
                    </a:lnTo>
                    <a:lnTo>
                      <a:pt x="291" y="734"/>
                    </a:lnTo>
                    <a:lnTo>
                      <a:pt x="298" y="756"/>
                    </a:lnTo>
                    <a:lnTo>
                      <a:pt x="314" y="799"/>
                    </a:lnTo>
                    <a:lnTo>
                      <a:pt x="328" y="835"/>
                    </a:lnTo>
                    <a:lnTo>
                      <a:pt x="340" y="864"/>
                    </a:lnTo>
                    <a:lnTo>
                      <a:pt x="353" y="889"/>
                    </a:lnTo>
                    <a:lnTo>
                      <a:pt x="368" y="912"/>
                    </a:lnTo>
                    <a:lnTo>
                      <a:pt x="386" y="936"/>
                    </a:lnTo>
                    <a:lnTo>
                      <a:pt x="408" y="964"/>
                    </a:lnTo>
                    <a:lnTo>
                      <a:pt x="436" y="998"/>
                    </a:lnTo>
                    <a:lnTo>
                      <a:pt x="439" y="1002"/>
                    </a:lnTo>
                    <a:lnTo>
                      <a:pt x="444" y="1006"/>
                    </a:lnTo>
                    <a:lnTo>
                      <a:pt x="447" y="1009"/>
                    </a:lnTo>
                    <a:lnTo>
                      <a:pt x="451" y="1014"/>
                    </a:lnTo>
                    <a:lnTo>
                      <a:pt x="515" y="522"/>
                    </a:lnTo>
                    <a:lnTo>
                      <a:pt x="503" y="516"/>
                    </a:lnTo>
                    <a:lnTo>
                      <a:pt x="489" y="504"/>
                    </a:lnTo>
                    <a:lnTo>
                      <a:pt x="476" y="489"/>
                    </a:lnTo>
                    <a:lnTo>
                      <a:pt x="465" y="472"/>
                    </a:lnTo>
                    <a:lnTo>
                      <a:pt x="454" y="456"/>
                    </a:lnTo>
                    <a:lnTo>
                      <a:pt x="446" y="443"/>
                    </a:lnTo>
                    <a:lnTo>
                      <a:pt x="442" y="433"/>
                    </a:lnTo>
                    <a:lnTo>
                      <a:pt x="439" y="430"/>
                    </a:lnTo>
                    <a:lnTo>
                      <a:pt x="443" y="426"/>
                    </a:lnTo>
                    <a:lnTo>
                      <a:pt x="450" y="419"/>
                    </a:lnTo>
                    <a:lnTo>
                      <a:pt x="462" y="409"/>
                    </a:lnTo>
                    <a:lnTo>
                      <a:pt x="477" y="398"/>
                    </a:lnTo>
                    <a:lnTo>
                      <a:pt x="494" y="388"/>
                    </a:lnTo>
                    <a:lnTo>
                      <a:pt x="511" y="380"/>
                    </a:lnTo>
                    <a:lnTo>
                      <a:pt x="528" y="378"/>
                    </a:lnTo>
                    <a:lnTo>
                      <a:pt x="543" y="381"/>
                    </a:lnTo>
                    <a:lnTo>
                      <a:pt x="556" y="389"/>
                    </a:lnTo>
                    <a:lnTo>
                      <a:pt x="566" y="398"/>
                    </a:lnTo>
                    <a:lnTo>
                      <a:pt x="574" y="406"/>
                    </a:lnTo>
                    <a:lnTo>
                      <a:pt x="579" y="415"/>
                    </a:lnTo>
                    <a:lnTo>
                      <a:pt x="582" y="423"/>
                    </a:lnTo>
                    <a:lnTo>
                      <a:pt x="585" y="427"/>
                    </a:lnTo>
                    <a:lnTo>
                      <a:pt x="586" y="432"/>
                    </a:lnTo>
                    <a:lnTo>
                      <a:pt x="586" y="433"/>
                    </a:lnTo>
                    <a:lnTo>
                      <a:pt x="585" y="438"/>
                    </a:lnTo>
                    <a:lnTo>
                      <a:pt x="580" y="448"/>
                    </a:lnTo>
                    <a:lnTo>
                      <a:pt x="573" y="463"/>
                    </a:lnTo>
                    <a:lnTo>
                      <a:pt x="564" y="479"/>
                    </a:lnTo>
                    <a:lnTo>
                      <a:pt x="553" y="496"/>
                    </a:lnTo>
                    <a:lnTo>
                      <a:pt x="542" y="510"/>
                    </a:lnTo>
                    <a:lnTo>
                      <a:pt x="529" y="521"/>
                    </a:lnTo>
                    <a:lnTo>
                      <a:pt x="517" y="523"/>
                    </a:lnTo>
                    <a:lnTo>
                      <a:pt x="471" y="1031"/>
                    </a:lnTo>
                    <a:lnTo>
                      <a:pt x="489" y="1045"/>
                    </a:lnTo>
                    <a:lnTo>
                      <a:pt x="507" y="1057"/>
                    </a:lnTo>
                    <a:lnTo>
                      <a:pt x="528" y="1070"/>
                    </a:lnTo>
                    <a:lnTo>
                      <a:pt x="549" y="1082"/>
                    </a:lnTo>
                    <a:lnTo>
                      <a:pt x="570" y="1092"/>
                    </a:lnTo>
                    <a:lnTo>
                      <a:pt x="592" y="1102"/>
                    </a:lnTo>
                    <a:lnTo>
                      <a:pt x="612" y="1113"/>
                    </a:lnTo>
                    <a:lnTo>
                      <a:pt x="634" y="1123"/>
                    </a:lnTo>
                    <a:lnTo>
                      <a:pt x="655" y="1132"/>
                    </a:lnTo>
                    <a:lnTo>
                      <a:pt x="676" y="1142"/>
                    </a:lnTo>
                    <a:lnTo>
                      <a:pt x="695" y="1152"/>
                    </a:lnTo>
                    <a:lnTo>
                      <a:pt x="714" y="1161"/>
                    </a:lnTo>
                    <a:lnTo>
                      <a:pt x="731" y="1170"/>
                    </a:lnTo>
                    <a:lnTo>
                      <a:pt x="746" y="1181"/>
                    </a:lnTo>
                    <a:lnTo>
                      <a:pt x="761" y="1191"/>
                    </a:lnTo>
                    <a:lnTo>
                      <a:pt x="772" y="1202"/>
                    </a:lnTo>
                    <a:lnTo>
                      <a:pt x="797" y="1225"/>
                    </a:lnTo>
                    <a:lnTo>
                      <a:pt x="824" y="1250"/>
                    </a:lnTo>
                    <a:lnTo>
                      <a:pt x="854" y="1276"/>
                    </a:lnTo>
                    <a:lnTo>
                      <a:pt x="885" y="1304"/>
                    </a:lnTo>
                    <a:lnTo>
                      <a:pt x="916" y="1332"/>
                    </a:lnTo>
                    <a:lnTo>
                      <a:pt x="950" y="1359"/>
                    </a:lnTo>
                    <a:lnTo>
                      <a:pt x="981" y="1387"/>
                    </a:lnTo>
                    <a:lnTo>
                      <a:pt x="1013" y="1414"/>
                    </a:lnTo>
                    <a:lnTo>
                      <a:pt x="1043" y="1438"/>
                    </a:lnTo>
                    <a:lnTo>
                      <a:pt x="1071" y="1461"/>
                    </a:lnTo>
                    <a:lnTo>
                      <a:pt x="1096" y="1481"/>
                    </a:lnTo>
                    <a:lnTo>
                      <a:pt x="1118" y="1500"/>
                    </a:lnTo>
                    <a:lnTo>
                      <a:pt x="1137" y="1515"/>
                    </a:lnTo>
                    <a:lnTo>
                      <a:pt x="1150" y="1526"/>
                    </a:lnTo>
                    <a:lnTo>
                      <a:pt x="1158" y="1533"/>
                    </a:lnTo>
                    <a:lnTo>
                      <a:pt x="1162" y="1536"/>
                    </a:lnTo>
                    <a:lnTo>
                      <a:pt x="1526" y="1130"/>
                    </a:lnTo>
                    <a:lnTo>
                      <a:pt x="1521" y="1128"/>
                    </a:lnTo>
                    <a:lnTo>
                      <a:pt x="1509" y="1122"/>
                    </a:lnTo>
                    <a:lnTo>
                      <a:pt x="1489" y="1112"/>
                    </a:lnTo>
                    <a:lnTo>
                      <a:pt x="1463" y="1099"/>
                    </a:lnTo>
                    <a:lnTo>
                      <a:pt x="1432" y="1084"/>
                    </a:lnTo>
                    <a:lnTo>
                      <a:pt x="1396" y="1066"/>
                    </a:lnTo>
                    <a:lnTo>
                      <a:pt x="1358" y="1046"/>
                    </a:lnTo>
                    <a:lnTo>
                      <a:pt x="1317" y="1025"/>
                    </a:lnTo>
                    <a:lnTo>
                      <a:pt x="1276" y="1003"/>
                    </a:lnTo>
                    <a:lnTo>
                      <a:pt x="1236" y="981"/>
                    </a:lnTo>
                    <a:lnTo>
                      <a:pt x="1196" y="958"/>
                    </a:lnTo>
                    <a:lnTo>
                      <a:pt x="1160" y="936"/>
                    </a:lnTo>
                    <a:lnTo>
                      <a:pt x="1126" y="916"/>
                    </a:lnTo>
                    <a:lnTo>
                      <a:pt x="1097" y="896"/>
                    </a:lnTo>
                    <a:lnTo>
                      <a:pt x="1074" y="878"/>
                    </a:lnTo>
                    <a:lnTo>
                      <a:pt x="1058" y="86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19" name="Freeform 18"/>
              <p:cNvSpPr>
                <a:spLocks/>
              </p:cNvSpPr>
              <p:nvPr/>
            </p:nvSpPr>
            <p:spPr bwMode="auto">
              <a:xfrm rot="3260985" flipV="1">
                <a:off x="7626445" y="3194231"/>
                <a:ext cx="52387" cy="404813"/>
              </a:xfrm>
              <a:custGeom>
                <a:avLst/>
                <a:gdLst/>
                <a:ahLst/>
                <a:cxnLst>
                  <a:cxn ang="0">
                    <a:pos x="64" y="1"/>
                  </a:cxn>
                  <a:cxn ang="0">
                    <a:pos x="64" y="0"/>
                  </a:cxn>
                  <a:cxn ang="0">
                    <a:pos x="64" y="0"/>
                  </a:cxn>
                  <a:cxn ang="0">
                    <a:pos x="64" y="0"/>
                  </a:cxn>
                  <a:cxn ang="0">
                    <a:pos x="64" y="0"/>
                  </a:cxn>
                  <a:cxn ang="0">
                    <a:pos x="0" y="492"/>
                  </a:cxn>
                  <a:cxn ang="0">
                    <a:pos x="5" y="496"/>
                  </a:cxn>
                  <a:cxn ang="0">
                    <a:pos x="10" y="500"/>
                  </a:cxn>
                  <a:cxn ang="0">
                    <a:pos x="15" y="504"/>
                  </a:cxn>
                  <a:cxn ang="0">
                    <a:pos x="20" y="509"/>
                  </a:cxn>
                  <a:cxn ang="0">
                    <a:pos x="66" y="1"/>
                  </a:cxn>
                  <a:cxn ang="0">
                    <a:pos x="66" y="1"/>
                  </a:cxn>
                  <a:cxn ang="0">
                    <a:pos x="66" y="1"/>
                  </a:cxn>
                  <a:cxn ang="0">
                    <a:pos x="66" y="1"/>
                  </a:cxn>
                  <a:cxn ang="0">
                    <a:pos x="64" y="1"/>
                  </a:cxn>
                </a:cxnLst>
                <a:rect l="0" t="0" r="r" b="b"/>
                <a:pathLst>
                  <a:path w="66" h="509">
                    <a:moveTo>
                      <a:pt x="64" y="1"/>
                    </a:moveTo>
                    <a:lnTo>
                      <a:pt x="64" y="0"/>
                    </a:lnTo>
                    <a:lnTo>
                      <a:pt x="64" y="0"/>
                    </a:lnTo>
                    <a:lnTo>
                      <a:pt x="64" y="0"/>
                    </a:lnTo>
                    <a:lnTo>
                      <a:pt x="64" y="0"/>
                    </a:lnTo>
                    <a:lnTo>
                      <a:pt x="0" y="492"/>
                    </a:lnTo>
                    <a:lnTo>
                      <a:pt x="5" y="496"/>
                    </a:lnTo>
                    <a:lnTo>
                      <a:pt x="10" y="500"/>
                    </a:lnTo>
                    <a:lnTo>
                      <a:pt x="15" y="504"/>
                    </a:lnTo>
                    <a:lnTo>
                      <a:pt x="20" y="509"/>
                    </a:lnTo>
                    <a:lnTo>
                      <a:pt x="66" y="1"/>
                    </a:lnTo>
                    <a:lnTo>
                      <a:pt x="66" y="1"/>
                    </a:lnTo>
                    <a:lnTo>
                      <a:pt x="66" y="1"/>
                    </a:lnTo>
                    <a:lnTo>
                      <a:pt x="66" y="1"/>
                    </a:lnTo>
                    <a:lnTo>
                      <a:pt x="64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20" name="Freeform 19"/>
              <p:cNvSpPr>
                <a:spLocks/>
              </p:cNvSpPr>
              <p:nvPr/>
            </p:nvSpPr>
            <p:spPr bwMode="auto">
              <a:xfrm rot="3260985" flipV="1">
                <a:off x="7093491" y="3444015"/>
                <a:ext cx="63500" cy="120650"/>
              </a:xfrm>
              <a:custGeom>
                <a:avLst/>
                <a:gdLst/>
                <a:ahLst/>
                <a:cxnLst>
                  <a:cxn ang="0">
                    <a:pos x="74" y="9"/>
                  </a:cxn>
                  <a:cxn ang="0">
                    <a:pos x="68" y="23"/>
                  </a:cxn>
                  <a:cxn ang="0">
                    <a:pos x="59" y="41"/>
                  </a:cxn>
                  <a:cxn ang="0">
                    <a:pos x="48" y="63"/>
                  </a:cxn>
                  <a:cxn ang="0">
                    <a:pos x="35" y="84"/>
                  </a:cxn>
                  <a:cxn ang="0">
                    <a:pos x="22" y="104"/>
                  </a:cxn>
                  <a:cxn ang="0">
                    <a:pos x="12" y="121"/>
                  </a:cxn>
                  <a:cxn ang="0">
                    <a:pos x="4" y="132"/>
                  </a:cxn>
                  <a:cxn ang="0">
                    <a:pos x="1" y="137"/>
                  </a:cxn>
                  <a:cxn ang="0">
                    <a:pos x="0" y="137"/>
                  </a:cxn>
                  <a:cxn ang="0">
                    <a:pos x="0" y="139"/>
                  </a:cxn>
                  <a:cxn ang="0">
                    <a:pos x="5" y="141"/>
                  </a:cxn>
                  <a:cxn ang="0">
                    <a:pos x="19" y="146"/>
                  </a:cxn>
                  <a:cxn ang="0">
                    <a:pos x="23" y="147"/>
                  </a:cxn>
                  <a:cxn ang="0">
                    <a:pos x="28" y="148"/>
                  </a:cxn>
                  <a:cxn ang="0">
                    <a:pos x="33" y="149"/>
                  </a:cxn>
                  <a:cxn ang="0">
                    <a:pos x="37" y="150"/>
                  </a:cxn>
                  <a:cxn ang="0">
                    <a:pos x="43" y="132"/>
                  </a:cxn>
                  <a:cxn ang="0">
                    <a:pos x="48" y="112"/>
                  </a:cxn>
                  <a:cxn ang="0">
                    <a:pos x="53" y="94"/>
                  </a:cxn>
                  <a:cxn ang="0">
                    <a:pos x="59" y="74"/>
                  </a:cxn>
                  <a:cxn ang="0">
                    <a:pos x="64" y="56"/>
                  </a:cxn>
                  <a:cxn ang="0">
                    <a:pos x="69" y="36"/>
                  </a:cxn>
                  <a:cxn ang="0">
                    <a:pos x="75" y="18"/>
                  </a:cxn>
                  <a:cxn ang="0">
                    <a:pos x="81" y="0"/>
                  </a:cxn>
                  <a:cxn ang="0">
                    <a:pos x="79" y="2"/>
                  </a:cxn>
                  <a:cxn ang="0">
                    <a:pos x="76" y="4"/>
                  </a:cxn>
                  <a:cxn ang="0">
                    <a:pos x="75" y="6"/>
                  </a:cxn>
                  <a:cxn ang="0">
                    <a:pos x="74" y="9"/>
                  </a:cxn>
                </a:cxnLst>
                <a:rect l="0" t="0" r="r" b="b"/>
                <a:pathLst>
                  <a:path w="81" h="150">
                    <a:moveTo>
                      <a:pt x="74" y="9"/>
                    </a:moveTo>
                    <a:lnTo>
                      <a:pt x="68" y="23"/>
                    </a:lnTo>
                    <a:lnTo>
                      <a:pt x="59" y="41"/>
                    </a:lnTo>
                    <a:lnTo>
                      <a:pt x="48" y="63"/>
                    </a:lnTo>
                    <a:lnTo>
                      <a:pt x="35" y="84"/>
                    </a:lnTo>
                    <a:lnTo>
                      <a:pt x="22" y="104"/>
                    </a:lnTo>
                    <a:lnTo>
                      <a:pt x="12" y="121"/>
                    </a:lnTo>
                    <a:lnTo>
                      <a:pt x="4" y="132"/>
                    </a:lnTo>
                    <a:lnTo>
                      <a:pt x="1" y="137"/>
                    </a:lnTo>
                    <a:lnTo>
                      <a:pt x="0" y="137"/>
                    </a:lnTo>
                    <a:lnTo>
                      <a:pt x="0" y="139"/>
                    </a:lnTo>
                    <a:lnTo>
                      <a:pt x="5" y="141"/>
                    </a:lnTo>
                    <a:lnTo>
                      <a:pt x="19" y="146"/>
                    </a:lnTo>
                    <a:lnTo>
                      <a:pt x="23" y="147"/>
                    </a:lnTo>
                    <a:lnTo>
                      <a:pt x="28" y="148"/>
                    </a:lnTo>
                    <a:lnTo>
                      <a:pt x="33" y="149"/>
                    </a:lnTo>
                    <a:lnTo>
                      <a:pt x="37" y="150"/>
                    </a:lnTo>
                    <a:lnTo>
                      <a:pt x="43" y="132"/>
                    </a:lnTo>
                    <a:lnTo>
                      <a:pt x="48" y="112"/>
                    </a:lnTo>
                    <a:lnTo>
                      <a:pt x="53" y="94"/>
                    </a:lnTo>
                    <a:lnTo>
                      <a:pt x="59" y="74"/>
                    </a:lnTo>
                    <a:lnTo>
                      <a:pt x="64" y="56"/>
                    </a:lnTo>
                    <a:lnTo>
                      <a:pt x="69" y="36"/>
                    </a:lnTo>
                    <a:lnTo>
                      <a:pt x="75" y="18"/>
                    </a:lnTo>
                    <a:lnTo>
                      <a:pt x="81" y="0"/>
                    </a:lnTo>
                    <a:lnTo>
                      <a:pt x="79" y="2"/>
                    </a:lnTo>
                    <a:lnTo>
                      <a:pt x="76" y="4"/>
                    </a:lnTo>
                    <a:lnTo>
                      <a:pt x="75" y="6"/>
                    </a:lnTo>
                    <a:lnTo>
                      <a:pt x="74" y="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21" name="Freeform 20"/>
              <p:cNvSpPr>
                <a:spLocks/>
              </p:cNvSpPr>
              <p:nvPr/>
            </p:nvSpPr>
            <p:spPr bwMode="auto">
              <a:xfrm rot="3260985" flipV="1">
                <a:off x="7188737" y="3058249"/>
                <a:ext cx="1004887" cy="1023938"/>
              </a:xfrm>
              <a:custGeom>
                <a:avLst/>
                <a:gdLst/>
                <a:ahLst/>
                <a:cxnLst>
                  <a:cxn ang="0">
                    <a:pos x="1226" y="1099"/>
                  </a:cxn>
                  <a:cxn ang="0">
                    <a:pos x="1152" y="1109"/>
                  </a:cxn>
                  <a:cxn ang="0">
                    <a:pos x="1203" y="1041"/>
                  </a:cxn>
                  <a:cxn ang="0">
                    <a:pos x="1149" y="1076"/>
                  </a:cxn>
                  <a:cxn ang="0">
                    <a:pos x="1104" y="1073"/>
                  </a:cxn>
                  <a:cxn ang="0">
                    <a:pos x="1136" y="1016"/>
                  </a:cxn>
                  <a:cxn ang="0">
                    <a:pos x="1067" y="1056"/>
                  </a:cxn>
                  <a:cxn ang="0">
                    <a:pos x="1047" y="1025"/>
                  </a:cxn>
                  <a:cxn ang="0">
                    <a:pos x="1081" y="969"/>
                  </a:cxn>
                  <a:cxn ang="0">
                    <a:pos x="985" y="1031"/>
                  </a:cxn>
                  <a:cxn ang="0">
                    <a:pos x="1007" y="979"/>
                  </a:cxn>
                  <a:cxn ang="0">
                    <a:pos x="1028" y="939"/>
                  </a:cxn>
                  <a:cxn ang="0">
                    <a:pos x="922" y="996"/>
                  </a:cxn>
                  <a:cxn ang="0">
                    <a:pos x="956" y="949"/>
                  </a:cxn>
                  <a:cxn ang="0">
                    <a:pos x="958" y="925"/>
                  </a:cxn>
                  <a:cxn ang="0">
                    <a:pos x="870" y="959"/>
                  </a:cxn>
                  <a:cxn ang="0">
                    <a:pos x="920" y="901"/>
                  </a:cxn>
                  <a:cxn ang="0">
                    <a:pos x="835" y="922"/>
                  </a:cxn>
                  <a:cxn ang="0">
                    <a:pos x="795" y="848"/>
                  </a:cxn>
                  <a:cxn ang="0">
                    <a:pos x="751" y="860"/>
                  </a:cxn>
                  <a:cxn ang="0">
                    <a:pos x="686" y="767"/>
                  </a:cxn>
                  <a:cxn ang="0">
                    <a:pos x="742" y="679"/>
                  </a:cxn>
                  <a:cxn ang="0">
                    <a:pos x="763" y="621"/>
                  </a:cxn>
                  <a:cxn ang="0">
                    <a:pos x="833" y="368"/>
                  </a:cxn>
                  <a:cxn ang="0">
                    <a:pos x="851" y="205"/>
                  </a:cxn>
                  <a:cxn ang="0">
                    <a:pos x="734" y="145"/>
                  </a:cxn>
                  <a:cxn ang="0">
                    <a:pos x="560" y="43"/>
                  </a:cxn>
                  <a:cxn ang="0">
                    <a:pos x="510" y="16"/>
                  </a:cxn>
                  <a:cxn ang="0">
                    <a:pos x="381" y="4"/>
                  </a:cxn>
                  <a:cxn ang="0">
                    <a:pos x="283" y="12"/>
                  </a:cxn>
                  <a:cxn ang="0">
                    <a:pos x="236" y="100"/>
                  </a:cxn>
                  <a:cxn ang="0">
                    <a:pos x="223" y="174"/>
                  </a:cxn>
                  <a:cxn ang="0">
                    <a:pos x="273" y="115"/>
                  </a:cxn>
                  <a:cxn ang="0">
                    <a:pos x="314" y="126"/>
                  </a:cxn>
                  <a:cxn ang="0">
                    <a:pos x="389" y="124"/>
                  </a:cxn>
                  <a:cxn ang="0">
                    <a:pos x="439" y="144"/>
                  </a:cxn>
                  <a:cxn ang="0">
                    <a:pos x="495" y="177"/>
                  </a:cxn>
                  <a:cxn ang="0">
                    <a:pos x="559" y="223"/>
                  </a:cxn>
                  <a:cxn ang="0">
                    <a:pos x="612" y="324"/>
                  </a:cxn>
                  <a:cxn ang="0">
                    <a:pos x="585" y="424"/>
                  </a:cxn>
                  <a:cxn ang="0">
                    <a:pos x="481" y="558"/>
                  </a:cxn>
                  <a:cxn ang="0">
                    <a:pos x="404" y="496"/>
                  </a:cxn>
                  <a:cxn ang="0">
                    <a:pos x="288" y="362"/>
                  </a:cxn>
                  <a:cxn ang="0">
                    <a:pos x="190" y="270"/>
                  </a:cxn>
                  <a:cxn ang="0">
                    <a:pos x="85" y="230"/>
                  </a:cxn>
                  <a:cxn ang="0">
                    <a:pos x="11" y="224"/>
                  </a:cxn>
                  <a:cxn ang="0">
                    <a:pos x="54" y="253"/>
                  </a:cxn>
                  <a:cxn ang="0">
                    <a:pos x="146" y="294"/>
                  </a:cxn>
                  <a:cxn ang="0">
                    <a:pos x="146" y="360"/>
                  </a:cxn>
                  <a:cxn ang="0">
                    <a:pos x="161" y="395"/>
                  </a:cxn>
                  <a:cxn ang="0">
                    <a:pos x="205" y="470"/>
                  </a:cxn>
                  <a:cxn ang="0">
                    <a:pos x="241" y="503"/>
                  </a:cxn>
                  <a:cxn ang="0">
                    <a:pos x="373" y="715"/>
                  </a:cxn>
                  <a:cxn ang="0">
                    <a:pos x="451" y="835"/>
                  </a:cxn>
                  <a:cxn ang="0">
                    <a:pos x="544" y="904"/>
                  </a:cxn>
                  <a:cxn ang="0">
                    <a:pos x="636" y="957"/>
                  </a:cxn>
                  <a:cxn ang="0">
                    <a:pos x="695" y="985"/>
                  </a:cxn>
                  <a:cxn ang="0">
                    <a:pos x="1083" y="1289"/>
                  </a:cxn>
                  <a:cxn ang="0">
                    <a:pos x="1222" y="1140"/>
                  </a:cxn>
                </a:cxnLst>
                <a:rect l="0" t="0" r="r" b="b"/>
                <a:pathLst>
                  <a:path w="1266" h="1289">
                    <a:moveTo>
                      <a:pt x="1221" y="1139"/>
                    </a:moveTo>
                    <a:lnTo>
                      <a:pt x="1266" y="1078"/>
                    </a:lnTo>
                    <a:lnTo>
                      <a:pt x="1264" y="1079"/>
                    </a:lnTo>
                    <a:lnTo>
                      <a:pt x="1258" y="1081"/>
                    </a:lnTo>
                    <a:lnTo>
                      <a:pt x="1250" y="1086"/>
                    </a:lnTo>
                    <a:lnTo>
                      <a:pt x="1238" y="1092"/>
                    </a:lnTo>
                    <a:lnTo>
                      <a:pt x="1226" y="1099"/>
                    </a:lnTo>
                    <a:lnTo>
                      <a:pt x="1212" y="1107"/>
                    </a:lnTo>
                    <a:lnTo>
                      <a:pt x="1197" y="1115"/>
                    </a:lnTo>
                    <a:lnTo>
                      <a:pt x="1182" y="1123"/>
                    </a:lnTo>
                    <a:lnTo>
                      <a:pt x="1175" y="1119"/>
                    </a:lnTo>
                    <a:lnTo>
                      <a:pt x="1167" y="1116"/>
                    </a:lnTo>
                    <a:lnTo>
                      <a:pt x="1160" y="1113"/>
                    </a:lnTo>
                    <a:lnTo>
                      <a:pt x="1152" y="1109"/>
                    </a:lnTo>
                    <a:lnTo>
                      <a:pt x="1161" y="1096"/>
                    </a:lnTo>
                    <a:lnTo>
                      <a:pt x="1169" y="1085"/>
                    </a:lnTo>
                    <a:lnTo>
                      <a:pt x="1178" y="1073"/>
                    </a:lnTo>
                    <a:lnTo>
                      <a:pt x="1187" y="1062"/>
                    </a:lnTo>
                    <a:lnTo>
                      <a:pt x="1193" y="1054"/>
                    </a:lnTo>
                    <a:lnTo>
                      <a:pt x="1199" y="1046"/>
                    </a:lnTo>
                    <a:lnTo>
                      <a:pt x="1203" y="1041"/>
                    </a:lnTo>
                    <a:lnTo>
                      <a:pt x="1204" y="1040"/>
                    </a:lnTo>
                    <a:lnTo>
                      <a:pt x="1202" y="1041"/>
                    </a:lnTo>
                    <a:lnTo>
                      <a:pt x="1196" y="1045"/>
                    </a:lnTo>
                    <a:lnTo>
                      <a:pt x="1187" y="1050"/>
                    </a:lnTo>
                    <a:lnTo>
                      <a:pt x="1176" y="1058"/>
                    </a:lnTo>
                    <a:lnTo>
                      <a:pt x="1162" y="1066"/>
                    </a:lnTo>
                    <a:lnTo>
                      <a:pt x="1149" y="1076"/>
                    </a:lnTo>
                    <a:lnTo>
                      <a:pt x="1135" y="1086"/>
                    </a:lnTo>
                    <a:lnTo>
                      <a:pt x="1121" y="1095"/>
                    </a:lnTo>
                    <a:lnTo>
                      <a:pt x="1115" y="1093"/>
                    </a:lnTo>
                    <a:lnTo>
                      <a:pt x="1109" y="1090"/>
                    </a:lnTo>
                    <a:lnTo>
                      <a:pt x="1104" y="1087"/>
                    </a:lnTo>
                    <a:lnTo>
                      <a:pt x="1098" y="1085"/>
                    </a:lnTo>
                    <a:lnTo>
                      <a:pt x="1104" y="1073"/>
                    </a:lnTo>
                    <a:lnTo>
                      <a:pt x="1110" y="1061"/>
                    </a:lnTo>
                    <a:lnTo>
                      <a:pt x="1117" y="1049"/>
                    </a:lnTo>
                    <a:lnTo>
                      <a:pt x="1123" y="1039"/>
                    </a:lnTo>
                    <a:lnTo>
                      <a:pt x="1128" y="1030"/>
                    </a:lnTo>
                    <a:lnTo>
                      <a:pt x="1132" y="1023"/>
                    </a:lnTo>
                    <a:lnTo>
                      <a:pt x="1135" y="1017"/>
                    </a:lnTo>
                    <a:lnTo>
                      <a:pt x="1136" y="1016"/>
                    </a:lnTo>
                    <a:lnTo>
                      <a:pt x="1134" y="1017"/>
                    </a:lnTo>
                    <a:lnTo>
                      <a:pt x="1128" y="1020"/>
                    </a:lnTo>
                    <a:lnTo>
                      <a:pt x="1119" y="1026"/>
                    </a:lnTo>
                    <a:lnTo>
                      <a:pt x="1107" y="1032"/>
                    </a:lnTo>
                    <a:lnTo>
                      <a:pt x="1094" y="1040"/>
                    </a:lnTo>
                    <a:lnTo>
                      <a:pt x="1081" y="1048"/>
                    </a:lnTo>
                    <a:lnTo>
                      <a:pt x="1067" y="1056"/>
                    </a:lnTo>
                    <a:lnTo>
                      <a:pt x="1053" y="1064"/>
                    </a:lnTo>
                    <a:lnTo>
                      <a:pt x="1047" y="1062"/>
                    </a:lnTo>
                    <a:lnTo>
                      <a:pt x="1043" y="1058"/>
                    </a:lnTo>
                    <a:lnTo>
                      <a:pt x="1037" y="1056"/>
                    </a:lnTo>
                    <a:lnTo>
                      <a:pt x="1031" y="1054"/>
                    </a:lnTo>
                    <a:lnTo>
                      <a:pt x="1039" y="1040"/>
                    </a:lnTo>
                    <a:lnTo>
                      <a:pt x="1047" y="1025"/>
                    </a:lnTo>
                    <a:lnTo>
                      <a:pt x="1056" y="1010"/>
                    </a:lnTo>
                    <a:lnTo>
                      <a:pt x="1064" y="996"/>
                    </a:lnTo>
                    <a:lnTo>
                      <a:pt x="1071" y="985"/>
                    </a:lnTo>
                    <a:lnTo>
                      <a:pt x="1077" y="975"/>
                    </a:lnTo>
                    <a:lnTo>
                      <a:pt x="1082" y="969"/>
                    </a:lnTo>
                    <a:lnTo>
                      <a:pt x="1083" y="966"/>
                    </a:lnTo>
                    <a:lnTo>
                      <a:pt x="1081" y="969"/>
                    </a:lnTo>
                    <a:lnTo>
                      <a:pt x="1072" y="973"/>
                    </a:lnTo>
                    <a:lnTo>
                      <a:pt x="1062" y="980"/>
                    </a:lnTo>
                    <a:lnTo>
                      <a:pt x="1048" y="989"/>
                    </a:lnTo>
                    <a:lnTo>
                      <a:pt x="1032" y="1000"/>
                    </a:lnTo>
                    <a:lnTo>
                      <a:pt x="1016" y="1010"/>
                    </a:lnTo>
                    <a:lnTo>
                      <a:pt x="1000" y="1020"/>
                    </a:lnTo>
                    <a:lnTo>
                      <a:pt x="985" y="1031"/>
                    </a:lnTo>
                    <a:lnTo>
                      <a:pt x="981" y="1028"/>
                    </a:lnTo>
                    <a:lnTo>
                      <a:pt x="979" y="1027"/>
                    </a:lnTo>
                    <a:lnTo>
                      <a:pt x="976" y="1025"/>
                    </a:lnTo>
                    <a:lnTo>
                      <a:pt x="972" y="1024"/>
                    </a:lnTo>
                    <a:lnTo>
                      <a:pt x="983" y="1010"/>
                    </a:lnTo>
                    <a:lnTo>
                      <a:pt x="994" y="994"/>
                    </a:lnTo>
                    <a:lnTo>
                      <a:pt x="1007" y="979"/>
                    </a:lnTo>
                    <a:lnTo>
                      <a:pt x="1018" y="964"/>
                    </a:lnTo>
                    <a:lnTo>
                      <a:pt x="1028" y="950"/>
                    </a:lnTo>
                    <a:lnTo>
                      <a:pt x="1037" y="940"/>
                    </a:lnTo>
                    <a:lnTo>
                      <a:pt x="1041" y="933"/>
                    </a:lnTo>
                    <a:lnTo>
                      <a:pt x="1044" y="931"/>
                    </a:lnTo>
                    <a:lnTo>
                      <a:pt x="1039" y="933"/>
                    </a:lnTo>
                    <a:lnTo>
                      <a:pt x="1028" y="939"/>
                    </a:lnTo>
                    <a:lnTo>
                      <a:pt x="1011" y="948"/>
                    </a:lnTo>
                    <a:lnTo>
                      <a:pt x="991" y="959"/>
                    </a:lnTo>
                    <a:lnTo>
                      <a:pt x="970" y="971"/>
                    </a:lnTo>
                    <a:lnTo>
                      <a:pt x="950" y="981"/>
                    </a:lnTo>
                    <a:lnTo>
                      <a:pt x="934" y="990"/>
                    </a:lnTo>
                    <a:lnTo>
                      <a:pt x="923" y="996"/>
                    </a:lnTo>
                    <a:lnTo>
                      <a:pt x="922" y="996"/>
                    </a:lnTo>
                    <a:lnTo>
                      <a:pt x="922" y="996"/>
                    </a:lnTo>
                    <a:lnTo>
                      <a:pt x="922" y="996"/>
                    </a:lnTo>
                    <a:lnTo>
                      <a:pt x="920" y="995"/>
                    </a:lnTo>
                    <a:lnTo>
                      <a:pt x="926" y="987"/>
                    </a:lnTo>
                    <a:lnTo>
                      <a:pt x="935" y="975"/>
                    </a:lnTo>
                    <a:lnTo>
                      <a:pt x="946" y="963"/>
                    </a:lnTo>
                    <a:lnTo>
                      <a:pt x="956" y="949"/>
                    </a:lnTo>
                    <a:lnTo>
                      <a:pt x="968" y="935"/>
                    </a:lnTo>
                    <a:lnTo>
                      <a:pt x="977" y="924"/>
                    </a:lnTo>
                    <a:lnTo>
                      <a:pt x="983" y="917"/>
                    </a:lnTo>
                    <a:lnTo>
                      <a:pt x="985" y="913"/>
                    </a:lnTo>
                    <a:lnTo>
                      <a:pt x="981" y="914"/>
                    </a:lnTo>
                    <a:lnTo>
                      <a:pt x="972" y="919"/>
                    </a:lnTo>
                    <a:lnTo>
                      <a:pt x="958" y="925"/>
                    </a:lnTo>
                    <a:lnTo>
                      <a:pt x="942" y="932"/>
                    </a:lnTo>
                    <a:lnTo>
                      <a:pt x="924" y="940"/>
                    </a:lnTo>
                    <a:lnTo>
                      <a:pt x="905" y="948"/>
                    </a:lnTo>
                    <a:lnTo>
                      <a:pt x="888" y="956"/>
                    </a:lnTo>
                    <a:lnTo>
                      <a:pt x="873" y="963"/>
                    </a:lnTo>
                    <a:lnTo>
                      <a:pt x="872" y="962"/>
                    </a:lnTo>
                    <a:lnTo>
                      <a:pt x="870" y="959"/>
                    </a:lnTo>
                    <a:lnTo>
                      <a:pt x="869" y="958"/>
                    </a:lnTo>
                    <a:lnTo>
                      <a:pt x="867" y="957"/>
                    </a:lnTo>
                    <a:lnTo>
                      <a:pt x="877" y="947"/>
                    </a:lnTo>
                    <a:lnTo>
                      <a:pt x="887" y="935"/>
                    </a:lnTo>
                    <a:lnTo>
                      <a:pt x="898" y="924"/>
                    </a:lnTo>
                    <a:lnTo>
                      <a:pt x="910" y="911"/>
                    </a:lnTo>
                    <a:lnTo>
                      <a:pt x="920" y="901"/>
                    </a:lnTo>
                    <a:lnTo>
                      <a:pt x="930" y="891"/>
                    </a:lnTo>
                    <a:lnTo>
                      <a:pt x="935" y="886"/>
                    </a:lnTo>
                    <a:lnTo>
                      <a:pt x="938" y="883"/>
                    </a:lnTo>
                    <a:lnTo>
                      <a:pt x="836" y="924"/>
                    </a:lnTo>
                    <a:lnTo>
                      <a:pt x="836" y="924"/>
                    </a:lnTo>
                    <a:lnTo>
                      <a:pt x="835" y="922"/>
                    </a:lnTo>
                    <a:lnTo>
                      <a:pt x="835" y="922"/>
                    </a:lnTo>
                    <a:lnTo>
                      <a:pt x="834" y="921"/>
                    </a:lnTo>
                    <a:lnTo>
                      <a:pt x="905" y="853"/>
                    </a:lnTo>
                    <a:lnTo>
                      <a:pt x="822" y="905"/>
                    </a:lnTo>
                    <a:lnTo>
                      <a:pt x="819" y="894"/>
                    </a:lnTo>
                    <a:lnTo>
                      <a:pt x="812" y="881"/>
                    </a:lnTo>
                    <a:lnTo>
                      <a:pt x="804" y="865"/>
                    </a:lnTo>
                    <a:lnTo>
                      <a:pt x="795" y="848"/>
                    </a:lnTo>
                    <a:lnTo>
                      <a:pt x="788" y="851"/>
                    </a:lnTo>
                    <a:lnTo>
                      <a:pt x="781" y="854"/>
                    </a:lnTo>
                    <a:lnTo>
                      <a:pt x="774" y="857"/>
                    </a:lnTo>
                    <a:lnTo>
                      <a:pt x="768" y="859"/>
                    </a:lnTo>
                    <a:lnTo>
                      <a:pt x="761" y="860"/>
                    </a:lnTo>
                    <a:lnTo>
                      <a:pt x="757" y="860"/>
                    </a:lnTo>
                    <a:lnTo>
                      <a:pt x="751" y="860"/>
                    </a:lnTo>
                    <a:lnTo>
                      <a:pt x="746" y="859"/>
                    </a:lnTo>
                    <a:lnTo>
                      <a:pt x="733" y="852"/>
                    </a:lnTo>
                    <a:lnTo>
                      <a:pt x="718" y="841"/>
                    </a:lnTo>
                    <a:lnTo>
                      <a:pt x="704" y="826"/>
                    </a:lnTo>
                    <a:lnTo>
                      <a:pt x="692" y="808"/>
                    </a:lnTo>
                    <a:lnTo>
                      <a:pt x="686" y="789"/>
                    </a:lnTo>
                    <a:lnTo>
                      <a:pt x="686" y="767"/>
                    </a:lnTo>
                    <a:lnTo>
                      <a:pt x="693" y="744"/>
                    </a:lnTo>
                    <a:lnTo>
                      <a:pt x="711" y="721"/>
                    </a:lnTo>
                    <a:lnTo>
                      <a:pt x="718" y="714"/>
                    </a:lnTo>
                    <a:lnTo>
                      <a:pt x="723" y="706"/>
                    </a:lnTo>
                    <a:lnTo>
                      <a:pt x="730" y="698"/>
                    </a:lnTo>
                    <a:lnTo>
                      <a:pt x="736" y="689"/>
                    </a:lnTo>
                    <a:lnTo>
                      <a:pt x="742" y="679"/>
                    </a:lnTo>
                    <a:lnTo>
                      <a:pt x="748" y="669"/>
                    </a:lnTo>
                    <a:lnTo>
                      <a:pt x="752" y="659"/>
                    </a:lnTo>
                    <a:lnTo>
                      <a:pt x="758" y="648"/>
                    </a:lnTo>
                    <a:lnTo>
                      <a:pt x="759" y="641"/>
                    </a:lnTo>
                    <a:lnTo>
                      <a:pt x="760" y="634"/>
                    </a:lnTo>
                    <a:lnTo>
                      <a:pt x="761" y="627"/>
                    </a:lnTo>
                    <a:lnTo>
                      <a:pt x="763" y="621"/>
                    </a:lnTo>
                    <a:lnTo>
                      <a:pt x="775" y="560"/>
                    </a:lnTo>
                    <a:lnTo>
                      <a:pt x="786" y="509"/>
                    </a:lnTo>
                    <a:lnTo>
                      <a:pt x="797" y="468"/>
                    </a:lnTo>
                    <a:lnTo>
                      <a:pt x="806" y="436"/>
                    </a:lnTo>
                    <a:lnTo>
                      <a:pt x="816" y="410"/>
                    </a:lnTo>
                    <a:lnTo>
                      <a:pt x="825" y="388"/>
                    </a:lnTo>
                    <a:lnTo>
                      <a:pt x="833" y="368"/>
                    </a:lnTo>
                    <a:lnTo>
                      <a:pt x="840" y="349"/>
                    </a:lnTo>
                    <a:lnTo>
                      <a:pt x="847" y="327"/>
                    </a:lnTo>
                    <a:lnTo>
                      <a:pt x="851" y="303"/>
                    </a:lnTo>
                    <a:lnTo>
                      <a:pt x="856" y="276"/>
                    </a:lnTo>
                    <a:lnTo>
                      <a:pt x="858" y="251"/>
                    </a:lnTo>
                    <a:lnTo>
                      <a:pt x="856" y="227"/>
                    </a:lnTo>
                    <a:lnTo>
                      <a:pt x="851" y="205"/>
                    </a:lnTo>
                    <a:lnTo>
                      <a:pt x="842" y="188"/>
                    </a:lnTo>
                    <a:lnTo>
                      <a:pt x="827" y="178"/>
                    </a:lnTo>
                    <a:lnTo>
                      <a:pt x="810" y="172"/>
                    </a:lnTo>
                    <a:lnTo>
                      <a:pt x="792" y="167"/>
                    </a:lnTo>
                    <a:lnTo>
                      <a:pt x="774" y="161"/>
                    </a:lnTo>
                    <a:lnTo>
                      <a:pt x="756" y="154"/>
                    </a:lnTo>
                    <a:lnTo>
                      <a:pt x="734" y="145"/>
                    </a:lnTo>
                    <a:lnTo>
                      <a:pt x="710" y="133"/>
                    </a:lnTo>
                    <a:lnTo>
                      <a:pt x="682" y="118"/>
                    </a:lnTo>
                    <a:lnTo>
                      <a:pt x="650" y="99"/>
                    </a:lnTo>
                    <a:lnTo>
                      <a:pt x="622" y="81"/>
                    </a:lnTo>
                    <a:lnTo>
                      <a:pt x="598" y="66"/>
                    </a:lnTo>
                    <a:lnTo>
                      <a:pt x="577" y="54"/>
                    </a:lnTo>
                    <a:lnTo>
                      <a:pt x="560" y="43"/>
                    </a:lnTo>
                    <a:lnTo>
                      <a:pt x="547" y="35"/>
                    </a:lnTo>
                    <a:lnTo>
                      <a:pt x="537" y="31"/>
                    </a:lnTo>
                    <a:lnTo>
                      <a:pt x="531" y="27"/>
                    </a:lnTo>
                    <a:lnTo>
                      <a:pt x="529" y="26"/>
                    </a:lnTo>
                    <a:lnTo>
                      <a:pt x="526" y="25"/>
                    </a:lnTo>
                    <a:lnTo>
                      <a:pt x="521" y="21"/>
                    </a:lnTo>
                    <a:lnTo>
                      <a:pt x="510" y="16"/>
                    </a:lnTo>
                    <a:lnTo>
                      <a:pt x="496" y="11"/>
                    </a:lnTo>
                    <a:lnTo>
                      <a:pt x="481" y="5"/>
                    </a:lnTo>
                    <a:lnTo>
                      <a:pt x="463" y="1"/>
                    </a:lnTo>
                    <a:lnTo>
                      <a:pt x="443" y="0"/>
                    </a:lnTo>
                    <a:lnTo>
                      <a:pt x="423" y="0"/>
                    </a:lnTo>
                    <a:lnTo>
                      <a:pt x="402" y="2"/>
                    </a:lnTo>
                    <a:lnTo>
                      <a:pt x="381" y="4"/>
                    </a:lnTo>
                    <a:lnTo>
                      <a:pt x="360" y="6"/>
                    </a:lnTo>
                    <a:lnTo>
                      <a:pt x="342" y="9"/>
                    </a:lnTo>
                    <a:lnTo>
                      <a:pt x="325" y="10"/>
                    </a:lnTo>
                    <a:lnTo>
                      <a:pt x="310" y="11"/>
                    </a:lnTo>
                    <a:lnTo>
                      <a:pt x="297" y="12"/>
                    </a:lnTo>
                    <a:lnTo>
                      <a:pt x="288" y="12"/>
                    </a:lnTo>
                    <a:lnTo>
                      <a:pt x="283" y="12"/>
                    </a:lnTo>
                    <a:lnTo>
                      <a:pt x="279" y="12"/>
                    </a:lnTo>
                    <a:lnTo>
                      <a:pt x="272" y="12"/>
                    </a:lnTo>
                    <a:lnTo>
                      <a:pt x="265" y="13"/>
                    </a:lnTo>
                    <a:lnTo>
                      <a:pt x="258" y="34"/>
                    </a:lnTo>
                    <a:lnTo>
                      <a:pt x="250" y="56"/>
                    </a:lnTo>
                    <a:lnTo>
                      <a:pt x="243" y="78"/>
                    </a:lnTo>
                    <a:lnTo>
                      <a:pt x="236" y="100"/>
                    </a:lnTo>
                    <a:lnTo>
                      <a:pt x="228" y="122"/>
                    </a:lnTo>
                    <a:lnTo>
                      <a:pt x="221" y="144"/>
                    </a:lnTo>
                    <a:lnTo>
                      <a:pt x="214" y="167"/>
                    </a:lnTo>
                    <a:lnTo>
                      <a:pt x="207" y="188"/>
                    </a:lnTo>
                    <a:lnTo>
                      <a:pt x="213" y="184"/>
                    </a:lnTo>
                    <a:lnTo>
                      <a:pt x="217" y="179"/>
                    </a:lnTo>
                    <a:lnTo>
                      <a:pt x="223" y="174"/>
                    </a:lnTo>
                    <a:lnTo>
                      <a:pt x="229" y="169"/>
                    </a:lnTo>
                    <a:lnTo>
                      <a:pt x="237" y="161"/>
                    </a:lnTo>
                    <a:lnTo>
                      <a:pt x="245" y="150"/>
                    </a:lnTo>
                    <a:lnTo>
                      <a:pt x="252" y="140"/>
                    </a:lnTo>
                    <a:lnTo>
                      <a:pt x="260" y="130"/>
                    </a:lnTo>
                    <a:lnTo>
                      <a:pt x="267" y="122"/>
                    </a:lnTo>
                    <a:lnTo>
                      <a:pt x="273" y="115"/>
                    </a:lnTo>
                    <a:lnTo>
                      <a:pt x="277" y="110"/>
                    </a:lnTo>
                    <a:lnTo>
                      <a:pt x="282" y="109"/>
                    </a:lnTo>
                    <a:lnTo>
                      <a:pt x="287" y="111"/>
                    </a:lnTo>
                    <a:lnTo>
                      <a:pt x="291" y="114"/>
                    </a:lnTo>
                    <a:lnTo>
                      <a:pt x="298" y="117"/>
                    </a:lnTo>
                    <a:lnTo>
                      <a:pt x="305" y="122"/>
                    </a:lnTo>
                    <a:lnTo>
                      <a:pt x="314" y="126"/>
                    </a:lnTo>
                    <a:lnTo>
                      <a:pt x="324" y="131"/>
                    </a:lnTo>
                    <a:lnTo>
                      <a:pt x="335" y="135"/>
                    </a:lnTo>
                    <a:lnTo>
                      <a:pt x="347" y="139"/>
                    </a:lnTo>
                    <a:lnTo>
                      <a:pt x="358" y="140"/>
                    </a:lnTo>
                    <a:lnTo>
                      <a:pt x="370" y="137"/>
                    </a:lnTo>
                    <a:lnTo>
                      <a:pt x="380" y="131"/>
                    </a:lnTo>
                    <a:lnTo>
                      <a:pt x="389" y="124"/>
                    </a:lnTo>
                    <a:lnTo>
                      <a:pt x="398" y="118"/>
                    </a:lnTo>
                    <a:lnTo>
                      <a:pt x="405" y="115"/>
                    </a:lnTo>
                    <a:lnTo>
                      <a:pt x="412" y="115"/>
                    </a:lnTo>
                    <a:lnTo>
                      <a:pt x="417" y="122"/>
                    </a:lnTo>
                    <a:lnTo>
                      <a:pt x="421" y="129"/>
                    </a:lnTo>
                    <a:lnTo>
                      <a:pt x="430" y="137"/>
                    </a:lnTo>
                    <a:lnTo>
                      <a:pt x="439" y="144"/>
                    </a:lnTo>
                    <a:lnTo>
                      <a:pt x="449" y="150"/>
                    </a:lnTo>
                    <a:lnTo>
                      <a:pt x="459" y="156"/>
                    </a:lnTo>
                    <a:lnTo>
                      <a:pt x="471" y="162"/>
                    </a:lnTo>
                    <a:lnTo>
                      <a:pt x="480" y="167"/>
                    </a:lnTo>
                    <a:lnTo>
                      <a:pt x="489" y="170"/>
                    </a:lnTo>
                    <a:lnTo>
                      <a:pt x="492" y="174"/>
                    </a:lnTo>
                    <a:lnTo>
                      <a:pt x="495" y="177"/>
                    </a:lnTo>
                    <a:lnTo>
                      <a:pt x="499" y="180"/>
                    </a:lnTo>
                    <a:lnTo>
                      <a:pt x="502" y="184"/>
                    </a:lnTo>
                    <a:lnTo>
                      <a:pt x="522" y="199"/>
                    </a:lnTo>
                    <a:lnTo>
                      <a:pt x="537" y="208"/>
                    </a:lnTo>
                    <a:lnTo>
                      <a:pt x="546" y="215"/>
                    </a:lnTo>
                    <a:lnTo>
                      <a:pt x="553" y="218"/>
                    </a:lnTo>
                    <a:lnTo>
                      <a:pt x="559" y="223"/>
                    </a:lnTo>
                    <a:lnTo>
                      <a:pt x="564" y="227"/>
                    </a:lnTo>
                    <a:lnTo>
                      <a:pt x="570" y="233"/>
                    </a:lnTo>
                    <a:lnTo>
                      <a:pt x="579" y="243"/>
                    </a:lnTo>
                    <a:lnTo>
                      <a:pt x="594" y="263"/>
                    </a:lnTo>
                    <a:lnTo>
                      <a:pt x="604" y="285"/>
                    </a:lnTo>
                    <a:lnTo>
                      <a:pt x="609" y="306"/>
                    </a:lnTo>
                    <a:lnTo>
                      <a:pt x="612" y="324"/>
                    </a:lnTo>
                    <a:lnTo>
                      <a:pt x="612" y="342"/>
                    </a:lnTo>
                    <a:lnTo>
                      <a:pt x="610" y="354"/>
                    </a:lnTo>
                    <a:lnTo>
                      <a:pt x="609" y="362"/>
                    </a:lnTo>
                    <a:lnTo>
                      <a:pt x="608" y="366"/>
                    </a:lnTo>
                    <a:lnTo>
                      <a:pt x="606" y="374"/>
                    </a:lnTo>
                    <a:lnTo>
                      <a:pt x="598" y="394"/>
                    </a:lnTo>
                    <a:lnTo>
                      <a:pt x="585" y="424"/>
                    </a:lnTo>
                    <a:lnTo>
                      <a:pt x="570" y="457"/>
                    </a:lnTo>
                    <a:lnTo>
                      <a:pt x="552" y="492"/>
                    </a:lnTo>
                    <a:lnTo>
                      <a:pt x="532" y="521"/>
                    </a:lnTo>
                    <a:lnTo>
                      <a:pt x="511" y="546"/>
                    </a:lnTo>
                    <a:lnTo>
                      <a:pt x="491" y="557"/>
                    </a:lnTo>
                    <a:lnTo>
                      <a:pt x="486" y="558"/>
                    </a:lnTo>
                    <a:lnTo>
                      <a:pt x="481" y="558"/>
                    </a:lnTo>
                    <a:lnTo>
                      <a:pt x="477" y="557"/>
                    </a:lnTo>
                    <a:lnTo>
                      <a:pt x="472" y="556"/>
                    </a:lnTo>
                    <a:lnTo>
                      <a:pt x="461" y="549"/>
                    </a:lnTo>
                    <a:lnTo>
                      <a:pt x="448" y="539"/>
                    </a:lnTo>
                    <a:lnTo>
                      <a:pt x="434" y="527"/>
                    </a:lnTo>
                    <a:lnTo>
                      <a:pt x="419" y="512"/>
                    </a:lnTo>
                    <a:lnTo>
                      <a:pt x="404" y="496"/>
                    </a:lnTo>
                    <a:lnTo>
                      <a:pt x="388" y="479"/>
                    </a:lnTo>
                    <a:lnTo>
                      <a:pt x="372" y="460"/>
                    </a:lnTo>
                    <a:lnTo>
                      <a:pt x="355" y="441"/>
                    </a:lnTo>
                    <a:lnTo>
                      <a:pt x="338" y="421"/>
                    </a:lnTo>
                    <a:lnTo>
                      <a:pt x="321" y="402"/>
                    </a:lnTo>
                    <a:lnTo>
                      <a:pt x="304" y="382"/>
                    </a:lnTo>
                    <a:lnTo>
                      <a:pt x="288" y="362"/>
                    </a:lnTo>
                    <a:lnTo>
                      <a:pt x="272" y="344"/>
                    </a:lnTo>
                    <a:lnTo>
                      <a:pt x="256" y="327"/>
                    </a:lnTo>
                    <a:lnTo>
                      <a:pt x="241" y="311"/>
                    </a:lnTo>
                    <a:lnTo>
                      <a:pt x="226" y="297"/>
                    </a:lnTo>
                    <a:lnTo>
                      <a:pt x="214" y="288"/>
                    </a:lnTo>
                    <a:lnTo>
                      <a:pt x="203" y="278"/>
                    </a:lnTo>
                    <a:lnTo>
                      <a:pt x="190" y="270"/>
                    </a:lnTo>
                    <a:lnTo>
                      <a:pt x="178" y="263"/>
                    </a:lnTo>
                    <a:lnTo>
                      <a:pt x="164" y="258"/>
                    </a:lnTo>
                    <a:lnTo>
                      <a:pt x="152" y="251"/>
                    </a:lnTo>
                    <a:lnTo>
                      <a:pt x="139" y="246"/>
                    </a:lnTo>
                    <a:lnTo>
                      <a:pt x="126" y="241"/>
                    </a:lnTo>
                    <a:lnTo>
                      <a:pt x="106" y="235"/>
                    </a:lnTo>
                    <a:lnTo>
                      <a:pt x="85" y="230"/>
                    </a:lnTo>
                    <a:lnTo>
                      <a:pt x="67" y="227"/>
                    </a:lnTo>
                    <a:lnTo>
                      <a:pt x="50" y="223"/>
                    </a:lnTo>
                    <a:lnTo>
                      <a:pt x="38" y="222"/>
                    </a:lnTo>
                    <a:lnTo>
                      <a:pt x="27" y="221"/>
                    </a:lnTo>
                    <a:lnTo>
                      <a:pt x="20" y="220"/>
                    </a:lnTo>
                    <a:lnTo>
                      <a:pt x="18" y="220"/>
                    </a:lnTo>
                    <a:lnTo>
                      <a:pt x="11" y="224"/>
                    </a:lnTo>
                    <a:lnTo>
                      <a:pt x="3" y="230"/>
                    </a:lnTo>
                    <a:lnTo>
                      <a:pt x="0" y="236"/>
                    </a:lnTo>
                    <a:lnTo>
                      <a:pt x="3" y="239"/>
                    </a:lnTo>
                    <a:lnTo>
                      <a:pt x="10" y="241"/>
                    </a:lnTo>
                    <a:lnTo>
                      <a:pt x="22" y="244"/>
                    </a:lnTo>
                    <a:lnTo>
                      <a:pt x="37" y="248"/>
                    </a:lnTo>
                    <a:lnTo>
                      <a:pt x="54" y="253"/>
                    </a:lnTo>
                    <a:lnTo>
                      <a:pt x="73" y="259"/>
                    </a:lnTo>
                    <a:lnTo>
                      <a:pt x="92" y="266"/>
                    </a:lnTo>
                    <a:lnTo>
                      <a:pt x="109" y="273"/>
                    </a:lnTo>
                    <a:lnTo>
                      <a:pt x="125" y="280"/>
                    </a:lnTo>
                    <a:lnTo>
                      <a:pt x="133" y="284"/>
                    </a:lnTo>
                    <a:lnTo>
                      <a:pt x="140" y="289"/>
                    </a:lnTo>
                    <a:lnTo>
                      <a:pt x="146" y="294"/>
                    </a:lnTo>
                    <a:lnTo>
                      <a:pt x="151" y="299"/>
                    </a:lnTo>
                    <a:lnTo>
                      <a:pt x="163" y="313"/>
                    </a:lnTo>
                    <a:lnTo>
                      <a:pt x="167" y="324"/>
                    </a:lnTo>
                    <a:lnTo>
                      <a:pt x="163" y="335"/>
                    </a:lnTo>
                    <a:lnTo>
                      <a:pt x="158" y="345"/>
                    </a:lnTo>
                    <a:lnTo>
                      <a:pt x="152" y="354"/>
                    </a:lnTo>
                    <a:lnTo>
                      <a:pt x="146" y="360"/>
                    </a:lnTo>
                    <a:lnTo>
                      <a:pt x="139" y="364"/>
                    </a:lnTo>
                    <a:lnTo>
                      <a:pt x="129" y="366"/>
                    </a:lnTo>
                    <a:lnTo>
                      <a:pt x="135" y="371"/>
                    </a:lnTo>
                    <a:lnTo>
                      <a:pt x="140" y="376"/>
                    </a:lnTo>
                    <a:lnTo>
                      <a:pt x="147" y="382"/>
                    </a:lnTo>
                    <a:lnTo>
                      <a:pt x="154" y="388"/>
                    </a:lnTo>
                    <a:lnTo>
                      <a:pt x="161" y="395"/>
                    </a:lnTo>
                    <a:lnTo>
                      <a:pt x="167" y="402"/>
                    </a:lnTo>
                    <a:lnTo>
                      <a:pt x="174" y="407"/>
                    </a:lnTo>
                    <a:lnTo>
                      <a:pt x="181" y="414"/>
                    </a:lnTo>
                    <a:lnTo>
                      <a:pt x="183" y="426"/>
                    </a:lnTo>
                    <a:lnTo>
                      <a:pt x="188" y="440"/>
                    </a:lnTo>
                    <a:lnTo>
                      <a:pt x="196" y="455"/>
                    </a:lnTo>
                    <a:lnTo>
                      <a:pt x="205" y="470"/>
                    </a:lnTo>
                    <a:lnTo>
                      <a:pt x="213" y="479"/>
                    </a:lnTo>
                    <a:lnTo>
                      <a:pt x="217" y="485"/>
                    </a:lnTo>
                    <a:lnTo>
                      <a:pt x="221" y="488"/>
                    </a:lnTo>
                    <a:lnTo>
                      <a:pt x="224" y="492"/>
                    </a:lnTo>
                    <a:lnTo>
                      <a:pt x="228" y="494"/>
                    </a:lnTo>
                    <a:lnTo>
                      <a:pt x="234" y="497"/>
                    </a:lnTo>
                    <a:lnTo>
                      <a:pt x="241" y="503"/>
                    </a:lnTo>
                    <a:lnTo>
                      <a:pt x="252" y="511"/>
                    </a:lnTo>
                    <a:lnTo>
                      <a:pt x="271" y="541"/>
                    </a:lnTo>
                    <a:lnTo>
                      <a:pt x="290" y="573"/>
                    </a:lnTo>
                    <a:lnTo>
                      <a:pt x="312" y="608"/>
                    </a:lnTo>
                    <a:lnTo>
                      <a:pt x="333" y="644"/>
                    </a:lnTo>
                    <a:lnTo>
                      <a:pt x="353" y="679"/>
                    </a:lnTo>
                    <a:lnTo>
                      <a:pt x="373" y="715"/>
                    </a:lnTo>
                    <a:lnTo>
                      <a:pt x="391" y="748"/>
                    </a:lnTo>
                    <a:lnTo>
                      <a:pt x="408" y="781"/>
                    </a:lnTo>
                    <a:lnTo>
                      <a:pt x="413" y="791"/>
                    </a:lnTo>
                    <a:lnTo>
                      <a:pt x="421" y="801"/>
                    </a:lnTo>
                    <a:lnTo>
                      <a:pt x="430" y="813"/>
                    </a:lnTo>
                    <a:lnTo>
                      <a:pt x="440" y="823"/>
                    </a:lnTo>
                    <a:lnTo>
                      <a:pt x="451" y="835"/>
                    </a:lnTo>
                    <a:lnTo>
                      <a:pt x="464" y="845"/>
                    </a:lnTo>
                    <a:lnTo>
                      <a:pt x="477" y="857"/>
                    </a:lnTo>
                    <a:lnTo>
                      <a:pt x="491" y="867"/>
                    </a:lnTo>
                    <a:lnTo>
                      <a:pt x="503" y="876"/>
                    </a:lnTo>
                    <a:lnTo>
                      <a:pt x="516" y="886"/>
                    </a:lnTo>
                    <a:lnTo>
                      <a:pt x="530" y="895"/>
                    </a:lnTo>
                    <a:lnTo>
                      <a:pt x="544" y="904"/>
                    </a:lnTo>
                    <a:lnTo>
                      <a:pt x="557" y="912"/>
                    </a:lnTo>
                    <a:lnTo>
                      <a:pt x="570" y="920"/>
                    </a:lnTo>
                    <a:lnTo>
                      <a:pt x="584" y="928"/>
                    </a:lnTo>
                    <a:lnTo>
                      <a:pt x="598" y="936"/>
                    </a:lnTo>
                    <a:lnTo>
                      <a:pt x="610" y="943"/>
                    </a:lnTo>
                    <a:lnTo>
                      <a:pt x="623" y="950"/>
                    </a:lnTo>
                    <a:lnTo>
                      <a:pt x="636" y="957"/>
                    </a:lnTo>
                    <a:lnTo>
                      <a:pt x="647" y="963"/>
                    </a:lnTo>
                    <a:lnTo>
                      <a:pt x="658" y="969"/>
                    </a:lnTo>
                    <a:lnTo>
                      <a:pt x="668" y="973"/>
                    </a:lnTo>
                    <a:lnTo>
                      <a:pt x="677" y="978"/>
                    </a:lnTo>
                    <a:lnTo>
                      <a:pt x="685" y="981"/>
                    </a:lnTo>
                    <a:lnTo>
                      <a:pt x="690" y="984"/>
                    </a:lnTo>
                    <a:lnTo>
                      <a:pt x="695" y="985"/>
                    </a:lnTo>
                    <a:lnTo>
                      <a:pt x="698" y="986"/>
                    </a:lnTo>
                    <a:lnTo>
                      <a:pt x="703" y="987"/>
                    </a:lnTo>
                    <a:lnTo>
                      <a:pt x="707" y="988"/>
                    </a:lnTo>
                    <a:lnTo>
                      <a:pt x="712" y="989"/>
                    </a:lnTo>
                    <a:lnTo>
                      <a:pt x="715" y="989"/>
                    </a:lnTo>
                    <a:lnTo>
                      <a:pt x="720" y="989"/>
                    </a:lnTo>
                    <a:lnTo>
                      <a:pt x="1083" y="1289"/>
                    </a:lnTo>
                    <a:lnTo>
                      <a:pt x="1184" y="1182"/>
                    </a:lnTo>
                    <a:lnTo>
                      <a:pt x="1189" y="1182"/>
                    </a:lnTo>
                    <a:lnTo>
                      <a:pt x="1204" y="1161"/>
                    </a:lnTo>
                    <a:lnTo>
                      <a:pt x="1225" y="1140"/>
                    </a:lnTo>
                    <a:lnTo>
                      <a:pt x="1225" y="1140"/>
                    </a:lnTo>
                    <a:lnTo>
                      <a:pt x="1223" y="1140"/>
                    </a:lnTo>
                    <a:lnTo>
                      <a:pt x="1222" y="1140"/>
                    </a:lnTo>
                    <a:lnTo>
                      <a:pt x="1221" y="113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22" name="Freeform 21"/>
              <p:cNvSpPr>
                <a:spLocks/>
              </p:cNvSpPr>
              <p:nvPr/>
            </p:nvSpPr>
            <p:spPr bwMode="auto">
              <a:xfrm rot="3260985" flipV="1">
                <a:off x="7158111" y="3330545"/>
                <a:ext cx="104775" cy="65088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17" y="0"/>
                  </a:cxn>
                  <a:cxn ang="0">
                    <a:pos x="33" y="2"/>
                  </a:cxn>
                  <a:cxn ang="0">
                    <a:pos x="52" y="7"/>
                  </a:cxn>
                  <a:cxn ang="0">
                    <a:pos x="71" y="15"/>
                  </a:cxn>
                  <a:cxn ang="0">
                    <a:pos x="90" y="23"/>
                  </a:cxn>
                  <a:cxn ang="0">
                    <a:pos x="107" y="34"/>
                  </a:cxn>
                  <a:cxn ang="0">
                    <a:pos x="120" y="42"/>
                  </a:cxn>
                  <a:cxn ang="0">
                    <a:pos x="128" y="49"/>
                  </a:cxn>
                  <a:cxn ang="0">
                    <a:pos x="131" y="59"/>
                  </a:cxn>
                  <a:cxn ang="0">
                    <a:pos x="128" y="70"/>
                  </a:cxn>
                  <a:cxn ang="0">
                    <a:pos x="123" y="78"/>
                  </a:cxn>
                  <a:cxn ang="0">
                    <a:pos x="120" y="81"/>
                  </a:cxn>
                  <a:cxn ang="0">
                    <a:pos x="120" y="81"/>
                  </a:cxn>
                  <a:cxn ang="0">
                    <a:pos x="119" y="81"/>
                  </a:cxn>
                  <a:cxn ang="0">
                    <a:pos x="116" y="81"/>
                  </a:cxn>
                  <a:cxn ang="0">
                    <a:pos x="113" y="81"/>
                  </a:cxn>
                  <a:cxn ang="0">
                    <a:pos x="108" y="79"/>
                  </a:cxn>
                  <a:cxn ang="0">
                    <a:pos x="101" y="75"/>
                  </a:cxn>
                  <a:cxn ang="0">
                    <a:pos x="91" y="71"/>
                  </a:cxn>
                  <a:cxn ang="0">
                    <a:pos x="80" y="64"/>
                  </a:cxn>
                  <a:cxn ang="0">
                    <a:pos x="62" y="55"/>
                  </a:cxn>
                  <a:cxn ang="0">
                    <a:pos x="45" y="45"/>
                  </a:cxn>
                  <a:cxn ang="0">
                    <a:pos x="29" y="37"/>
                  </a:cxn>
                  <a:cxn ang="0">
                    <a:pos x="16" y="29"/>
                  </a:cxn>
                  <a:cxn ang="0">
                    <a:pos x="6" y="21"/>
                  </a:cxn>
                  <a:cxn ang="0">
                    <a:pos x="0" y="15"/>
                  </a:cxn>
                  <a:cxn ang="0">
                    <a:pos x="0" y="8"/>
                  </a:cxn>
                  <a:cxn ang="0">
                    <a:pos x="6" y="3"/>
                  </a:cxn>
                </a:cxnLst>
                <a:rect l="0" t="0" r="r" b="b"/>
                <a:pathLst>
                  <a:path w="131" h="81">
                    <a:moveTo>
                      <a:pt x="6" y="3"/>
                    </a:moveTo>
                    <a:lnTo>
                      <a:pt x="17" y="0"/>
                    </a:lnTo>
                    <a:lnTo>
                      <a:pt x="33" y="2"/>
                    </a:lnTo>
                    <a:lnTo>
                      <a:pt x="52" y="7"/>
                    </a:lnTo>
                    <a:lnTo>
                      <a:pt x="71" y="15"/>
                    </a:lnTo>
                    <a:lnTo>
                      <a:pt x="90" y="23"/>
                    </a:lnTo>
                    <a:lnTo>
                      <a:pt x="107" y="34"/>
                    </a:lnTo>
                    <a:lnTo>
                      <a:pt x="120" y="42"/>
                    </a:lnTo>
                    <a:lnTo>
                      <a:pt x="128" y="49"/>
                    </a:lnTo>
                    <a:lnTo>
                      <a:pt x="131" y="59"/>
                    </a:lnTo>
                    <a:lnTo>
                      <a:pt x="128" y="70"/>
                    </a:lnTo>
                    <a:lnTo>
                      <a:pt x="123" y="78"/>
                    </a:lnTo>
                    <a:lnTo>
                      <a:pt x="120" y="81"/>
                    </a:lnTo>
                    <a:lnTo>
                      <a:pt x="120" y="81"/>
                    </a:lnTo>
                    <a:lnTo>
                      <a:pt x="119" y="81"/>
                    </a:lnTo>
                    <a:lnTo>
                      <a:pt x="116" y="81"/>
                    </a:lnTo>
                    <a:lnTo>
                      <a:pt x="113" y="81"/>
                    </a:lnTo>
                    <a:lnTo>
                      <a:pt x="108" y="79"/>
                    </a:lnTo>
                    <a:lnTo>
                      <a:pt x="101" y="75"/>
                    </a:lnTo>
                    <a:lnTo>
                      <a:pt x="91" y="71"/>
                    </a:lnTo>
                    <a:lnTo>
                      <a:pt x="80" y="64"/>
                    </a:lnTo>
                    <a:lnTo>
                      <a:pt x="62" y="55"/>
                    </a:lnTo>
                    <a:lnTo>
                      <a:pt x="45" y="45"/>
                    </a:lnTo>
                    <a:lnTo>
                      <a:pt x="29" y="37"/>
                    </a:lnTo>
                    <a:lnTo>
                      <a:pt x="16" y="29"/>
                    </a:lnTo>
                    <a:lnTo>
                      <a:pt x="6" y="21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23" name="Freeform 22"/>
              <p:cNvSpPr>
                <a:spLocks/>
              </p:cNvSpPr>
              <p:nvPr/>
            </p:nvSpPr>
            <p:spPr bwMode="auto">
              <a:xfrm rot="3260985" flipV="1">
                <a:off x="7214076" y="3274417"/>
                <a:ext cx="60325" cy="50800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16" y="1"/>
                  </a:cxn>
                  <a:cxn ang="0">
                    <a:pos x="23" y="5"/>
                  </a:cxn>
                  <a:cxn ang="0">
                    <a:pos x="34" y="11"/>
                  </a:cxn>
                  <a:cxn ang="0">
                    <a:pos x="45" y="18"/>
                  </a:cxn>
                  <a:cxn ang="0">
                    <a:pos x="56" y="24"/>
                  </a:cxn>
                  <a:cxn ang="0">
                    <a:pos x="66" y="31"/>
                  </a:cxn>
                  <a:cxn ang="0">
                    <a:pos x="73" y="36"/>
                  </a:cxn>
                  <a:cxn ang="0">
                    <a:pos x="76" y="41"/>
                  </a:cxn>
                  <a:cxn ang="0">
                    <a:pos x="75" y="44"/>
                  </a:cxn>
                  <a:cxn ang="0">
                    <a:pos x="69" y="49"/>
                  </a:cxn>
                  <a:cxn ang="0">
                    <a:pos x="61" y="53"/>
                  </a:cxn>
                  <a:cxn ang="0">
                    <a:pos x="51" y="58"/>
                  </a:cxn>
                  <a:cxn ang="0">
                    <a:pos x="41" y="61"/>
                  </a:cxn>
                  <a:cxn ang="0">
                    <a:pos x="29" y="64"/>
                  </a:cxn>
                  <a:cxn ang="0">
                    <a:pos x="19" y="62"/>
                  </a:cxn>
                  <a:cxn ang="0">
                    <a:pos x="10" y="58"/>
                  </a:cxn>
                  <a:cxn ang="0">
                    <a:pos x="0" y="46"/>
                  </a:cxn>
                  <a:cxn ang="0">
                    <a:pos x="0" y="36"/>
                  </a:cxn>
                  <a:cxn ang="0">
                    <a:pos x="5" y="21"/>
                  </a:cxn>
                  <a:cxn ang="0">
                    <a:pos x="14" y="0"/>
                  </a:cxn>
                </a:cxnLst>
                <a:rect l="0" t="0" r="r" b="b"/>
                <a:pathLst>
                  <a:path w="76" h="64">
                    <a:moveTo>
                      <a:pt x="14" y="0"/>
                    </a:moveTo>
                    <a:lnTo>
                      <a:pt x="16" y="1"/>
                    </a:lnTo>
                    <a:lnTo>
                      <a:pt x="23" y="5"/>
                    </a:lnTo>
                    <a:lnTo>
                      <a:pt x="34" y="11"/>
                    </a:lnTo>
                    <a:lnTo>
                      <a:pt x="45" y="18"/>
                    </a:lnTo>
                    <a:lnTo>
                      <a:pt x="56" y="24"/>
                    </a:lnTo>
                    <a:lnTo>
                      <a:pt x="66" y="31"/>
                    </a:lnTo>
                    <a:lnTo>
                      <a:pt x="73" y="36"/>
                    </a:lnTo>
                    <a:lnTo>
                      <a:pt x="76" y="41"/>
                    </a:lnTo>
                    <a:lnTo>
                      <a:pt x="75" y="44"/>
                    </a:lnTo>
                    <a:lnTo>
                      <a:pt x="69" y="49"/>
                    </a:lnTo>
                    <a:lnTo>
                      <a:pt x="61" y="53"/>
                    </a:lnTo>
                    <a:lnTo>
                      <a:pt x="51" y="58"/>
                    </a:lnTo>
                    <a:lnTo>
                      <a:pt x="41" y="61"/>
                    </a:lnTo>
                    <a:lnTo>
                      <a:pt x="29" y="64"/>
                    </a:lnTo>
                    <a:lnTo>
                      <a:pt x="19" y="62"/>
                    </a:lnTo>
                    <a:lnTo>
                      <a:pt x="10" y="58"/>
                    </a:lnTo>
                    <a:lnTo>
                      <a:pt x="0" y="46"/>
                    </a:lnTo>
                    <a:lnTo>
                      <a:pt x="0" y="36"/>
                    </a:lnTo>
                    <a:lnTo>
                      <a:pt x="5" y="2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24" name="Freeform 23"/>
              <p:cNvSpPr>
                <a:spLocks/>
              </p:cNvSpPr>
              <p:nvPr/>
            </p:nvSpPr>
            <p:spPr bwMode="auto">
              <a:xfrm>
                <a:off x="7386638" y="2592388"/>
                <a:ext cx="177800" cy="457200"/>
              </a:xfrm>
              <a:custGeom>
                <a:avLst/>
                <a:gdLst/>
                <a:ahLst/>
                <a:cxnLst>
                  <a:cxn ang="0">
                    <a:pos x="225" y="0"/>
                  </a:cxn>
                  <a:cxn ang="0">
                    <a:pos x="224" y="2"/>
                  </a:cxn>
                  <a:cxn ang="0">
                    <a:pos x="220" y="6"/>
                  </a:cxn>
                  <a:cxn ang="0">
                    <a:pos x="213" y="15"/>
                  </a:cxn>
                  <a:cxn ang="0">
                    <a:pos x="204" y="30"/>
                  </a:cxn>
                  <a:cxn ang="0">
                    <a:pos x="191" y="51"/>
                  </a:cxn>
                  <a:cxn ang="0">
                    <a:pos x="176" y="81"/>
                  </a:cxn>
                  <a:cxn ang="0">
                    <a:pos x="158" y="120"/>
                  </a:cxn>
                  <a:cxn ang="0">
                    <a:pos x="137" y="169"/>
                  </a:cxn>
                  <a:cxn ang="0">
                    <a:pos x="114" y="227"/>
                  </a:cxn>
                  <a:cxn ang="0">
                    <a:pos x="91" y="294"/>
                  </a:cxn>
                  <a:cxn ang="0">
                    <a:pos x="68" y="362"/>
                  </a:cxn>
                  <a:cxn ang="0">
                    <a:pos x="46" y="428"/>
                  </a:cxn>
                  <a:cxn ang="0">
                    <a:pos x="28" y="487"/>
                  </a:cxn>
                  <a:cxn ang="0">
                    <a:pos x="13" y="534"/>
                  </a:cxn>
                  <a:cxn ang="0">
                    <a:pos x="4" y="566"/>
                  </a:cxn>
                  <a:cxn ang="0">
                    <a:pos x="0" y="578"/>
                  </a:cxn>
                  <a:cxn ang="0">
                    <a:pos x="5" y="564"/>
                  </a:cxn>
                  <a:cxn ang="0">
                    <a:pos x="19" y="526"/>
                  </a:cxn>
                  <a:cxn ang="0">
                    <a:pos x="37" y="472"/>
                  </a:cxn>
                  <a:cxn ang="0">
                    <a:pos x="60" y="407"/>
                  </a:cxn>
                  <a:cxn ang="0">
                    <a:pos x="85" y="338"/>
                  </a:cxn>
                  <a:cxn ang="0">
                    <a:pos x="110" y="272"/>
                  </a:cxn>
                  <a:cxn ang="0">
                    <a:pos x="132" y="215"/>
                  </a:cxn>
                  <a:cxn ang="0">
                    <a:pos x="148" y="173"/>
                  </a:cxn>
                  <a:cxn ang="0">
                    <a:pos x="165" y="133"/>
                  </a:cxn>
                  <a:cxn ang="0">
                    <a:pos x="180" y="98"/>
                  </a:cxn>
                  <a:cxn ang="0">
                    <a:pos x="193" y="68"/>
                  </a:cxn>
                  <a:cxn ang="0">
                    <a:pos x="204" y="44"/>
                  </a:cxn>
                  <a:cxn ang="0">
                    <a:pos x="213" y="25"/>
                  </a:cxn>
                  <a:cxn ang="0">
                    <a:pos x="219" y="12"/>
                  </a:cxn>
                  <a:cxn ang="0">
                    <a:pos x="224" y="3"/>
                  </a:cxn>
                  <a:cxn ang="0">
                    <a:pos x="225" y="0"/>
                  </a:cxn>
                </a:cxnLst>
                <a:rect l="0" t="0" r="r" b="b"/>
                <a:pathLst>
                  <a:path w="225" h="578">
                    <a:moveTo>
                      <a:pt x="225" y="0"/>
                    </a:moveTo>
                    <a:lnTo>
                      <a:pt x="224" y="2"/>
                    </a:lnTo>
                    <a:lnTo>
                      <a:pt x="220" y="6"/>
                    </a:lnTo>
                    <a:lnTo>
                      <a:pt x="213" y="15"/>
                    </a:lnTo>
                    <a:lnTo>
                      <a:pt x="204" y="30"/>
                    </a:lnTo>
                    <a:lnTo>
                      <a:pt x="191" y="51"/>
                    </a:lnTo>
                    <a:lnTo>
                      <a:pt x="176" y="81"/>
                    </a:lnTo>
                    <a:lnTo>
                      <a:pt x="158" y="120"/>
                    </a:lnTo>
                    <a:lnTo>
                      <a:pt x="137" y="169"/>
                    </a:lnTo>
                    <a:lnTo>
                      <a:pt x="114" y="227"/>
                    </a:lnTo>
                    <a:lnTo>
                      <a:pt x="91" y="294"/>
                    </a:lnTo>
                    <a:lnTo>
                      <a:pt x="68" y="362"/>
                    </a:lnTo>
                    <a:lnTo>
                      <a:pt x="46" y="428"/>
                    </a:lnTo>
                    <a:lnTo>
                      <a:pt x="28" y="487"/>
                    </a:lnTo>
                    <a:lnTo>
                      <a:pt x="13" y="534"/>
                    </a:lnTo>
                    <a:lnTo>
                      <a:pt x="4" y="566"/>
                    </a:lnTo>
                    <a:lnTo>
                      <a:pt x="0" y="578"/>
                    </a:lnTo>
                    <a:lnTo>
                      <a:pt x="5" y="564"/>
                    </a:lnTo>
                    <a:lnTo>
                      <a:pt x="19" y="526"/>
                    </a:lnTo>
                    <a:lnTo>
                      <a:pt x="37" y="472"/>
                    </a:lnTo>
                    <a:lnTo>
                      <a:pt x="60" y="407"/>
                    </a:lnTo>
                    <a:lnTo>
                      <a:pt x="85" y="338"/>
                    </a:lnTo>
                    <a:lnTo>
                      <a:pt x="110" y="272"/>
                    </a:lnTo>
                    <a:lnTo>
                      <a:pt x="132" y="215"/>
                    </a:lnTo>
                    <a:lnTo>
                      <a:pt x="148" y="173"/>
                    </a:lnTo>
                    <a:lnTo>
                      <a:pt x="165" y="133"/>
                    </a:lnTo>
                    <a:lnTo>
                      <a:pt x="180" y="98"/>
                    </a:lnTo>
                    <a:lnTo>
                      <a:pt x="193" y="68"/>
                    </a:lnTo>
                    <a:lnTo>
                      <a:pt x="204" y="44"/>
                    </a:lnTo>
                    <a:lnTo>
                      <a:pt x="213" y="25"/>
                    </a:lnTo>
                    <a:lnTo>
                      <a:pt x="219" y="12"/>
                    </a:lnTo>
                    <a:lnTo>
                      <a:pt x="224" y="3"/>
                    </a:lnTo>
                    <a:lnTo>
                      <a:pt x="22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</p:grpSp>
        <p:sp>
          <p:nvSpPr>
            <p:cNvPr id="17" name="Line 34"/>
            <p:cNvSpPr>
              <a:spLocks noChangeShapeType="1"/>
            </p:cNvSpPr>
            <p:nvPr/>
          </p:nvSpPr>
          <p:spPr bwMode="auto">
            <a:xfrm flipV="1">
              <a:off x="7329488" y="918287"/>
              <a:ext cx="0" cy="2247188"/>
            </a:xfrm>
            <a:prstGeom prst="line">
              <a:avLst/>
            </a:prstGeom>
            <a:noFill/>
            <a:ln w="1270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 rot="10800000">
            <a:off x="10400317" y="2220255"/>
            <a:ext cx="1321053" cy="3114756"/>
            <a:chOff x="7086600" y="918287"/>
            <a:chExt cx="1321053" cy="3114756"/>
          </a:xfrm>
        </p:grpSpPr>
        <p:grpSp>
          <p:nvGrpSpPr>
            <p:cNvPr id="26" name="Group 25"/>
            <p:cNvGrpSpPr/>
            <p:nvPr/>
          </p:nvGrpSpPr>
          <p:grpSpPr>
            <a:xfrm>
              <a:off x="7086600" y="2438400"/>
              <a:ext cx="1321053" cy="1594643"/>
              <a:chOff x="7064916" y="2592388"/>
              <a:chExt cx="1321053" cy="1594643"/>
            </a:xfrm>
          </p:grpSpPr>
          <p:sp>
            <p:nvSpPr>
              <p:cNvPr id="28" name="Freeform 27"/>
              <p:cNvSpPr>
                <a:spLocks/>
              </p:cNvSpPr>
              <p:nvPr/>
            </p:nvSpPr>
            <p:spPr bwMode="auto">
              <a:xfrm rot="3260985" flipV="1">
                <a:off x="7170738" y="2971800"/>
                <a:ext cx="1211262" cy="1219200"/>
              </a:xfrm>
              <a:custGeom>
                <a:avLst/>
                <a:gdLst/>
                <a:ahLst/>
                <a:cxnLst>
                  <a:cxn ang="0">
                    <a:pos x="1013" y="660"/>
                  </a:cxn>
                  <a:cxn ang="0">
                    <a:pos x="993" y="312"/>
                  </a:cxn>
                  <a:cxn ang="0">
                    <a:pos x="953" y="194"/>
                  </a:cxn>
                  <a:cxn ang="0">
                    <a:pos x="897" y="144"/>
                  </a:cxn>
                  <a:cxn ang="0">
                    <a:pos x="837" y="125"/>
                  </a:cxn>
                  <a:cxn ang="0">
                    <a:pos x="760" y="91"/>
                  </a:cxn>
                  <a:cxn ang="0">
                    <a:pos x="672" y="50"/>
                  </a:cxn>
                  <a:cxn ang="0">
                    <a:pos x="595" y="18"/>
                  </a:cxn>
                  <a:cxn ang="0">
                    <a:pos x="533" y="3"/>
                  </a:cxn>
                  <a:cxn ang="0">
                    <a:pos x="453" y="0"/>
                  </a:cxn>
                  <a:cxn ang="0">
                    <a:pos x="367" y="6"/>
                  </a:cxn>
                  <a:cxn ang="0">
                    <a:pos x="290" y="18"/>
                  </a:cxn>
                  <a:cxn ang="0">
                    <a:pos x="202" y="94"/>
                  </a:cxn>
                  <a:cxn ang="0">
                    <a:pos x="116" y="211"/>
                  </a:cxn>
                  <a:cxn ang="0">
                    <a:pos x="23" y="243"/>
                  </a:cxn>
                  <a:cxn ang="0">
                    <a:pos x="18" y="328"/>
                  </a:cxn>
                  <a:cxn ang="0">
                    <a:pos x="42" y="377"/>
                  </a:cxn>
                  <a:cxn ang="0">
                    <a:pos x="22" y="420"/>
                  </a:cxn>
                  <a:cxn ang="0">
                    <a:pos x="14" y="451"/>
                  </a:cxn>
                  <a:cxn ang="0">
                    <a:pos x="53" y="485"/>
                  </a:cxn>
                  <a:cxn ang="0">
                    <a:pos x="102" y="486"/>
                  </a:cxn>
                  <a:cxn ang="0">
                    <a:pos x="154" y="469"/>
                  </a:cxn>
                  <a:cxn ang="0">
                    <a:pos x="156" y="489"/>
                  </a:cxn>
                  <a:cxn ang="0">
                    <a:pos x="117" y="536"/>
                  </a:cxn>
                  <a:cxn ang="0">
                    <a:pos x="101" y="559"/>
                  </a:cxn>
                  <a:cxn ang="0">
                    <a:pos x="133" y="606"/>
                  </a:cxn>
                  <a:cxn ang="0">
                    <a:pos x="222" y="598"/>
                  </a:cxn>
                  <a:cxn ang="0">
                    <a:pos x="269" y="644"/>
                  </a:cxn>
                  <a:cxn ang="0">
                    <a:pos x="291" y="734"/>
                  </a:cxn>
                  <a:cxn ang="0">
                    <a:pos x="340" y="864"/>
                  </a:cxn>
                  <a:cxn ang="0">
                    <a:pos x="408" y="964"/>
                  </a:cxn>
                  <a:cxn ang="0">
                    <a:pos x="447" y="1009"/>
                  </a:cxn>
                  <a:cxn ang="0">
                    <a:pos x="489" y="504"/>
                  </a:cxn>
                  <a:cxn ang="0">
                    <a:pos x="446" y="443"/>
                  </a:cxn>
                  <a:cxn ang="0">
                    <a:pos x="450" y="419"/>
                  </a:cxn>
                  <a:cxn ang="0">
                    <a:pos x="511" y="380"/>
                  </a:cxn>
                  <a:cxn ang="0">
                    <a:pos x="566" y="398"/>
                  </a:cxn>
                  <a:cxn ang="0">
                    <a:pos x="585" y="427"/>
                  </a:cxn>
                  <a:cxn ang="0">
                    <a:pos x="580" y="448"/>
                  </a:cxn>
                  <a:cxn ang="0">
                    <a:pos x="542" y="510"/>
                  </a:cxn>
                  <a:cxn ang="0">
                    <a:pos x="489" y="1045"/>
                  </a:cxn>
                  <a:cxn ang="0">
                    <a:pos x="570" y="1092"/>
                  </a:cxn>
                  <a:cxn ang="0">
                    <a:pos x="655" y="1132"/>
                  </a:cxn>
                  <a:cxn ang="0">
                    <a:pos x="731" y="1170"/>
                  </a:cxn>
                  <a:cxn ang="0">
                    <a:pos x="797" y="1225"/>
                  </a:cxn>
                  <a:cxn ang="0">
                    <a:pos x="916" y="1332"/>
                  </a:cxn>
                  <a:cxn ang="0">
                    <a:pos x="1043" y="1438"/>
                  </a:cxn>
                  <a:cxn ang="0">
                    <a:pos x="1137" y="1515"/>
                  </a:cxn>
                  <a:cxn ang="0">
                    <a:pos x="1526" y="1130"/>
                  </a:cxn>
                  <a:cxn ang="0">
                    <a:pos x="1463" y="1099"/>
                  </a:cxn>
                  <a:cxn ang="0">
                    <a:pos x="1317" y="1025"/>
                  </a:cxn>
                  <a:cxn ang="0">
                    <a:pos x="1160" y="936"/>
                  </a:cxn>
                  <a:cxn ang="0">
                    <a:pos x="1058" y="862"/>
                  </a:cxn>
                </a:cxnLst>
                <a:rect l="0" t="0" r="r" b="b"/>
                <a:pathLst>
                  <a:path w="1526" h="1536">
                    <a:moveTo>
                      <a:pt x="1058" y="862"/>
                    </a:moveTo>
                    <a:lnTo>
                      <a:pt x="1037" y="817"/>
                    </a:lnTo>
                    <a:lnTo>
                      <a:pt x="1022" y="748"/>
                    </a:lnTo>
                    <a:lnTo>
                      <a:pt x="1013" y="660"/>
                    </a:lnTo>
                    <a:lnTo>
                      <a:pt x="1006" y="565"/>
                    </a:lnTo>
                    <a:lnTo>
                      <a:pt x="1002" y="470"/>
                    </a:lnTo>
                    <a:lnTo>
                      <a:pt x="998" y="382"/>
                    </a:lnTo>
                    <a:lnTo>
                      <a:pt x="993" y="312"/>
                    </a:lnTo>
                    <a:lnTo>
                      <a:pt x="983" y="267"/>
                    </a:lnTo>
                    <a:lnTo>
                      <a:pt x="973" y="239"/>
                    </a:lnTo>
                    <a:lnTo>
                      <a:pt x="963" y="215"/>
                    </a:lnTo>
                    <a:lnTo>
                      <a:pt x="953" y="194"/>
                    </a:lnTo>
                    <a:lnTo>
                      <a:pt x="942" y="176"/>
                    </a:lnTo>
                    <a:lnTo>
                      <a:pt x="929" y="162"/>
                    </a:lnTo>
                    <a:lnTo>
                      <a:pt x="914" y="152"/>
                    </a:lnTo>
                    <a:lnTo>
                      <a:pt x="897" y="144"/>
                    </a:lnTo>
                    <a:lnTo>
                      <a:pt x="875" y="138"/>
                    </a:lnTo>
                    <a:lnTo>
                      <a:pt x="865" y="136"/>
                    </a:lnTo>
                    <a:lnTo>
                      <a:pt x="852" y="131"/>
                    </a:lnTo>
                    <a:lnTo>
                      <a:pt x="837" y="125"/>
                    </a:lnTo>
                    <a:lnTo>
                      <a:pt x="820" y="118"/>
                    </a:lnTo>
                    <a:lnTo>
                      <a:pt x="801" y="109"/>
                    </a:lnTo>
                    <a:lnTo>
                      <a:pt x="782" y="101"/>
                    </a:lnTo>
                    <a:lnTo>
                      <a:pt x="760" y="91"/>
                    </a:lnTo>
                    <a:lnTo>
                      <a:pt x="739" y="80"/>
                    </a:lnTo>
                    <a:lnTo>
                      <a:pt x="717" y="70"/>
                    </a:lnTo>
                    <a:lnTo>
                      <a:pt x="694" y="61"/>
                    </a:lnTo>
                    <a:lnTo>
                      <a:pt x="672" y="50"/>
                    </a:lnTo>
                    <a:lnTo>
                      <a:pt x="651" y="41"/>
                    </a:lnTo>
                    <a:lnTo>
                      <a:pt x="631" y="32"/>
                    </a:lnTo>
                    <a:lnTo>
                      <a:pt x="612" y="24"/>
                    </a:lnTo>
                    <a:lnTo>
                      <a:pt x="595" y="18"/>
                    </a:lnTo>
                    <a:lnTo>
                      <a:pt x="579" y="12"/>
                    </a:lnTo>
                    <a:lnTo>
                      <a:pt x="565" y="9"/>
                    </a:lnTo>
                    <a:lnTo>
                      <a:pt x="550" y="6"/>
                    </a:lnTo>
                    <a:lnTo>
                      <a:pt x="533" y="3"/>
                    </a:lnTo>
                    <a:lnTo>
                      <a:pt x="514" y="2"/>
                    </a:lnTo>
                    <a:lnTo>
                      <a:pt x="495" y="1"/>
                    </a:lnTo>
                    <a:lnTo>
                      <a:pt x="474" y="0"/>
                    </a:lnTo>
                    <a:lnTo>
                      <a:pt x="453" y="0"/>
                    </a:lnTo>
                    <a:lnTo>
                      <a:pt x="431" y="0"/>
                    </a:lnTo>
                    <a:lnTo>
                      <a:pt x="409" y="1"/>
                    </a:lnTo>
                    <a:lnTo>
                      <a:pt x="388" y="3"/>
                    </a:lnTo>
                    <a:lnTo>
                      <a:pt x="367" y="6"/>
                    </a:lnTo>
                    <a:lnTo>
                      <a:pt x="346" y="8"/>
                    </a:lnTo>
                    <a:lnTo>
                      <a:pt x="325" y="10"/>
                    </a:lnTo>
                    <a:lnTo>
                      <a:pt x="307" y="15"/>
                    </a:lnTo>
                    <a:lnTo>
                      <a:pt x="290" y="18"/>
                    </a:lnTo>
                    <a:lnTo>
                      <a:pt x="273" y="23"/>
                    </a:lnTo>
                    <a:lnTo>
                      <a:pt x="248" y="38"/>
                    </a:lnTo>
                    <a:lnTo>
                      <a:pt x="224" y="63"/>
                    </a:lnTo>
                    <a:lnTo>
                      <a:pt x="202" y="94"/>
                    </a:lnTo>
                    <a:lnTo>
                      <a:pt x="180" y="129"/>
                    </a:lnTo>
                    <a:lnTo>
                      <a:pt x="158" y="162"/>
                    </a:lnTo>
                    <a:lnTo>
                      <a:pt x="138" y="191"/>
                    </a:lnTo>
                    <a:lnTo>
                      <a:pt x="116" y="211"/>
                    </a:lnTo>
                    <a:lnTo>
                      <a:pt x="93" y="219"/>
                    </a:lnTo>
                    <a:lnTo>
                      <a:pt x="67" y="222"/>
                    </a:lnTo>
                    <a:lnTo>
                      <a:pt x="44" y="230"/>
                    </a:lnTo>
                    <a:lnTo>
                      <a:pt x="23" y="243"/>
                    </a:lnTo>
                    <a:lnTo>
                      <a:pt x="8" y="260"/>
                    </a:lnTo>
                    <a:lnTo>
                      <a:pt x="0" y="281"/>
                    </a:lnTo>
                    <a:lnTo>
                      <a:pt x="3" y="304"/>
                    </a:lnTo>
                    <a:lnTo>
                      <a:pt x="18" y="328"/>
                    </a:lnTo>
                    <a:lnTo>
                      <a:pt x="47" y="355"/>
                    </a:lnTo>
                    <a:lnTo>
                      <a:pt x="48" y="359"/>
                    </a:lnTo>
                    <a:lnTo>
                      <a:pt x="45" y="366"/>
                    </a:lnTo>
                    <a:lnTo>
                      <a:pt x="42" y="377"/>
                    </a:lnTo>
                    <a:lnTo>
                      <a:pt x="37" y="389"/>
                    </a:lnTo>
                    <a:lnTo>
                      <a:pt x="32" y="401"/>
                    </a:lnTo>
                    <a:lnTo>
                      <a:pt x="27" y="411"/>
                    </a:lnTo>
                    <a:lnTo>
                      <a:pt x="22" y="420"/>
                    </a:lnTo>
                    <a:lnTo>
                      <a:pt x="19" y="425"/>
                    </a:lnTo>
                    <a:lnTo>
                      <a:pt x="14" y="433"/>
                    </a:lnTo>
                    <a:lnTo>
                      <a:pt x="13" y="442"/>
                    </a:lnTo>
                    <a:lnTo>
                      <a:pt x="14" y="451"/>
                    </a:lnTo>
                    <a:lnTo>
                      <a:pt x="20" y="462"/>
                    </a:lnTo>
                    <a:lnTo>
                      <a:pt x="28" y="471"/>
                    </a:lnTo>
                    <a:lnTo>
                      <a:pt x="40" y="479"/>
                    </a:lnTo>
                    <a:lnTo>
                      <a:pt x="53" y="485"/>
                    </a:lnTo>
                    <a:lnTo>
                      <a:pt x="70" y="489"/>
                    </a:lnTo>
                    <a:lnTo>
                      <a:pt x="79" y="489"/>
                    </a:lnTo>
                    <a:lnTo>
                      <a:pt x="89" y="488"/>
                    </a:lnTo>
                    <a:lnTo>
                      <a:pt x="102" y="486"/>
                    </a:lnTo>
                    <a:lnTo>
                      <a:pt x="116" y="481"/>
                    </a:lnTo>
                    <a:lnTo>
                      <a:pt x="129" y="478"/>
                    </a:lnTo>
                    <a:lnTo>
                      <a:pt x="142" y="473"/>
                    </a:lnTo>
                    <a:lnTo>
                      <a:pt x="154" y="469"/>
                    </a:lnTo>
                    <a:lnTo>
                      <a:pt x="163" y="465"/>
                    </a:lnTo>
                    <a:lnTo>
                      <a:pt x="164" y="469"/>
                    </a:lnTo>
                    <a:lnTo>
                      <a:pt x="162" y="476"/>
                    </a:lnTo>
                    <a:lnTo>
                      <a:pt x="156" y="489"/>
                    </a:lnTo>
                    <a:lnTo>
                      <a:pt x="142" y="510"/>
                    </a:lnTo>
                    <a:lnTo>
                      <a:pt x="133" y="522"/>
                    </a:lnTo>
                    <a:lnTo>
                      <a:pt x="125" y="530"/>
                    </a:lnTo>
                    <a:lnTo>
                      <a:pt x="117" y="536"/>
                    </a:lnTo>
                    <a:lnTo>
                      <a:pt x="111" y="540"/>
                    </a:lnTo>
                    <a:lnTo>
                      <a:pt x="105" y="545"/>
                    </a:lnTo>
                    <a:lnTo>
                      <a:pt x="102" y="551"/>
                    </a:lnTo>
                    <a:lnTo>
                      <a:pt x="101" y="559"/>
                    </a:lnTo>
                    <a:lnTo>
                      <a:pt x="101" y="569"/>
                    </a:lnTo>
                    <a:lnTo>
                      <a:pt x="105" y="582"/>
                    </a:lnTo>
                    <a:lnTo>
                      <a:pt x="117" y="594"/>
                    </a:lnTo>
                    <a:lnTo>
                      <a:pt x="133" y="606"/>
                    </a:lnTo>
                    <a:lnTo>
                      <a:pt x="154" y="613"/>
                    </a:lnTo>
                    <a:lnTo>
                      <a:pt x="176" y="615"/>
                    </a:lnTo>
                    <a:lnTo>
                      <a:pt x="199" y="610"/>
                    </a:lnTo>
                    <a:lnTo>
                      <a:pt x="222" y="598"/>
                    </a:lnTo>
                    <a:lnTo>
                      <a:pt x="242" y="574"/>
                    </a:lnTo>
                    <a:lnTo>
                      <a:pt x="254" y="598"/>
                    </a:lnTo>
                    <a:lnTo>
                      <a:pt x="262" y="621"/>
                    </a:lnTo>
                    <a:lnTo>
                      <a:pt x="269" y="644"/>
                    </a:lnTo>
                    <a:lnTo>
                      <a:pt x="276" y="667"/>
                    </a:lnTo>
                    <a:lnTo>
                      <a:pt x="280" y="690"/>
                    </a:lnTo>
                    <a:lnTo>
                      <a:pt x="285" y="712"/>
                    </a:lnTo>
                    <a:lnTo>
                      <a:pt x="291" y="734"/>
                    </a:lnTo>
                    <a:lnTo>
                      <a:pt x="298" y="756"/>
                    </a:lnTo>
                    <a:lnTo>
                      <a:pt x="314" y="799"/>
                    </a:lnTo>
                    <a:lnTo>
                      <a:pt x="328" y="835"/>
                    </a:lnTo>
                    <a:lnTo>
                      <a:pt x="340" y="864"/>
                    </a:lnTo>
                    <a:lnTo>
                      <a:pt x="353" y="889"/>
                    </a:lnTo>
                    <a:lnTo>
                      <a:pt x="368" y="912"/>
                    </a:lnTo>
                    <a:lnTo>
                      <a:pt x="386" y="936"/>
                    </a:lnTo>
                    <a:lnTo>
                      <a:pt x="408" y="964"/>
                    </a:lnTo>
                    <a:lnTo>
                      <a:pt x="436" y="998"/>
                    </a:lnTo>
                    <a:lnTo>
                      <a:pt x="439" y="1002"/>
                    </a:lnTo>
                    <a:lnTo>
                      <a:pt x="444" y="1006"/>
                    </a:lnTo>
                    <a:lnTo>
                      <a:pt x="447" y="1009"/>
                    </a:lnTo>
                    <a:lnTo>
                      <a:pt x="451" y="1014"/>
                    </a:lnTo>
                    <a:lnTo>
                      <a:pt x="515" y="522"/>
                    </a:lnTo>
                    <a:lnTo>
                      <a:pt x="503" y="516"/>
                    </a:lnTo>
                    <a:lnTo>
                      <a:pt x="489" y="504"/>
                    </a:lnTo>
                    <a:lnTo>
                      <a:pt x="476" y="489"/>
                    </a:lnTo>
                    <a:lnTo>
                      <a:pt x="465" y="472"/>
                    </a:lnTo>
                    <a:lnTo>
                      <a:pt x="454" y="456"/>
                    </a:lnTo>
                    <a:lnTo>
                      <a:pt x="446" y="443"/>
                    </a:lnTo>
                    <a:lnTo>
                      <a:pt x="442" y="433"/>
                    </a:lnTo>
                    <a:lnTo>
                      <a:pt x="439" y="430"/>
                    </a:lnTo>
                    <a:lnTo>
                      <a:pt x="443" y="426"/>
                    </a:lnTo>
                    <a:lnTo>
                      <a:pt x="450" y="419"/>
                    </a:lnTo>
                    <a:lnTo>
                      <a:pt x="462" y="409"/>
                    </a:lnTo>
                    <a:lnTo>
                      <a:pt x="477" y="398"/>
                    </a:lnTo>
                    <a:lnTo>
                      <a:pt x="494" y="388"/>
                    </a:lnTo>
                    <a:lnTo>
                      <a:pt x="511" y="380"/>
                    </a:lnTo>
                    <a:lnTo>
                      <a:pt x="528" y="378"/>
                    </a:lnTo>
                    <a:lnTo>
                      <a:pt x="543" y="381"/>
                    </a:lnTo>
                    <a:lnTo>
                      <a:pt x="556" y="389"/>
                    </a:lnTo>
                    <a:lnTo>
                      <a:pt x="566" y="398"/>
                    </a:lnTo>
                    <a:lnTo>
                      <a:pt x="574" y="406"/>
                    </a:lnTo>
                    <a:lnTo>
                      <a:pt x="579" y="415"/>
                    </a:lnTo>
                    <a:lnTo>
                      <a:pt x="582" y="423"/>
                    </a:lnTo>
                    <a:lnTo>
                      <a:pt x="585" y="427"/>
                    </a:lnTo>
                    <a:lnTo>
                      <a:pt x="586" y="432"/>
                    </a:lnTo>
                    <a:lnTo>
                      <a:pt x="586" y="433"/>
                    </a:lnTo>
                    <a:lnTo>
                      <a:pt x="585" y="438"/>
                    </a:lnTo>
                    <a:lnTo>
                      <a:pt x="580" y="448"/>
                    </a:lnTo>
                    <a:lnTo>
                      <a:pt x="573" y="463"/>
                    </a:lnTo>
                    <a:lnTo>
                      <a:pt x="564" y="479"/>
                    </a:lnTo>
                    <a:lnTo>
                      <a:pt x="553" y="496"/>
                    </a:lnTo>
                    <a:lnTo>
                      <a:pt x="542" y="510"/>
                    </a:lnTo>
                    <a:lnTo>
                      <a:pt x="529" y="521"/>
                    </a:lnTo>
                    <a:lnTo>
                      <a:pt x="517" y="523"/>
                    </a:lnTo>
                    <a:lnTo>
                      <a:pt x="471" y="1031"/>
                    </a:lnTo>
                    <a:lnTo>
                      <a:pt x="489" y="1045"/>
                    </a:lnTo>
                    <a:lnTo>
                      <a:pt x="507" y="1057"/>
                    </a:lnTo>
                    <a:lnTo>
                      <a:pt x="528" y="1070"/>
                    </a:lnTo>
                    <a:lnTo>
                      <a:pt x="549" y="1082"/>
                    </a:lnTo>
                    <a:lnTo>
                      <a:pt x="570" y="1092"/>
                    </a:lnTo>
                    <a:lnTo>
                      <a:pt x="592" y="1102"/>
                    </a:lnTo>
                    <a:lnTo>
                      <a:pt x="612" y="1113"/>
                    </a:lnTo>
                    <a:lnTo>
                      <a:pt x="634" y="1123"/>
                    </a:lnTo>
                    <a:lnTo>
                      <a:pt x="655" y="1132"/>
                    </a:lnTo>
                    <a:lnTo>
                      <a:pt x="676" y="1142"/>
                    </a:lnTo>
                    <a:lnTo>
                      <a:pt x="695" y="1152"/>
                    </a:lnTo>
                    <a:lnTo>
                      <a:pt x="714" y="1161"/>
                    </a:lnTo>
                    <a:lnTo>
                      <a:pt x="731" y="1170"/>
                    </a:lnTo>
                    <a:lnTo>
                      <a:pt x="746" y="1181"/>
                    </a:lnTo>
                    <a:lnTo>
                      <a:pt x="761" y="1191"/>
                    </a:lnTo>
                    <a:lnTo>
                      <a:pt x="772" y="1202"/>
                    </a:lnTo>
                    <a:lnTo>
                      <a:pt x="797" y="1225"/>
                    </a:lnTo>
                    <a:lnTo>
                      <a:pt x="824" y="1250"/>
                    </a:lnTo>
                    <a:lnTo>
                      <a:pt x="854" y="1276"/>
                    </a:lnTo>
                    <a:lnTo>
                      <a:pt x="885" y="1304"/>
                    </a:lnTo>
                    <a:lnTo>
                      <a:pt x="916" y="1332"/>
                    </a:lnTo>
                    <a:lnTo>
                      <a:pt x="950" y="1359"/>
                    </a:lnTo>
                    <a:lnTo>
                      <a:pt x="981" y="1387"/>
                    </a:lnTo>
                    <a:lnTo>
                      <a:pt x="1013" y="1414"/>
                    </a:lnTo>
                    <a:lnTo>
                      <a:pt x="1043" y="1438"/>
                    </a:lnTo>
                    <a:lnTo>
                      <a:pt x="1071" y="1461"/>
                    </a:lnTo>
                    <a:lnTo>
                      <a:pt x="1096" y="1481"/>
                    </a:lnTo>
                    <a:lnTo>
                      <a:pt x="1118" y="1500"/>
                    </a:lnTo>
                    <a:lnTo>
                      <a:pt x="1137" y="1515"/>
                    </a:lnTo>
                    <a:lnTo>
                      <a:pt x="1150" y="1526"/>
                    </a:lnTo>
                    <a:lnTo>
                      <a:pt x="1158" y="1533"/>
                    </a:lnTo>
                    <a:lnTo>
                      <a:pt x="1162" y="1536"/>
                    </a:lnTo>
                    <a:lnTo>
                      <a:pt x="1526" y="1130"/>
                    </a:lnTo>
                    <a:lnTo>
                      <a:pt x="1521" y="1128"/>
                    </a:lnTo>
                    <a:lnTo>
                      <a:pt x="1509" y="1122"/>
                    </a:lnTo>
                    <a:lnTo>
                      <a:pt x="1489" y="1112"/>
                    </a:lnTo>
                    <a:lnTo>
                      <a:pt x="1463" y="1099"/>
                    </a:lnTo>
                    <a:lnTo>
                      <a:pt x="1432" y="1084"/>
                    </a:lnTo>
                    <a:lnTo>
                      <a:pt x="1396" y="1066"/>
                    </a:lnTo>
                    <a:lnTo>
                      <a:pt x="1358" y="1046"/>
                    </a:lnTo>
                    <a:lnTo>
                      <a:pt x="1317" y="1025"/>
                    </a:lnTo>
                    <a:lnTo>
                      <a:pt x="1276" y="1003"/>
                    </a:lnTo>
                    <a:lnTo>
                      <a:pt x="1236" y="981"/>
                    </a:lnTo>
                    <a:lnTo>
                      <a:pt x="1196" y="958"/>
                    </a:lnTo>
                    <a:lnTo>
                      <a:pt x="1160" y="936"/>
                    </a:lnTo>
                    <a:lnTo>
                      <a:pt x="1126" y="916"/>
                    </a:lnTo>
                    <a:lnTo>
                      <a:pt x="1097" y="896"/>
                    </a:lnTo>
                    <a:lnTo>
                      <a:pt x="1074" y="878"/>
                    </a:lnTo>
                    <a:lnTo>
                      <a:pt x="1058" y="86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29" name="Freeform 28"/>
              <p:cNvSpPr>
                <a:spLocks/>
              </p:cNvSpPr>
              <p:nvPr/>
            </p:nvSpPr>
            <p:spPr bwMode="auto">
              <a:xfrm rot="3260985" flipV="1">
                <a:off x="7626445" y="3194231"/>
                <a:ext cx="52387" cy="404813"/>
              </a:xfrm>
              <a:custGeom>
                <a:avLst/>
                <a:gdLst/>
                <a:ahLst/>
                <a:cxnLst>
                  <a:cxn ang="0">
                    <a:pos x="64" y="1"/>
                  </a:cxn>
                  <a:cxn ang="0">
                    <a:pos x="64" y="0"/>
                  </a:cxn>
                  <a:cxn ang="0">
                    <a:pos x="64" y="0"/>
                  </a:cxn>
                  <a:cxn ang="0">
                    <a:pos x="64" y="0"/>
                  </a:cxn>
                  <a:cxn ang="0">
                    <a:pos x="64" y="0"/>
                  </a:cxn>
                  <a:cxn ang="0">
                    <a:pos x="0" y="492"/>
                  </a:cxn>
                  <a:cxn ang="0">
                    <a:pos x="5" y="496"/>
                  </a:cxn>
                  <a:cxn ang="0">
                    <a:pos x="10" y="500"/>
                  </a:cxn>
                  <a:cxn ang="0">
                    <a:pos x="15" y="504"/>
                  </a:cxn>
                  <a:cxn ang="0">
                    <a:pos x="20" y="509"/>
                  </a:cxn>
                  <a:cxn ang="0">
                    <a:pos x="66" y="1"/>
                  </a:cxn>
                  <a:cxn ang="0">
                    <a:pos x="66" y="1"/>
                  </a:cxn>
                  <a:cxn ang="0">
                    <a:pos x="66" y="1"/>
                  </a:cxn>
                  <a:cxn ang="0">
                    <a:pos x="66" y="1"/>
                  </a:cxn>
                  <a:cxn ang="0">
                    <a:pos x="64" y="1"/>
                  </a:cxn>
                </a:cxnLst>
                <a:rect l="0" t="0" r="r" b="b"/>
                <a:pathLst>
                  <a:path w="66" h="509">
                    <a:moveTo>
                      <a:pt x="64" y="1"/>
                    </a:moveTo>
                    <a:lnTo>
                      <a:pt x="64" y="0"/>
                    </a:lnTo>
                    <a:lnTo>
                      <a:pt x="64" y="0"/>
                    </a:lnTo>
                    <a:lnTo>
                      <a:pt x="64" y="0"/>
                    </a:lnTo>
                    <a:lnTo>
                      <a:pt x="64" y="0"/>
                    </a:lnTo>
                    <a:lnTo>
                      <a:pt x="0" y="492"/>
                    </a:lnTo>
                    <a:lnTo>
                      <a:pt x="5" y="496"/>
                    </a:lnTo>
                    <a:lnTo>
                      <a:pt x="10" y="500"/>
                    </a:lnTo>
                    <a:lnTo>
                      <a:pt x="15" y="504"/>
                    </a:lnTo>
                    <a:lnTo>
                      <a:pt x="20" y="509"/>
                    </a:lnTo>
                    <a:lnTo>
                      <a:pt x="66" y="1"/>
                    </a:lnTo>
                    <a:lnTo>
                      <a:pt x="66" y="1"/>
                    </a:lnTo>
                    <a:lnTo>
                      <a:pt x="66" y="1"/>
                    </a:lnTo>
                    <a:lnTo>
                      <a:pt x="66" y="1"/>
                    </a:lnTo>
                    <a:lnTo>
                      <a:pt x="64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30" name="Freeform 29"/>
              <p:cNvSpPr>
                <a:spLocks/>
              </p:cNvSpPr>
              <p:nvPr/>
            </p:nvSpPr>
            <p:spPr bwMode="auto">
              <a:xfrm rot="3260985" flipV="1">
                <a:off x="7093491" y="3444015"/>
                <a:ext cx="63500" cy="120650"/>
              </a:xfrm>
              <a:custGeom>
                <a:avLst/>
                <a:gdLst/>
                <a:ahLst/>
                <a:cxnLst>
                  <a:cxn ang="0">
                    <a:pos x="74" y="9"/>
                  </a:cxn>
                  <a:cxn ang="0">
                    <a:pos x="68" y="23"/>
                  </a:cxn>
                  <a:cxn ang="0">
                    <a:pos x="59" y="41"/>
                  </a:cxn>
                  <a:cxn ang="0">
                    <a:pos x="48" y="63"/>
                  </a:cxn>
                  <a:cxn ang="0">
                    <a:pos x="35" y="84"/>
                  </a:cxn>
                  <a:cxn ang="0">
                    <a:pos x="22" y="104"/>
                  </a:cxn>
                  <a:cxn ang="0">
                    <a:pos x="12" y="121"/>
                  </a:cxn>
                  <a:cxn ang="0">
                    <a:pos x="4" y="132"/>
                  </a:cxn>
                  <a:cxn ang="0">
                    <a:pos x="1" y="137"/>
                  </a:cxn>
                  <a:cxn ang="0">
                    <a:pos x="0" y="137"/>
                  </a:cxn>
                  <a:cxn ang="0">
                    <a:pos x="0" y="139"/>
                  </a:cxn>
                  <a:cxn ang="0">
                    <a:pos x="5" y="141"/>
                  </a:cxn>
                  <a:cxn ang="0">
                    <a:pos x="19" y="146"/>
                  </a:cxn>
                  <a:cxn ang="0">
                    <a:pos x="23" y="147"/>
                  </a:cxn>
                  <a:cxn ang="0">
                    <a:pos x="28" y="148"/>
                  </a:cxn>
                  <a:cxn ang="0">
                    <a:pos x="33" y="149"/>
                  </a:cxn>
                  <a:cxn ang="0">
                    <a:pos x="37" y="150"/>
                  </a:cxn>
                  <a:cxn ang="0">
                    <a:pos x="43" y="132"/>
                  </a:cxn>
                  <a:cxn ang="0">
                    <a:pos x="48" y="112"/>
                  </a:cxn>
                  <a:cxn ang="0">
                    <a:pos x="53" y="94"/>
                  </a:cxn>
                  <a:cxn ang="0">
                    <a:pos x="59" y="74"/>
                  </a:cxn>
                  <a:cxn ang="0">
                    <a:pos x="64" y="56"/>
                  </a:cxn>
                  <a:cxn ang="0">
                    <a:pos x="69" y="36"/>
                  </a:cxn>
                  <a:cxn ang="0">
                    <a:pos x="75" y="18"/>
                  </a:cxn>
                  <a:cxn ang="0">
                    <a:pos x="81" y="0"/>
                  </a:cxn>
                  <a:cxn ang="0">
                    <a:pos x="79" y="2"/>
                  </a:cxn>
                  <a:cxn ang="0">
                    <a:pos x="76" y="4"/>
                  </a:cxn>
                  <a:cxn ang="0">
                    <a:pos x="75" y="6"/>
                  </a:cxn>
                  <a:cxn ang="0">
                    <a:pos x="74" y="9"/>
                  </a:cxn>
                </a:cxnLst>
                <a:rect l="0" t="0" r="r" b="b"/>
                <a:pathLst>
                  <a:path w="81" h="150">
                    <a:moveTo>
                      <a:pt x="74" y="9"/>
                    </a:moveTo>
                    <a:lnTo>
                      <a:pt x="68" y="23"/>
                    </a:lnTo>
                    <a:lnTo>
                      <a:pt x="59" y="41"/>
                    </a:lnTo>
                    <a:lnTo>
                      <a:pt x="48" y="63"/>
                    </a:lnTo>
                    <a:lnTo>
                      <a:pt x="35" y="84"/>
                    </a:lnTo>
                    <a:lnTo>
                      <a:pt x="22" y="104"/>
                    </a:lnTo>
                    <a:lnTo>
                      <a:pt x="12" y="121"/>
                    </a:lnTo>
                    <a:lnTo>
                      <a:pt x="4" y="132"/>
                    </a:lnTo>
                    <a:lnTo>
                      <a:pt x="1" y="137"/>
                    </a:lnTo>
                    <a:lnTo>
                      <a:pt x="0" y="137"/>
                    </a:lnTo>
                    <a:lnTo>
                      <a:pt x="0" y="139"/>
                    </a:lnTo>
                    <a:lnTo>
                      <a:pt x="5" y="141"/>
                    </a:lnTo>
                    <a:lnTo>
                      <a:pt x="19" y="146"/>
                    </a:lnTo>
                    <a:lnTo>
                      <a:pt x="23" y="147"/>
                    </a:lnTo>
                    <a:lnTo>
                      <a:pt x="28" y="148"/>
                    </a:lnTo>
                    <a:lnTo>
                      <a:pt x="33" y="149"/>
                    </a:lnTo>
                    <a:lnTo>
                      <a:pt x="37" y="150"/>
                    </a:lnTo>
                    <a:lnTo>
                      <a:pt x="43" y="132"/>
                    </a:lnTo>
                    <a:lnTo>
                      <a:pt x="48" y="112"/>
                    </a:lnTo>
                    <a:lnTo>
                      <a:pt x="53" y="94"/>
                    </a:lnTo>
                    <a:lnTo>
                      <a:pt x="59" y="74"/>
                    </a:lnTo>
                    <a:lnTo>
                      <a:pt x="64" y="56"/>
                    </a:lnTo>
                    <a:lnTo>
                      <a:pt x="69" y="36"/>
                    </a:lnTo>
                    <a:lnTo>
                      <a:pt x="75" y="18"/>
                    </a:lnTo>
                    <a:lnTo>
                      <a:pt x="81" y="0"/>
                    </a:lnTo>
                    <a:lnTo>
                      <a:pt x="79" y="2"/>
                    </a:lnTo>
                    <a:lnTo>
                      <a:pt x="76" y="4"/>
                    </a:lnTo>
                    <a:lnTo>
                      <a:pt x="75" y="6"/>
                    </a:lnTo>
                    <a:lnTo>
                      <a:pt x="74" y="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31" name="Freeform 30"/>
              <p:cNvSpPr>
                <a:spLocks/>
              </p:cNvSpPr>
              <p:nvPr/>
            </p:nvSpPr>
            <p:spPr bwMode="auto">
              <a:xfrm rot="3260985" flipV="1">
                <a:off x="7188737" y="3058249"/>
                <a:ext cx="1004887" cy="1023938"/>
              </a:xfrm>
              <a:custGeom>
                <a:avLst/>
                <a:gdLst/>
                <a:ahLst/>
                <a:cxnLst>
                  <a:cxn ang="0">
                    <a:pos x="1226" y="1099"/>
                  </a:cxn>
                  <a:cxn ang="0">
                    <a:pos x="1152" y="1109"/>
                  </a:cxn>
                  <a:cxn ang="0">
                    <a:pos x="1203" y="1041"/>
                  </a:cxn>
                  <a:cxn ang="0">
                    <a:pos x="1149" y="1076"/>
                  </a:cxn>
                  <a:cxn ang="0">
                    <a:pos x="1104" y="1073"/>
                  </a:cxn>
                  <a:cxn ang="0">
                    <a:pos x="1136" y="1016"/>
                  </a:cxn>
                  <a:cxn ang="0">
                    <a:pos x="1067" y="1056"/>
                  </a:cxn>
                  <a:cxn ang="0">
                    <a:pos x="1047" y="1025"/>
                  </a:cxn>
                  <a:cxn ang="0">
                    <a:pos x="1081" y="969"/>
                  </a:cxn>
                  <a:cxn ang="0">
                    <a:pos x="985" y="1031"/>
                  </a:cxn>
                  <a:cxn ang="0">
                    <a:pos x="1007" y="979"/>
                  </a:cxn>
                  <a:cxn ang="0">
                    <a:pos x="1028" y="939"/>
                  </a:cxn>
                  <a:cxn ang="0">
                    <a:pos x="922" y="996"/>
                  </a:cxn>
                  <a:cxn ang="0">
                    <a:pos x="956" y="949"/>
                  </a:cxn>
                  <a:cxn ang="0">
                    <a:pos x="958" y="925"/>
                  </a:cxn>
                  <a:cxn ang="0">
                    <a:pos x="870" y="959"/>
                  </a:cxn>
                  <a:cxn ang="0">
                    <a:pos x="920" y="901"/>
                  </a:cxn>
                  <a:cxn ang="0">
                    <a:pos x="835" y="922"/>
                  </a:cxn>
                  <a:cxn ang="0">
                    <a:pos x="795" y="848"/>
                  </a:cxn>
                  <a:cxn ang="0">
                    <a:pos x="751" y="860"/>
                  </a:cxn>
                  <a:cxn ang="0">
                    <a:pos x="686" y="767"/>
                  </a:cxn>
                  <a:cxn ang="0">
                    <a:pos x="742" y="679"/>
                  </a:cxn>
                  <a:cxn ang="0">
                    <a:pos x="763" y="621"/>
                  </a:cxn>
                  <a:cxn ang="0">
                    <a:pos x="833" y="368"/>
                  </a:cxn>
                  <a:cxn ang="0">
                    <a:pos x="851" y="205"/>
                  </a:cxn>
                  <a:cxn ang="0">
                    <a:pos x="734" y="145"/>
                  </a:cxn>
                  <a:cxn ang="0">
                    <a:pos x="560" y="43"/>
                  </a:cxn>
                  <a:cxn ang="0">
                    <a:pos x="510" y="16"/>
                  </a:cxn>
                  <a:cxn ang="0">
                    <a:pos x="381" y="4"/>
                  </a:cxn>
                  <a:cxn ang="0">
                    <a:pos x="283" y="12"/>
                  </a:cxn>
                  <a:cxn ang="0">
                    <a:pos x="236" y="100"/>
                  </a:cxn>
                  <a:cxn ang="0">
                    <a:pos x="223" y="174"/>
                  </a:cxn>
                  <a:cxn ang="0">
                    <a:pos x="273" y="115"/>
                  </a:cxn>
                  <a:cxn ang="0">
                    <a:pos x="314" y="126"/>
                  </a:cxn>
                  <a:cxn ang="0">
                    <a:pos x="389" y="124"/>
                  </a:cxn>
                  <a:cxn ang="0">
                    <a:pos x="439" y="144"/>
                  </a:cxn>
                  <a:cxn ang="0">
                    <a:pos x="495" y="177"/>
                  </a:cxn>
                  <a:cxn ang="0">
                    <a:pos x="559" y="223"/>
                  </a:cxn>
                  <a:cxn ang="0">
                    <a:pos x="612" y="324"/>
                  </a:cxn>
                  <a:cxn ang="0">
                    <a:pos x="585" y="424"/>
                  </a:cxn>
                  <a:cxn ang="0">
                    <a:pos x="481" y="558"/>
                  </a:cxn>
                  <a:cxn ang="0">
                    <a:pos x="404" y="496"/>
                  </a:cxn>
                  <a:cxn ang="0">
                    <a:pos x="288" y="362"/>
                  </a:cxn>
                  <a:cxn ang="0">
                    <a:pos x="190" y="270"/>
                  </a:cxn>
                  <a:cxn ang="0">
                    <a:pos x="85" y="230"/>
                  </a:cxn>
                  <a:cxn ang="0">
                    <a:pos x="11" y="224"/>
                  </a:cxn>
                  <a:cxn ang="0">
                    <a:pos x="54" y="253"/>
                  </a:cxn>
                  <a:cxn ang="0">
                    <a:pos x="146" y="294"/>
                  </a:cxn>
                  <a:cxn ang="0">
                    <a:pos x="146" y="360"/>
                  </a:cxn>
                  <a:cxn ang="0">
                    <a:pos x="161" y="395"/>
                  </a:cxn>
                  <a:cxn ang="0">
                    <a:pos x="205" y="470"/>
                  </a:cxn>
                  <a:cxn ang="0">
                    <a:pos x="241" y="503"/>
                  </a:cxn>
                  <a:cxn ang="0">
                    <a:pos x="373" y="715"/>
                  </a:cxn>
                  <a:cxn ang="0">
                    <a:pos x="451" y="835"/>
                  </a:cxn>
                  <a:cxn ang="0">
                    <a:pos x="544" y="904"/>
                  </a:cxn>
                  <a:cxn ang="0">
                    <a:pos x="636" y="957"/>
                  </a:cxn>
                  <a:cxn ang="0">
                    <a:pos x="695" y="985"/>
                  </a:cxn>
                  <a:cxn ang="0">
                    <a:pos x="1083" y="1289"/>
                  </a:cxn>
                  <a:cxn ang="0">
                    <a:pos x="1222" y="1140"/>
                  </a:cxn>
                </a:cxnLst>
                <a:rect l="0" t="0" r="r" b="b"/>
                <a:pathLst>
                  <a:path w="1266" h="1289">
                    <a:moveTo>
                      <a:pt x="1221" y="1139"/>
                    </a:moveTo>
                    <a:lnTo>
                      <a:pt x="1266" y="1078"/>
                    </a:lnTo>
                    <a:lnTo>
                      <a:pt x="1264" y="1079"/>
                    </a:lnTo>
                    <a:lnTo>
                      <a:pt x="1258" y="1081"/>
                    </a:lnTo>
                    <a:lnTo>
                      <a:pt x="1250" y="1086"/>
                    </a:lnTo>
                    <a:lnTo>
                      <a:pt x="1238" y="1092"/>
                    </a:lnTo>
                    <a:lnTo>
                      <a:pt x="1226" y="1099"/>
                    </a:lnTo>
                    <a:lnTo>
                      <a:pt x="1212" y="1107"/>
                    </a:lnTo>
                    <a:lnTo>
                      <a:pt x="1197" y="1115"/>
                    </a:lnTo>
                    <a:lnTo>
                      <a:pt x="1182" y="1123"/>
                    </a:lnTo>
                    <a:lnTo>
                      <a:pt x="1175" y="1119"/>
                    </a:lnTo>
                    <a:lnTo>
                      <a:pt x="1167" y="1116"/>
                    </a:lnTo>
                    <a:lnTo>
                      <a:pt x="1160" y="1113"/>
                    </a:lnTo>
                    <a:lnTo>
                      <a:pt x="1152" y="1109"/>
                    </a:lnTo>
                    <a:lnTo>
                      <a:pt x="1161" y="1096"/>
                    </a:lnTo>
                    <a:lnTo>
                      <a:pt x="1169" y="1085"/>
                    </a:lnTo>
                    <a:lnTo>
                      <a:pt x="1178" y="1073"/>
                    </a:lnTo>
                    <a:lnTo>
                      <a:pt x="1187" y="1062"/>
                    </a:lnTo>
                    <a:lnTo>
                      <a:pt x="1193" y="1054"/>
                    </a:lnTo>
                    <a:lnTo>
                      <a:pt x="1199" y="1046"/>
                    </a:lnTo>
                    <a:lnTo>
                      <a:pt x="1203" y="1041"/>
                    </a:lnTo>
                    <a:lnTo>
                      <a:pt x="1204" y="1040"/>
                    </a:lnTo>
                    <a:lnTo>
                      <a:pt x="1202" y="1041"/>
                    </a:lnTo>
                    <a:lnTo>
                      <a:pt x="1196" y="1045"/>
                    </a:lnTo>
                    <a:lnTo>
                      <a:pt x="1187" y="1050"/>
                    </a:lnTo>
                    <a:lnTo>
                      <a:pt x="1176" y="1058"/>
                    </a:lnTo>
                    <a:lnTo>
                      <a:pt x="1162" y="1066"/>
                    </a:lnTo>
                    <a:lnTo>
                      <a:pt x="1149" y="1076"/>
                    </a:lnTo>
                    <a:lnTo>
                      <a:pt x="1135" y="1086"/>
                    </a:lnTo>
                    <a:lnTo>
                      <a:pt x="1121" y="1095"/>
                    </a:lnTo>
                    <a:lnTo>
                      <a:pt x="1115" y="1093"/>
                    </a:lnTo>
                    <a:lnTo>
                      <a:pt x="1109" y="1090"/>
                    </a:lnTo>
                    <a:lnTo>
                      <a:pt x="1104" y="1087"/>
                    </a:lnTo>
                    <a:lnTo>
                      <a:pt x="1098" y="1085"/>
                    </a:lnTo>
                    <a:lnTo>
                      <a:pt x="1104" y="1073"/>
                    </a:lnTo>
                    <a:lnTo>
                      <a:pt x="1110" y="1061"/>
                    </a:lnTo>
                    <a:lnTo>
                      <a:pt x="1117" y="1049"/>
                    </a:lnTo>
                    <a:lnTo>
                      <a:pt x="1123" y="1039"/>
                    </a:lnTo>
                    <a:lnTo>
                      <a:pt x="1128" y="1030"/>
                    </a:lnTo>
                    <a:lnTo>
                      <a:pt x="1132" y="1023"/>
                    </a:lnTo>
                    <a:lnTo>
                      <a:pt x="1135" y="1017"/>
                    </a:lnTo>
                    <a:lnTo>
                      <a:pt x="1136" y="1016"/>
                    </a:lnTo>
                    <a:lnTo>
                      <a:pt x="1134" y="1017"/>
                    </a:lnTo>
                    <a:lnTo>
                      <a:pt x="1128" y="1020"/>
                    </a:lnTo>
                    <a:lnTo>
                      <a:pt x="1119" y="1026"/>
                    </a:lnTo>
                    <a:lnTo>
                      <a:pt x="1107" y="1032"/>
                    </a:lnTo>
                    <a:lnTo>
                      <a:pt x="1094" y="1040"/>
                    </a:lnTo>
                    <a:lnTo>
                      <a:pt x="1081" y="1048"/>
                    </a:lnTo>
                    <a:lnTo>
                      <a:pt x="1067" y="1056"/>
                    </a:lnTo>
                    <a:lnTo>
                      <a:pt x="1053" y="1064"/>
                    </a:lnTo>
                    <a:lnTo>
                      <a:pt x="1047" y="1062"/>
                    </a:lnTo>
                    <a:lnTo>
                      <a:pt x="1043" y="1058"/>
                    </a:lnTo>
                    <a:lnTo>
                      <a:pt x="1037" y="1056"/>
                    </a:lnTo>
                    <a:lnTo>
                      <a:pt x="1031" y="1054"/>
                    </a:lnTo>
                    <a:lnTo>
                      <a:pt x="1039" y="1040"/>
                    </a:lnTo>
                    <a:lnTo>
                      <a:pt x="1047" y="1025"/>
                    </a:lnTo>
                    <a:lnTo>
                      <a:pt x="1056" y="1010"/>
                    </a:lnTo>
                    <a:lnTo>
                      <a:pt x="1064" y="996"/>
                    </a:lnTo>
                    <a:lnTo>
                      <a:pt x="1071" y="985"/>
                    </a:lnTo>
                    <a:lnTo>
                      <a:pt x="1077" y="975"/>
                    </a:lnTo>
                    <a:lnTo>
                      <a:pt x="1082" y="969"/>
                    </a:lnTo>
                    <a:lnTo>
                      <a:pt x="1083" y="966"/>
                    </a:lnTo>
                    <a:lnTo>
                      <a:pt x="1081" y="969"/>
                    </a:lnTo>
                    <a:lnTo>
                      <a:pt x="1072" y="973"/>
                    </a:lnTo>
                    <a:lnTo>
                      <a:pt x="1062" y="980"/>
                    </a:lnTo>
                    <a:lnTo>
                      <a:pt x="1048" y="989"/>
                    </a:lnTo>
                    <a:lnTo>
                      <a:pt x="1032" y="1000"/>
                    </a:lnTo>
                    <a:lnTo>
                      <a:pt x="1016" y="1010"/>
                    </a:lnTo>
                    <a:lnTo>
                      <a:pt x="1000" y="1020"/>
                    </a:lnTo>
                    <a:lnTo>
                      <a:pt x="985" y="1031"/>
                    </a:lnTo>
                    <a:lnTo>
                      <a:pt x="981" y="1028"/>
                    </a:lnTo>
                    <a:lnTo>
                      <a:pt x="979" y="1027"/>
                    </a:lnTo>
                    <a:lnTo>
                      <a:pt x="976" y="1025"/>
                    </a:lnTo>
                    <a:lnTo>
                      <a:pt x="972" y="1024"/>
                    </a:lnTo>
                    <a:lnTo>
                      <a:pt x="983" y="1010"/>
                    </a:lnTo>
                    <a:lnTo>
                      <a:pt x="994" y="994"/>
                    </a:lnTo>
                    <a:lnTo>
                      <a:pt x="1007" y="979"/>
                    </a:lnTo>
                    <a:lnTo>
                      <a:pt x="1018" y="964"/>
                    </a:lnTo>
                    <a:lnTo>
                      <a:pt x="1028" y="950"/>
                    </a:lnTo>
                    <a:lnTo>
                      <a:pt x="1037" y="940"/>
                    </a:lnTo>
                    <a:lnTo>
                      <a:pt x="1041" y="933"/>
                    </a:lnTo>
                    <a:lnTo>
                      <a:pt x="1044" y="931"/>
                    </a:lnTo>
                    <a:lnTo>
                      <a:pt x="1039" y="933"/>
                    </a:lnTo>
                    <a:lnTo>
                      <a:pt x="1028" y="939"/>
                    </a:lnTo>
                    <a:lnTo>
                      <a:pt x="1011" y="948"/>
                    </a:lnTo>
                    <a:lnTo>
                      <a:pt x="991" y="959"/>
                    </a:lnTo>
                    <a:lnTo>
                      <a:pt x="970" y="971"/>
                    </a:lnTo>
                    <a:lnTo>
                      <a:pt x="950" y="981"/>
                    </a:lnTo>
                    <a:lnTo>
                      <a:pt x="934" y="990"/>
                    </a:lnTo>
                    <a:lnTo>
                      <a:pt x="923" y="996"/>
                    </a:lnTo>
                    <a:lnTo>
                      <a:pt x="922" y="996"/>
                    </a:lnTo>
                    <a:lnTo>
                      <a:pt x="922" y="996"/>
                    </a:lnTo>
                    <a:lnTo>
                      <a:pt x="922" y="996"/>
                    </a:lnTo>
                    <a:lnTo>
                      <a:pt x="920" y="995"/>
                    </a:lnTo>
                    <a:lnTo>
                      <a:pt x="926" y="987"/>
                    </a:lnTo>
                    <a:lnTo>
                      <a:pt x="935" y="975"/>
                    </a:lnTo>
                    <a:lnTo>
                      <a:pt x="946" y="963"/>
                    </a:lnTo>
                    <a:lnTo>
                      <a:pt x="956" y="949"/>
                    </a:lnTo>
                    <a:lnTo>
                      <a:pt x="968" y="935"/>
                    </a:lnTo>
                    <a:lnTo>
                      <a:pt x="977" y="924"/>
                    </a:lnTo>
                    <a:lnTo>
                      <a:pt x="983" y="917"/>
                    </a:lnTo>
                    <a:lnTo>
                      <a:pt x="985" y="913"/>
                    </a:lnTo>
                    <a:lnTo>
                      <a:pt x="981" y="914"/>
                    </a:lnTo>
                    <a:lnTo>
                      <a:pt x="972" y="919"/>
                    </a:lnTo>
                    <a:lnTo>
                      <a:pt x="958" y="925"/>
                    </a:lnTo>
                    <a:lnTo>
                      <a:pt x="942" y="932"/>
                    </a:lnTo>
                    <a:lnTo>
                      <a:pt x="924" y="940"/>
                    </a:lnTo>
                    <a:lnTo>
                      <a:pt x="905" y="948"/>
                    </a:lnTo>
                    <a:lnTo>
                      <a:pt x="888" y="956"/>
                    </a:lnTo>
                    <a:lnTo>
                      <a:pt x="873" y="963"/>
                    </a:lnTo>
                    <a:lnTo>
                      <a:pt x="872" y="962"/>
                    </a:lnTo>
                    <a:lnTo>
                      <a:pt x="870" y="959"/>
                    </a:lnTo>
                    <a:lnTo>
                      <a:pt x="869" y="958"/>
                    </a:lnTo>
                    <a:lnTo>
                      <a:pt x="867" y="957"/>
                    </a:lnTo>
                    <a:lnTo>
                      <a:pt x="877" y="947"/>
                    </a:lnTo>
                    <a:lnTo>
                      <a:pt x="887" y="935"/>
                    </a:lnTo>
                    <a:lnTo>
                      <a:pt x="898" y="924"/>
                    </a:lnTo>
                    <a:lnTo>
                      <a:pt x="910" y="911"/>
                    </a:lnTo>
                    <a:lnTo>
                      <a:pt x="920" y="901"/>
                    </a:lnTo>
                    <a:lnTo>
                      <a:pt x="930" y="891"/>
                    </a:lnTo>
                    <a:lnTo>
                      <a:pt x="935" y="886"/>
                    </a:lnTo>
                    <a:lnTo>
                      <a:pt x="938" y="883"/>
                    </a:lnTo>
                    <a:lnTo>
                      <a:pt x="836" y="924"/>
                    </a:lnTo>
                    <a:lnTo>
                      <a:pt x="836" y="924"/>
                    </a:lnTo>
                    <a:lnTo>
                      <a:pt x="835" y="922"/>
                    </a:lnTo>
                    <a:lnTo>
                      <a:pt x="835" y="922"/>
                    </a:lnTo>
                    <a:lnTo>
                      <a:pt x="834" y="921"/>
                    </a:lnTo>
                    <a:lnTo>
                      <a:pt x="905" y="853"/>
                    </a:lnTo>
                    <a:lnTo>
                      <a:pt x="822" y="905"/>
                    </a:lnTo>
                    <a:lnTo>
                      <a:pt x="819" y="894"/>
                    </a:lnTo>
                    <a:lnTo>
                      <a:pt x="812" y="881"/>
                    </a:lnTo>
                    <a:lnTo>
                      <a:pt x="804" y="865"/>
                    </a:lnTo>
                    <a:lnTo>
                      <a:pt x="795" y="848"/>
                    </a:lnTo>
                    <a:lnTo>
                      <a:pt x="788" y="851"/>
                    </a:lnTo>
                    <a:lnTo>
                      <a:pt x="781" y="854"/>
                    </a:lnTo>
                    <a:lnTo>
                      <a:pt x="774" y="857"/>
                    </a:lnTo>
                    <a:lnTo>
                      <a:pt x="768" y="859"/>
                    </a:lnTo>
                    <a:lnTo>
                      <a:pt x="761" y="860"/>
                    </a:lnTo>
                    <a:lnTo>
                      <a:pt x="757" y="860"/>
                    </a:lnTo>
                    <a:lnTo>
                      <a:pt x="751" y="860"/>
                    </a:lnTo>
                    <a:lnTo>
                      <a:pt x="746" y="859"/>
                    </a:lnTo>
                    <a:lnTo>
                      <a:pt x="733" y="852"/>
                    </a:lnTo>
                    <a:lnTo>
                      <a:pt x="718" y="841"/>
                    </a:lnTo>
                    <a:lnTo>
                      <a:pt x="704" y="826"/>
                    </a:lnTo>
                    <a:lnTo>
                      <a:pt x="692" y="808"/>
                    </a:lnTo>
                    <a:lnTo>
                      <a:pt x="686" y="789"/>
                    </a:lnTo>
                    <a:lnTo>
                      <a:pt x="686" y="767"/>
                    </a:lnTo>
                    <a:lnTo>
                      <a:pt x="693" y="744"/>
                    </a:lnTo>
                    <a:lnTo>
                      <a:pt x="711" y="721"/>
                    </a:lnTo>
                    <a:lnTo>
                      <a:pt x="718" y="714"/>
                    </a:lnTo>
                    <a:lnTo>
                      <a:pt x="723" y="706"/>
                    </a:lnTo>
                    <a:lnTo>
                      <a:pt x="730" y="698"/>
                    </a:lnTo>
                    <a:lnTo>
                      <a:pt x="736" y="689"/>
                    </a:lnTo>
                    <a:lnTo>
                      <a:pt x="742" y="679"/>
                    </a:lnTo>
                    <a:lnTo>
                      <a:pt x="748" y="669"/>
                    </a:lnTo>
                    <a:lnTo>
                      <a:pt x="752" y="659"/>
                    </a:lnTo>
                    <a:lnTo>
                      <a:pt x="758" y="648"/>
                    </a:lnTo>
                    <a:lnTo>
                      <a:pt x="759" y="641"/>
                    </a:lnTo>
                    <a:lnTo>
                      <a:pt x="760" y="634"/>
                    </a:lnTo>
                    <a:lnTo>
                      <a:pt x="761" y="627"/>
                    </a:lnTo>
                    <a:lnTo>
                      <a:pt x="763" y="621"/>
                    </a:lnTo>
                    <a:lnTo>
                      <a:pt x="775" y="560"/>
                    </a:lnTo>
                    <a:lnTo>
                      <a:pt x="786" y="509"/>
                    </a:lnTo>
                    <a:lnTo>
                      <a:pt x="797" y="468"/>
                    </a:lnTo>
                    <a:lnTo>
                      <a:pt x="806" y="436"/>
                    </a:lnTo>
                    <a:lnTo>
                      <a:pt x="816" y="410"/>
                    </a:lnTo>
                    <a:lnTo>
                      <a:pt x="825" y="388"/>
                    </a:lnTo>
                    <a:lnTo>
                      <a:pt x="833" y="368"/>
                    </a:lnTo>
                    <a:lnTo>
                      <a:pt x="840" y="349"/>
                    </a:lnTo>
                    <a:lnTo>
                      <a:pt x="847" y="327"/>
                    </a:lnTo>
                    <a:lnTo>
                      <a:pt x="851" y="303"/>
                    </a:lnTo>
                    <a:lnTo>
                      <a:pt x="856" y="276"/>
                    </a:lnTo>
                    <a:lnTo>
                      <a:pt x="858" y="251"/>
                    </a:lnTo>
                    <a:lnTo>
                      <a:pt x="856" y="227"/>
                    </a:lnTo>
                    <a:lnTo>
                      <a:pt x="851" y="205"/>
                    </a:lnTo>
                    <a:lnTo>
                      <a:pt x="842" y="188"/>
                    </a:lnTo>
                    <a:lnTo>
                      <a:pt x="827" y="178"/>
                    </a:lnTo>
                    <a:lnTo>
                      <a:pt x="810" y="172"/>
                    </a:lnTo>
                    <a:lnTo>
                      <a:pt x="792" y="167"/>
                    </a:lnTo>
                    <a:lnTo>
                      <a:pt x="774" y="161"/>
                    </a:lnTo>
                    <a:lnTo>
                      <a:pt x="756" y="154"/>
                    </a:lnTo>
                    <a:lnTo>
                      <a:pt x="734" y="145"/>
                    </a:lnTo>
                    <a:lnTo>
                      <a:pt x="710" y="133"/>
                    </a:lnTo>
                    <a:lnTo>
                      <a:pt x="682" y="118"/>
                    </a:lnTo>
                    <a:lnTo>
                      <a:pt x="650" y="99"/>
                    </a:lnTo>
                    <a:lnTo>
                      <a:pt x="622" y="81"/>
                    </a:lnTo>
                    <a:lnTo>
                      <a:pt x="598" y="66"/>
                    </a:lnTo>
                    <a:lnTo>
                      <a:pt x="577" y="54"/>
                    </a:lnTo>
                    <a:lnTo>
                      <a:pt x="560" y="43"/>
                    </a:lnTo>
                    <a:lnTo>
                      <a:pt x="547" y="35"/>
                    </a:lnTo>
                    <a:lnTo>
                      <a:pt x="537" y="31"/>
                    </a:lnTo>
                    <a:lnTo>
                      <a:pt x="531" y="27"/>
                    </a:lnTo>
                    <a:lnTo>
                      <a:pt x="529" y="26"/>
                    </a:lnTo>
                    <a:lnTo>
                      <a:pt x="526" y="25"/>
                    </a:lnTo>
                    <a:lnTo>
                      <a:pt x="521" y="21"/>
                    </a:lnTo>
                    <a:lnTo>
                      <a:pt x="510" y="16"/>
                    </a:lnTo>
                    <a:lnTo>
                      <a:pt x="496" y="11"/>
                    </a:lnTo>
                    <a:lnTo>
                      <a:pt x="481" y="5"/>
                    </a:lnTo>
                    <a:lnTo>
                      <a:pt x="463" y="1"/>
                    </a:lnTo>
                    <a:lnTo>
                      <a:pt x="443" y="0"/>
                    </a:lnTo>
                    <a:lnTo>
                      <a:pt x="423" y="0"/>
                    </a:lnTo>
                    <a:lnTo>
                      <a:pt x="402" y="2"/>
                    </a:lnTo>
                    <a:lnTo>
                      <a:pt x="381" y="4"/>
                    </a:lnTo>
                    <a:lnTo>
                      <a:pt x="360" y="6"/>
                    </a:lnTo>
                    <a:lnTo>
                      <a:pt x="342" y="9"/>
                    </a:lnTo>
                    <a:lnTo>
                      <a:pt x="325" y="10"/>
                    </a:lnTo>
                    <a:lnTo>
                      <a:pt x="310" y="11"/>
                    </a:lnTo>
                    <a:lnTo>
                      <a:pt x="297" y="12"/>
                    </a:lnTo>
                    <a:lnTo>
                      <a:pt x="288" y="12"/>
                    </a:lnTo>
                    <a:lnTo>
                      <a:pt x="283" y="12"/>
                    </a:lnTo>
                    <a:lnTo>
                      <a:pt x="279" y="12"/>
                    </a:lnTo>
                    <a:lnTo>
                      <a:pt x="272" y="12"/>
                    </a:lnTo>
                    <a:lnTo>
                      <a:pt x="265" y="13"/>
                    </a:lnTo>
                    <a:lnTo>
                      <a:pt x="258" y="34"/>
                    </a:lnTo>
                    <a:lnTo>
                      <a:pt x="250" y="56"/>
                    </a:lnTo>
                    <a:lnTo>
                      <a:pt x="243" y="78"/>
                    </a:lnTo>
                    <a:lnTo>
                      <a:pt x="236" y="100"/>
                    </a:lnTo>
                    <a:lnTo>
                      <a:pt x="228" y="122"/>
                    </a:lnTo>
                    <a:lnTo>
                      <a:pt x="221" y="144"/>
                    </a:lnTo>
                    <a:lnTo>
                      <a:pt x="214" y="167"/>
                    </a:lnTo>
                    <a:lnTo>
                      <a:pt x="207" y="188"/>
                    </a:lnTo>
                    <a:lnTo>
                      <a:pt x="213" y="184"/>
                    </a:lnTo>
                    <a:lnTo>
                      <a:pt x="217" y="179"/>
                    </a:lnTo>
                    <a:lnTo>
                      <a:pt x="223" y="174"/>
                    </a:lnTo>
                    <a:lnTo>
                      <a:pt x="229" y="169"/>
                    </a:lnTo>
                    <a:lnTo>
                      <a:pt x="237" y="161"/>
                    </a:lnTo>
                    <a:lnTo>
                      <a:pt x="245" y="150"/>
                    </a:lnTo>
                    <a:lnTo>
                      <a:pt x="252" y="140"/>
                    </a:lnTo>
                    <a:lnTo>
                      <a:pt x="260" y="130"/>
                    </a:lnTo>
                    <a:lnTo>
                      <a:pt x="267" y="122"/>
                    </a:lnTo>
                    <a:lnTo>
                      <a:pt x="273" y="115"/>
                    </a:lnTo>
                    <a:lnTo>
                      <a:pt x="277" y="110"/>
                    </a:lnTo>
                    <a:lnTo>
                      <a:pt x="282" y="109"/>
                    </a:lnTo>
                    <a:lnTo>
                      <a:pt x="287" y="111"/>
                    </a:lnTo>
                    <a:lnTo>
                      <a:pt x="291" y="114"/>
                    </a:lnTo>
                    <a:lnTo>
                      <a:pt x="298" y="117"/>
                    </a:lnTo>
                    <a:lnTo>
                      <a:pt x="305" y="122"/>
                    </a:lnTo>
                    <a:lnTo>
                      <a:pt x="314" y="126"/>
                    </a:lnTo>
                    <a:lnTo>
                      <a:pt x="324" y="131"/>
                    </a:lnTo>
                    <a:lnTo>
                      <a:pt x="335" y="135"/>
                    </a:lnTo>
                    <a:lnTo>
                      <a:pt x="347" y="139"/>
                    </a:lnTo>
                    <a:lnTo>
                      <a:pt x="358" y="140"/>
                    </a:lnTo>
                    <a:lnTo>
                      <a:pt x="370" y="137"/>
                    </a:lnTo>
                    <a:lnTo>
                      <a:pt x="380" y="131"/>
                    </a:lnTo>
                    <a:lnTo>
                      <a:pt x="389" y="124"/>
                    </a:lnTo>
                    <a:lnTo>
                      <a:pt x="398" y="118"/>
                    </a:lnTo>
                    <a:lnTo>
                      <a:pt x="405" y="115"/>
                    </a:lnTo>
                    <a:lnTo>
                      <a:pt x="412" y="115"/>
                    </a:lnTo>
                    <a:lnTo>
                      <a:pt x="417" y="122"/>
                    </a:lnTo>
                    <a:lnTo>
                      <a:pt x="421" y="129"/>
                    </a:lnTo>
                    <a:lnTo>
                      <a:pt x="430" y="137"/>
                    </a:lnTo>
                    <a:lnTo>
                      <a:pt x="439" y="144"/>
                    </a:lnTo>
                    <a:lnTo>
                      <a:pt x="449" y="150"/>
                    </a:lnTo>
                    <a:lnTo>
                      <a:pt x="459" y="156"/>
                    </a:lnTo>
                    <a:lnTo>
                      <a:pt x="471" y="162"/>
                    </a:lnTo>
                    <a:lnTo>
                      <a:pt x="480" y="167"/>
                    </a:lnTo>
                    <a:lnTo>
                      <a:pt x="489" y="170"/>
                    </a:lnTo>
                    <a:lnTo>
                      <a:pt x="492" y="174"/>
                    </a:lnTo>
                    <a:lnTo>
                      <a:pt x="495" y="177"/>
                    </a:lnTo>
                    <a:lnTo>
                      <a:pt x="499" y="180"/>
                    </a:lnTo>
                    <a:lnTo>
                      <a:pt x="502" y="184"/>
                    </a:lnTo>
                    <a:lnTo>
                      <a:pt x="522" y="199"/>
                    </a:lnTo>
                    <a:lnTo>
                      <a:pt x="537" y="208"/>
                    </a:lnTo>
                    <a:lnTo>
                      <a:pt x="546" y="215"/>
                    </a:lnTo>
                    <a:lnTo>
                      <a:pt x="553" y="218"/>
                    </a:lnTo>
                    <a:lnTo>
                      <a:pt x="559" y="223"/>
                    </a:lnTo>
                    <a:lnTo>
                      <a:pt x="564" y="227"/>
                    </a:lnTo>
                    <a:lnTo>
                      <a:pt x="570" y="233"/>
                    </a:lnTo>
                    <a:lnTo>
                      <a:pt x="579" y="243"/>
                    </a:lnTo>
                    <a:lnTo>
                      <a:pt x="594" y="263"/>
                    </a:lnTo>
                    <a:lnTo>
                      <a:pt x="604" y="285"/>
                    </a:lnTo>
                    <a:lnTo>
                      <a:pt x="609" y="306"/>
                    </a:lnTo>
                    <a:lnTo>
                      <a:pt x="612" y="324"/>
                    </a:lnTo>
                    <a:lnTo>
                      <a:pt x="612" y="342"/>
                    </a:lnTo>
                    <a:lnTo>
                      <a:pt x="610" y="354"/>
                    </a:lnTo>
                    <a:lnTo>
                      <a:pt x="609" y="362"/>
                    </a:lnTo>
                    <a:lnTo>
                      <a:pt x="608" y="366"/>
                    </a:lnTo>
                    <a:lnTo>
                      <a:pt x="606" y="374"/>
                    </a:lnTo>
                    <a:lnTo>
                      <a:pt x="598" y="394"/>
                    </a:lnTo>
                    <a:lnTo>
                      <a:pt x="585" y="424"/>
                    </a:lnTo>
                    <a:lnTo>
                      <a:pt x="570" y="457"/>
                    </a:lnTo>
                    <a:lnTo>
                      <a:pt x="552" y="492"/>
                    </a:lnTo>
                    <a:lnTo>
                      <a:pt x="532" y="521"/>
                    </a:lnTo>
                    <a:lnTo>
                      <a:pt x="511" y="546"/>
                    </a:lnTo>
                    <a:lnTo>
                      <a:pt x="491" y="557"/>
                    </a:lnTo>
                    <a:lnTo>
                      <a:pt x="486" y="558"/>
                    </a:lnTo>
                    <a:lnTo>
                      <a:pt x="481" y="558"/>
                    </a:lnTo>
                    <a:lnTo>
                      <a:pt x="477" y="557"/>
                    </a:lnTo>
                    <a:lnTo>
                      <a:pt x="472" y="556"/>
                    </a:lnTo>
                    <a:lnTo>
                      <a:pt x="461" y="549"/>
                    </a:lnTo>
                    <a:lnTo>
                      <a:pt x="448" y="539"/>
                    </a:lnTo>
                    <a:lnTo>
                      <a:pt x="434" y="527"/>
                    </a:lnTo>
                    <a:lnTo>
                      <a:pt x="419" y="512"/>
                    </a:lnTo>
                    <a:lnTo>
                      <a:pt x="404" y="496"/>
                    </a:lnTo>
                    <a:lnTo>
                      <a:pt x="388" y="479"/>
                    </a:lnTo>
                    <a:lnTo>
                      <a:pt x="372" y="460"/>
                    </a:lnTo>
                    <a:lnTo>
                      <a:pt x="355" y="441"/>
                    </a:lnTo>
                    <a:lnTo>
                      <a:pt x="338" y="421"/>
                    </a:lnTo>
                    <a:lnTo>
                      <a:pt x="321" y="402"/>
                    </a:lnTo>
                    <a:lnTo>
                      <a:pt x="304" y="382"/>
                    </a:lnTo>
                    <a:lnTo>
                      <a:pt x="288" y="362"/>
                    </a:lnTo>
                    <a:lnTo>
                      <a:pt x="272" y="344"/>
                    </a:lnTo>
                    <a:lnTo>
                      <a:pt x="256" y="327"/>
                    </a:lnTo>
                    <a:lnTo>
                      <a:pt x="241" y="311"/>
                    </a:lnTo>
                    <a:lnTo>
                      <a:pt x="226" y="297"/>
                    </a:lnTo>
                    <a:lnTo>
                      <a:pt x="214" y="288"/>
                    </a:lnTo>
                    <a:lnTo>
                      <a:pt x="203" y="278"/>
                    </a:lnTo>
                    <a:lnTo>
                      <a:pt x="190" y="270"/>
                    </a:lnTo>
                    <a:lnTo>
                      <a:pt x="178" y="263"/>
                    </a:lnTo>
                    <a:lnTo>
                      <a:pt x="164" y="258"/>
                    </a:lnTo>
                    <a:lnTo>
                      <a:pt x="152" y="251"/>
                    </a:lnTo>
                    <a:lnTo>
                      <a:pt x="139" y="246"/>
                    </a:lnTo>
                    <a:lnTo>
                      <a:pt x="126" y="241"/>
                    </a:lnTo>
                    <a:lnTo>
                      <a:pt x="106" y="235"/>
                    </a:lnTo>
                    <a:lnTo>
                      <a:pt x="85" y="230"/>
                    </a:lnTo>
                    <a:lnTo>
                      <a:pt x="67" y="227"/>
                    </a:lnTo>
                    <a:lnTo>
                      <a:pt x="50" y="223"/>
                    </a:lnTo>
                    <a:lnTo>
                      <a:pt x="38" y="222"/>
                    </a:lnTo>
                    <a:lnTo>
                      <a:pt x="27" y="221"/>
                    </a:lnTo>
                    <a:lnTo>
                      <a:pt x="20" y="220"/>
                    </a:lnTo>
                    <a:lnTo>
                      <a:pt x="18" y="220"/>
                    </a:lnTo>
                    <a:lnTo>
                      <a:pt x="11" y="224"/>
                    </a:lnTo>
                    <a:lnTo>
                      <a:pt x="3" y="230"/>
                    </a:lnTo>
                    <a:lnTo>
                      <a:pt x="0" y="236"/>
                    </a:lnTo>
                    <a:lnTo>
                      <a:pt x="3" y="239"/>
                    </a:lnTo>
                    <a:lnTo>
                      <a:pt x="10" y="241"/>
                    </a:lnTo>
                    <a:lnTo>
                      <a:pt x="22" y="244"/>
                    </a:lnTo>
                    <a:lnTo>
                      <a:pt x="37" y="248"/>
                    </a:lnTo>
                    <a:lnTo>
                      <a:pt x="54" y="253"/>
                    </a:lnTo>
                    <a:lnTo>
                      <a:pt x="73" y="259"/>
                    </a:lnTo>
                    <a:lnTo>
                      <a:pt x="92" y="266"/>
                    </a:lnTo>
                    <a:lnTo>
                      <a:pt x="109" y="273"/>
                    </a:lnTo>
                    <a:lnTo>
                      <a:pt x="125" y="280"/>
                    </a:lnTo>
                    <a:lnTo>
                      <a:pt x="133" y="284"/>
                    </a:lnTo>
                    <a:lnTo>
                      <a:pt x="140" y="289"/>
                    </a:lnTo>
                    <a:lnTo>
                      <a:pt x="146" y="294"/>
                    </a:lnTo>
                    <a:lnTo>
                      <a:pt x="151" y="299"/>
                    </a:lnTo>
                    <a:lnTo>
                      <a:pt x="163" y="313"/>
                    </a:lnTo>
                    <a:lnTo>
                      <a:pt x="167" y="324"/>
                    </a:lnTo>
                    <a:lnTo>
                      <a:pt x="163" y="335"/>
                    </a:lnTo>
                    <a:lnTo>
                      <a:pt x="158" y="345"/>
                    </a:lnTo>
                    <a:lnTo>
                      <a:pt x="152" y="354"/>
                    </a:lnTo>
                    <a:lnTo>
                      <a:pt x="146" y="360"/>
                    </a:lnTo>
                    <a:lnTo>
                      <a:pt x="139" y="364"/>
                    </a:lnTo>
                    <a:lnTo>
                      <a:pt x="129" y="366"/>
                    </a:lnTo>
                    <a:lnTo>
                      <a:pt x="135" y="371"/>
                    </a:lnTo>
                    <a:lnTo>
                      <a:pt x="140" y="376"/>
                    </a:lnTo>
                    <a:lnTo>
                      <a:pt x="147" y="382"/>
                    </a:lnTo>
                    <a:lnTo>
                      <a:pt x="154" y="388"/>
                    </a:lnTo>
                    <a:lnTo>
                      <a:pt x="161" y="395"/>
                    </a:lnTo>
                    <a:lnTo>
                      <a:pt x="167" y="402"/>
                    </a:lnTo>
                    <a:lnTo>
                      <a:pt x="174" y="407"/>
                    </a:lnTo>
                    <a:lnTo>
                      <a:pt x="181" y="414"/>
                    </a:lnTo>
                    <a:lnTo>
                      <a:pt x="183" y="426"/>
                    </a:lnTo>
                    <a:lnTo>
                      <a:pt x="188" y="440"/>
                    </a:lnTo>
                    <a:lnTo>
                      <a:pt x="196" y="455"/>
                    </a:lnTo>
                    <a:lnTo>
                      <a:pt x="205" y="470"/>
                    </a:lnTo>
                    <a:lnTo>
                      <a:pt x="213" y="479"/>
                    </a:lnTo>
                    <a:lnTo>
                      <a:pt x="217" y="485"/>
                    </a:lnTo>
                    <a:lnTo>
                      <a:pt x="221" y="488"/>
                    </a:lnTo>
                    <a:lnTo>
                      <a:pt x="224" y="492"/>
                    </a:lnTo>
                    <a:lnTo>
                      <a:pt x="228" y="494"/>
                    </a:lnTo>
                    <a:lnTo>
                      <a:pt x="234" y="497"/>
                    </a:lnTo>
                    <a:lnTo>
                      <a:pt x="241" y="503"/>
                    </a:lnTo>
                    <a:lnTo>
                      <a:pt x="252" y="511"/>
                    </a:lnTo>
                    <a:lnTo>
                      <a:pt x="271" y="541"/>
                    </a:lnTo>
                    <a:lnTo>
                      <a:pt x="290" y="573"/>
                    </a:lnTo>
                    <a:lnTo>
                      <a:pt x="312" y="608"/>
                    </a:lnTo>
                    <a:lnTo>
                      <a:pt x="333" y="644"/>
                    </a:lnTo>
                    <a:lnTo>
                      <a:pt x="353" y="679"/>
                    </a:lnTo>
                    <a:lnTo>
                      <a:pt x="373" y="715"/>
                    </a:lnTo>
                    <a:lnTo>
                      <a:pt x="391" y="748"/>
                    </a:lnTo>
                    <a:lnTo>
                      <a:pt x="408" y="781"/>
                    </a:lnTo>
                    <a:lnTo>
                      <a:pt x="413" y="791"/>
                    </a:lnTo>
                    <a:lnTo>
                      <a:pt x="421" y="801"/>
                    </a:lnTo>
                    <a:lnTo>
                      <a:pt x="430" y="813"/>
                    </a:lnTo>
                    <a:lnTo>
                      <a:pt x="440" y="823"/>
                    </a:lnTo>
                    <a:lnTo>
                      <a:pt x="451" y="835"/>
                    </a:lnTo>
                    <a:lnTo>
                      <a:pt x="464" y="845"/>
                    </a:lnTo>
                    <a:lnTo>
                      <a:pt x="477" y="857"/>
                    </a:lnTo>
                    <a:lnTo>
                      <a:pt x="491" y="867"/>
                    </a:lnTo>
                    <a:lnTo>
                      <a:pt x="503" y="876"/>
                    </a:lnTo>
                    <a:lnTo>
                      <a:pt x="516" y="886"/>
                    </a:lnTo>
                    <a:lnTo>
                      <a:pt x="530" y="895"/>
                    </a:lnTo>
                    <a:lnTo>
                      <a:pt x="544" y="904"/>
                    </a:lnTo>
                    <a:lnTo>
                      <a:pt x="557" y="912"/>
                    </a:lnTo>
                    <a:lnTo>
                      <a:pt x="570" y="920"/>
                    </a:lnTo>
                    <a:lnTo>
                      <a:pt x="584" y="928"/>
                    </a:lnTo>
                    <a:lnTo>
                      <a:pt x="598" y="936"/>
                    </a:lnTo>
                    <a:lnTo>
                      <a:pt x="610" y="943"/>
                    </a:lnTo>
                    <a:lnTo>
                      <a:pt x="623" y="950"/>
                    </a:lnTo>
                    <a:lnTo>
                      <a:pt x="636" y="957"/>
                    </a:lnTo>
                    <a:lnTo>
                      <a:pt x="647" y="963"/>
                    </a:lnTo>
                    <a:lnTo>
                      <a:pt x="658" y="969"/>
                    </a:lnTo>
                    <a:lnTo>
                      <a:pt x="668" y="973"/>
                    </a:lnTo>
                    <a:lnTo>
                      <a:pt x="677" y="978"/>
                    </a:lnTo>
                    <a:lnTo>
                      <a:pt x="685" y="981"/>
                    </a:lnTo>
                    <a:lnTo>
                      <a:pt x="690" y="984"/>
                    </a:lnTo>
                    <a:lnTo>
                      <a:pt x="695" y="985"/>
                    </a:lnTo>
                    <a:lnTo>
                      <a:pt x="698" y="986"/>
                    </a:lnTo>
                    <a:lnTo>
                      <a:pt x="703" y="987"/>
                    </a:lnTo>
                    <a:lnTo>
                      <a:pt x="707" y="988"/>
                    </a:lnTo>
                    <a:lnTo>
                      <a:pt x="712" y="989"/>
                    </a:lnTo>
                    <a:lnTo>
                      <a:pt x="715" y="989"/>
                    </a:lnTo>
                    <a:lnTo>
                      <a:pt x="720" y="989"/>
                    </a:lnTo>
                    <a:lnTo>
                      <a:pt x="1083" y="1289"/>
                    </a:lnTo>
                    <a:lnTo>
                      <a:pt x="1184" y="1182"/>
                    </a:lnTo>
                    <a:lnTo>
                      <a:pt x="1189" y="1182"/>
                    </a:lnTo>
                    <a:lnTo>
                      <a:pt x="1204" y="1161"/>
                    </a:lnTo>
                    <a:lnTo>
                      <a:pt x="1225" y="1140"/>
                    </a:lnTo>
                    <a:lnTo>
                      <a:pt x="1225" y="1140"/>
                    </a:lnTo>
                    <a:lnTo>
                      <a:pt x="1223" y="1140"/>
                    </a:lnTo>
                    <a:lnTo>
                      <a:pt x="1222" y="1140"/>
                    </a:lnTo>
                    <a:lnTo>
                      <a:pt x="1221" y="113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32" name="Freeform 31"/>
              <p:cNvSpPr>
                <a:spLocks/>
              </p:cNvSpPr>
              <p:nvPr/>
            </p:nvSpPr>
            <p:spPr bwMode="auto">
              <a:xfrm rot="3260985" flipV="1">
                <a:off x="7158111" y="3330545"/>
                <a:ext cx="104775" cy="65088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17" y="0"/>
                  </a:cxn>
                  <a:cxn ang="0">
                    <a:pos x="33" y="2"/>
                  </a:cxn>
                  <a:cxn ang="0">
                    <a:pos x="52" y="7"/>
                  </a:cxn>
                  <a:cxn ang="0">
                    <a:pos x="71" y="15"/>
                  </a:cxn>
                  <a:cxn ang="0">
                    <a:pos x="90" y="23"/>
                  </a:cxn>
                  <a:cxn ang="0">
                    <a:pos x="107" y="34"/>
                  </a:cxn>
                  <a:cxn ang="0">
                    <a:pos x="120" y="42"/>
                  </a:cxn>
                  <a:cxn ang="0">
                    <a:pos x="128" y="49"/>
                  </a:cxn>
                  <a:cxn ang="0">
                    <a:pos x="131" y="59"/>
                  </a:cxn>
                  <a:cxn ang="0">
                    <a:pos x="128" y="70"/>
                  </a:cxn>
                  <a:cxn ang="0">
                    <a:pos x="123" y="78"/>
                  </a:cxn>
                  <a:cxn ang="0">
                    <a:pos x="120" y="81"/>
                  </a:cxn>
                  <a:cxn ang="0">
                    <a:pos x="120" y="81"/>
                  </a:cxn>
                  <a:cxn ang="0">
                    <a:pos x="119" y="81"/>
                  </a:cxn>
                  <a:cxn ang="0">
                    <a:pos x="116" y="81"/>
                  </a:cxn>
                  <a:cxn ang="0">
                    <a:pos x="113" y="81"/>
                  </a:cxn>
                  <a:cxn ang="0">
                    <a:pos x="108" y="79"/>
                  </a:cxn>
                  <a:cxn ang="0">
                    <a:pos x="101" y="75"/>
                  </a:cxn>
                  <a:cxn ang="0">
                    <a:pos x="91" y="71"/>
                  </a:cxn>
                  <a:cxn ang="0">
                    <a:pos x="80" y="64"/>
                  </a:cxn>
                  <a:cxn ang="0">
                    <a:pos x="62" y="55"/>
                  </a:cxn>
                  <a:cxn ang="0">
                    <a:pos x="45" y="45"/>
                  </a:cxn>
                  <a:cxn ang="0">
                    <a:pos x="29" y="37"/>
                  </a:cxn>
                  <a:cxn ang="0">
                    <a:pos x="16" y="29"/>
                  </a:cxn>
                  <a:cxn ang="0">
                    <a:pos x="6" y="21"/>
                  </a:cxn>
                  <a:cxn ang="0">
                    <a:pos x="0" y="15"/>
                  </a:cxn>
                  <a:cxn ang="0">
                    <a:pos x="0" y="8"/>
                  </a:cxn>
                  <a:cxn ang="0">
                    <a:pos x="6" y="3"/>
                  </a:cxn>
                </a:cxnLst>
                <a:rect l="0" t="0" r="r" b="b"/>
                <a:pathLst>
                  <a:path w="131" h="81">
                    <a:moveTo>
                      <a:pt x="6" y="3"/>
                    </a:moveTo>
                    <a:lnTo>
                      <a:pt x="17" y="0"/>
                    </a:lnTo>
                    <a:lnTo>
                      <a:pt x="33" y="2"/>
                    </a:lnTo>
                    <a:lnTo>
                      <a:pt x="52" y="7"/>
                    </a:lnTo>
                    <a:lnTo>
                      <a:pt x="71" y="15"/>
                    </a:lnTo>
                    <a:lnTo>
                      <a:pt x="90" y="23"/>
                    </a:lnTo>
                    <a:lnTo>
                      <a:pt x="107" y="34"/>
                    </a:lnTo>
                    <a:lnTo>
                      <a:pt x="120" y="42"/>
                    </a:lnTo>
                    <a:lnTo>
                      <a:pt x="128" y="49"/>
                    </a:lnTo>
                    <a:lnTo>
                      <a:pt x="131" y="59"/>
                    </a:lnTo>
                    <a:lnTo>
                      <a:pt x="128" y="70"/>
                    </a:lnTo>
                    <a:lnTo>
                      <a:pt x="123" y="78"/>
                    </a:lnTo>
                    <a:lnTo>
                      <a:pt x="120" y="81"/>
                    </a:lnTo>
                    <a:lnTo>
                      <a:pt x="120" y="81"/>
                    </a:lnTo>
                    <a:lnTo>
                      <a:pt x="119" y="81"/>
                    </a:lnTo>
                    <a:lnTo>
                      <a:pt x="116" y="81"/>
                    </a:lnTo>
                    <a:lnTo>
                      <a:pt x="113" y="81"/>
                    </a:lnTo>
                    <a:lnTo>
                      <a:pt x="108" y="79"/>
                    </a:lnTo>
                    <a:lnTo>
                      <a:pt x="101" y="75"/>
                    </a:lnTo>
                    <a:lnTo>
                      <a:pt x="91" y="71"/>
                    </a:lnTo>
                    <a:lnTo>
                      <a:pt x="80" y="64"/>
                    </a:lnTo>
                    <a:lnTo>
                      <a:pt x="62" y="55"/>
                    </a:lnTo>
                    <a:lnTo>
                      <a:pt x="45" y="45"/>
                    </a:lnTo>
                    <a:lnTo>
                      <a:pt x="29" y="37"/>
                    </a:lnTo>
                    <a:lnTo>
                      <a:pt x="16" y="29"/>
                    </a:lnTo>
                    <a:lnTo>
                      <a:pt x="6" y="21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33" name="Freeform 32"/>
              <p:cNvSpPr>
                <a:spLocks/>
              </p:cNvSpPr>
              <p:nvPr/>
            </p:nvSpPr>
            <p:spPr bwMode="auto">
              <a:xfrm rot="3260985" flipV="1">
                <a:off x="7214076" y="3274417"/>
                <a:ext cx="60325" cy="50800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16" y="1"/>
                  </a:cxn>
                  <a:cxn ang="0">
                    <a:pos x="23" y="5"/>
                  </a:cxn>
                  <a:cxn ang="0">
                    <a:pos x="34" y="11"/>
                  </a:cxn>
                  <a:cxn ang="0">
                    <a:pos x="45" y="18"/>
                  </a:cxn>
                  <a:cxn ang="0">
                    <a:pos x="56" y="24"/>
                  </a:cxn>
                  <a:cxn ang="0">
                    <a:pos x="66" y="31"/>
                  </a:cxn>
                  <a:cxn ang="0">
                    <a:pos x="73" y="36"/>
                  </a:cxn>
                  <a:cxn ang="0">
                    <a:pos x="76" y="41"/>
                  </a:cxn>
                  <a:cxn ang="0">
                    <a:pos x="75" y="44"/>
                  </a:cxn>
                  <a:cxn ang="0">
                    <a:pos x="69" y="49"/>
                  </a:cxn>
                  <a:cxn ang="0">
                    <a:pos x="61" y="53"/>
                  </a:cxn>
                  <a:cxn ang="0">
                    <a:pos x="51" y="58"/>
                  </a:cxn>
                  <a:cxn ang="0">
                    <a:pos x="41" y="61"/>
                  </a:cxn>
                  <a:cxn ang="0">
                    <a:pos x="29" y="64"/>
                  </a:cxn>
                  <a:cxn ang="0">
                    <a:pos x="19" y="62"/>
                  </a:cxn>
                  <a:cxn ang="0">
                    <a:pos x="10" y="58"/>
                  </a:cxn>
                  <a:cxn ang="0">
                    <a:pos x="0" y="46"/>
                  </a:cxn>
                  <a:cxn ang="0">
                    <a:pos x="0" y="36"/>
                  </a:cxn>
                  <a:cxn ang="0">
                    <a:pos x="5" y="21"/>
                  </a:cxn>
                  <a:cxn ang="0">
                    <a:pos x="14" y="0"/>
                  </a:cxn>
                </a:cxnLst>
                <a:rect l="0" t="0" r="r" b="b"/>
                <a:pathLst>
                  <a:path w="76" h="64">
                    <a:moveTo>
                      <a:pt x="14" y="0"/>
                    </a:moveTo>
                    <a:lnTo>
                      <a:pt x="16" y="1"/>
                    </a:lnTo>
                    <a:lnTo>
                      <a:pt x="23" y="5"/>
                    </a:lnTo>
                    <a:lnTo>
                      <a:pt x="34" y="11"/>
                    </a:lnTo>
                    <a:lnTo>
                      <a:pt x="45" y="18"/>
                    </a:lnTo>
                    <a:lnTo>
                      <a:pt x="56" y="24"/>
                    </a:lnTo>
                    <a:lnTo>
                      <a:pt x="66" y="31"/>
                    </a:lnTo>
                    <a:lnTo>
                      <a:pt x="73" y="36"/>
                    </a:lnTo>
                    <a:lnTo>
                      <a:pt x="76" y="41"/>
                    </a:lnTo>
                    <a:lnTo>
                      <a:pt x="75" y="44"/>
                    </a:lnTo>
                    <a:lnTo>
                      <a:pt x="69" y="49"/>
                    </a:lnTo>
                    <a:lnTo>
                      <a:pt x="61" y="53"/>
                    </a:lnTo>
                    <a:lnTo>
                      <a:pt x="51" y="58"/>
                    </a:lnTo>
                    <a:lnTo>
                      <a:pt x="41" y="61"/>
                    </a:lnTo>
                    <a:lnTo>
                      <a:pt x="29" y="64"/>
                    </a:lnTo>
                    <a:lnTo>
                      <a:pt x="19" y="62"/>
                    </a:lnTo>
                    <a:lnTo>
                      <a:pt x="10" y="58"/>
                    </a:lnTo>
                    <a:lnTo>
                      <a:pt x="0" y="46"/>
                    </a:lnTo>
                    <a:lnTo>
                      <a:pt x="0" y="36"/>
                    </a:lnTo>
                    <a:lnTo>
                      <a:pt x="5" y="2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34" name="Freeform 33"/>
              <p:cNvSpPr>
                <a:spLocks/>
              </p:cNvSpPr>
              <p:nvPr/>
            </p:nvSpPr>
            <p:spPr bwMode="auto">
              <a:xfrm>
                <a:off x="7386638" y="2592388"/>
                <a:ext cx="177800" cy="457200"/>
              </a:xfrm>
              <a:custGeom>
                <a:avLst/>
                <a:gdLst/>
                <a:ahLst/>
                <a:cxnLst>
                  <a:cxn ang="0">
                    <a:pos x="225" y="0"/>
                  </a:cxn>
                  <a:cxn ang="0">
                    <a:pos x="224" y="2"/>
                  </a:cxn>
                  <a:cxn ang="0">
                    <a:pos x="220" y="6"/>
                  </a:cxn>
                  <a:cxn ang="0">
                    <a:pos x="213" y="15"/>
                  </a:cxn>
                  <a:cxn ang="0">
                    <a:pos x="204" y="30"/>
                  </a:cxn>
                  <a:cxn ang="0">
                    <a:pos x="191" y="51"/>
                  </a:cxn>
                  <a:cxn ang="0">
                    <a:pos x="176" y="81"/>
                  </a:cxn>
                  <a:cxn ang="0">
                    <a:pos x="158" y="120"/>
                  </a:cxn>
                  <a:cxn ang="0">
                    <a:pos x="137" y="169"/>
                  </a:cxn>
                  <a:cxn ang="0">
                    <a:pos x="114" y="227"/>
                  </a:cxn>
                  <a:cxn ang="0">
                    <a:pos x="91" y="294"/>
                  </a:cxn>
                  <a:cxn ang="0">
                    <a:pos x="68" y="362"/>
                  </a:cxn>
                  <a:cxn ang="0">
                    <a:pos x="46" y="428"/>
                  </a:cxn>
                  <a:cxn ang="0">
                    <a:pos x="28" y="487"/>
                  </a:cxn>
                  <a:cxn ang="0">
                    <a:pos x="13" y="534"/>
                  </a:cxn>
                  <a:cxn ang="0">
                    <a:pos x="4" y="566"/>
                  </a:cxn>
                  <a:cxn ang="0">
                    <a:pos x="0" y="578"/>
                  </a:cxn>
                  <a:cxn ang="0">
                    <a:pos x="5" y="564"/>
                  </a:cxn>
                  <a:cxn ang="0">
                    <a:pos x="19" y="526"/>
                  </a:cxn>
                  <a:cxn ang="0">
                    <a:pos x="37" y="472"/>
                  </a:cxn>
                  <a:cxn ang="0">
                    <a:pos x="60" y="407"/>
                  </a:cxn>
                  <a:cxn ang="0">
                    <a:pos x="85" y="338"/>
                  </a:cxn>
                  <a:cxn ang="0">
                    <a:pos x="110" y="272"/>
                  </a:cxn>
                  <a:cxn ang="0">
                    <a:pos x="132" y="215"/>
                  </a:cxn>
                  <a:cxn ang="0">
                    <a:pos x="148" y="173"/>
                  </a:cxn>
                  <a:cxn ang="0">
                    <a:pos x="165" y="133"/>
                  </a:cxn>
                  <a:cxn ang="0">
                    <a:pos x="180" y="98"/>
                  </a:cxn>
                  <a:cxn ang="0">
                    <a:pos x="193" y="68"/>
                  </a:cxn>
                  <a:cxn ang="0">
                    <a:pos x="204" y="44"/>
                  </a:cxn>
                  <a:cxn ang="0">
                    <a:pos x="213" y="25"/>
                  </a:cxn>
                  <a:cxn ang="0">
                    <a:pos x="219" y="12"/>
                  </a:cxn>
                  <a:cxn ang="0">
                    <a:pos x="224" y="3"/>
                  </a:cxn>
                  <a:cxn ang="0">
                    <a:pos x="225" y="0"/>
                  </a:cxn>
                </a:cxnLst>
                <a:rect l="0" t="0" r="r" b="b"/>
                <a:pathLst>
                  <a:path w="225" h="578">
                    <a:moveTo>
                      <a:pt x="225" y="0"/>
                    </a:moveTo>
                    <a:lnTo>
                      <a:pt x="224" y="2"/>
                    </a:lnTo>
                    <a:lnTo>
                      <a:pt x="220" y="6"/>
                    </a:lnTo>
                    <a:lnTo>
                      <a:pt x="213" y="15"/>
                    </a:lnTo>
                    <a:lnTo>
                      <a:pt x="204" y="30"/>
                    </a:lnTo>
                    <a:lnTo>
                      <a:pt x="191" y="51"/>
                    </a:lnTo>
                    <a:lnTo>
                      <a:pt x="176" y="81"/>
                    </a:lnTo>
                    <a:lnTo>
                      <a:pt x="158" y="120"/>
                    </a:lnTo>
                    <a:lnTo>
                      <a:pt x="137" y="169"/>
                    </a:lnTo>
                    <a:lnTo>
                      <a:pt x="114" y="227"/>
                    </a:lnTo>
                    <a:lnTo>
                      <a:pt x="91" y="294"/>
                    </a:lnTo>
                    <a:lnTo>
                      <a:pt x="68" y="362"/>
                    </a:lnTo>
                    <a:lnTo>
                      <a:pt x="46" y="428"/>
                    </a:lnTo>
                    <a:lnTo>
                      <a:pt x="28" y="487"/>
                    </a:lnTo>
                    <a:lnTo>
                      <a:pt x="13" y="534"/>
                    </a:lnTo>
                    <a:lnTo>
                      <a:pt x="4" y="566"/>
                    </a:lnTo>
                    <a:lnTo>
                      <a:pt x="0" y="578"/>
                    </a:lnTo>
                    <a:lnTo>
                      <a:pt x="5" y="564"/>
                    </a:lnTo>
                    <a:lnTo>
                      <a:pt x="19" y="526"/>
                    </a:lnTo>
                    <a:lnTo>
                      <a:pt x="37" y="472"/>
                    </a:lnTo>
                    <a:lnTo>
                      <a:pt x="60" y="407"/>
                    </a:lnTo>
                    <a:lnTo>
                      <a:pt x="85" y="338"/>
                    </a:lnTo>
                    <a:lnTo>
                      <a:pt x="110" y="272"/>
                    </a:lnTo>
                    <a:lnTo>
                      <a:pt x="132" y="215"/>
                    </a:lnTo>
                    <a:lnTo>
                      <a:pt x="148" y="173"/>
                    </a:lnTo>
                    <a:lnTo>
                      <a:pt x="165" y="133"/>
                    </a:lnTo>
                    <a:lnTo>
                      <a:pt x="180" y="98"/>
                    </a:lnTo>
                    <a:lnTo>
                      <a:pt x="193" y="68"/>
                    </a:lnTo>
                    <a:lnTo>
                      <a:pt x="204" y="44"/>
                    </a:lnTo>
                    <a:lnTo>
                      <a:pt x="213" y="25"/>
                    </a:lnTo>
                    <a:lnTo>
                      <a:pt x="219" y="12"/>
                    </a:lnTo>
                    <a:lnTo>
                      <a:pt x="224" y="3"/>
                    </a:lnTo>
                    <a:lnTo>
                      <a:pt x="22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</p:grpSp>
        <p:sp>
          <p:nvSpPr>
            <p:cNvPr id="27" name="Line 34"/>
            <p:cNvSpPr>
              <a:spLocks noChangeShapeType="1"/>
            </p:cNvSpPr>
            <p:nvPr/>
          </p:nvSpPr>
          <p:spPr bwMode="auto">
            <a:xfrm flipV="1">
              <a:off x="7329488" y="918287"/>
              <a:ext cx="0" cy="2247188"/>
            </a:xfrm>
            <a:prstGeom prst="line">
              <a:avLst/>
            </a:prstGeom>
            <a:noFill/>
            <a:ln w="1270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1262608"/>
      </p:ext>
    </p:extLst>
  </p:cSld>
  <p:clrMapOvr>
    <a:masterClrMapping/>
  </p:clrMapOvr>
  <p:transition advTm="159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Rectangle 60"/>
          <p:cNvSpPr>
            <a:spLocks noChangeArrowheads="1"/>
          </p:cNvSpPr>
          <p:nvPr/>
        </p:nvSpPr>
        <p:spPr bwMode="auto">
          <a:xfrm>
            <a:off x="1857376" y="3288268"/>
            <a:ext cx="3430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charset="0"/>
                <a:ea typeface="+mn-ea"/>
                <a:cs typeface="Arial"/>
              </a:rPr>
              <a:t>40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/>
            </a:endParaRPr>
          </a:p>
        </p:txBody>
      </p:sp>
      <p:sp>
        <p:nvSpPr>
          <p:cNvPr id="1086" name="Rectangle 62"/>
          <p:cNvSpPr>
            <a:spLocks noChangeArrowheads="1"/>
          </p:cNvSpPr>
          <p:nvPr/>
        </p:nvSpPr>
        <p:spPr bwMode="auto">
          <a:xfrm>
            <a:off x="1857376" y="2648765"/>
            <a:ext cx="3430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charset="0"/>
                <a:ea typeface="+mn-ea"/>
                <a:cs typeface="Arial"/>
              </a:rPr>
              <a:t>60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/>
            </a:endParaRPr>
          </a:p>
        </p:txBody>
      </p:sp>
      <p:sp>
        <p:nvSpPr>
          <p:cNvPr id="1088" name="Rectangle 64"/>
          <p:cNvSpPr>
            <a:spLocks noChangeArrowheads="1"/>
          </p:cNvSpPr>
          <p:nvPr/>
        </p:nvSpPr>
        <p:spPr bwMode="auto">
          <a:xfrm>
            <a:off x="1857376" y="2016967"/>
            <a:ext cx="3430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charset="0"/>
                <a:ea typeface="+mn-ea"/>
                <a:cs typeface="Arial"/>
              </a:rPr>
              <a:t>80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/>
            </a:endParaRPr>
          </a:p>
        </p:txBody>
      </p:sp>
      <p:sp>
        <p:nvSpPr>
          <p:cNvPr id="1090" name="Rectangle 66"/>
          <p:cNvSpPr>
            <a:spLocks noChangeArrowheads="1"/>
          </p:cNvSpPr>
          <p:nvPr/>
        </p:nvSpPr>
        <p:spPr bwMode="auto">
          <a:xfrm>
            <a:off x="1714500" y="1377465"/>
            <a:ext cx="5145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charset="0"/>
                <a:ea typeface="+mn-ea"/>
                <a:cs typeface="Arial"/>
              </a:rPr>
              <a:t>100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/>
            </a:endParaRPr>
          </a:p>
        </p:txBody>
      </p:sp>
      <p:sp>
        <p:nvSpPr>
          <p:cNvPr id="1092" name="Rectangle 68"/>
          <p:cNvSpPr>
            <a:spLocks noChangeArrowheads="1"/>
          </p:cNvSpPr>
          <p:nvPr/>
        </p:nvSpPr>
        <p:spPr bwMode="auto">
          <a:xfrm>
            <a:off x="1714500" y="745667"/>
            <a:ext cx="5145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charset="0"/>
                <a:ea typeface="+mn-ea"/>
                <a:cs typeface="Arial"/>
              </a:rPr>
              <a:t>120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/>
            </a:endParaRPr>
          </a:p>
        </p:txBody>
      </p:sp>
      <p:sp>
        <p:nvSpPr>
          <p:cNvPr id="1094" name="Rectangle 70"/>
          <p:cNvSpPr>
            <a:spLocks noChangeArrowheads="1"/>
          </p:cNvSpPr>
          <p:nvPr/>
        </p:nvSpPr>
        <p:spPr bwMode="auto">
          <a:xfrm>
            <a:off x="1714500" y="113869"/>
            <a:ext cx="5145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charset="0"/>
                <a:ea typeface="+mn-ea"/>
                <a:cs typeface="Arial"/>
              </a:rPr>
              <a:t>140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8360119" y="5454877"/>
            <a:ext cx="1560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time(sec)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2238590" y="866915"/>
            <a:ext cx="53709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Heart rate variability (HRV)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1828801" y="5054026"/>
            <a:ext cx="20185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Healthy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 =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8010186" y="5029201"/>
            <a:ext cx="12218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7C8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Not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7C8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 =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1828800" y="5675294"/>
            <a:ext cx="252505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Low mean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High variability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8070700" y="5685712"/>
            <a:ext cx="244490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7C8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High mean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7C8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Low variability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200276" y="136984"/>
            <a:ext cx="8086724" cy="1090314"/>
            <a:chOff x="2200276" y="136984"/>
            <a:chExt cx="8086724" cy="1090314"/>
          </a:xfrm>
        </p:grpSpPr>
        <p:sp>
          <p:nvSpPr>
            <p:cNvPr id="1108" name="Freeform 84"/>
            <p:cNvSpPr>
              <a:spLocks/>
            </p:cNvSpPr>
            <p:nvPr/>
          </p:nvSpPr>
          <p:spPr bwMode="auto">
            <a:xfrm>
              <a:off x="2200276" y="445179"/>
              <a:ext cx="2924175" cy="385243"/>
            </a:xfrm>
            <a:custGeom>
              <a:avLst/>
              <a:gdLst/>
              <a:ahLst/>
              <a:cxnLst>
                <a:cxn ang="0">
                  <a:pos x="30" y="210"/>
                </a:cxn>
                <a:cxn ang="0">
                  <a:pos x="72" y="252"/>
                </a:cxn>
                <a:cxn ang="0">
                  <a:pos x="114" y="252"/>
                </a:cxn>
                <a:cxn ang="0">
                  <a:pos x="156" y="300"/>
                </a:cxn>
                <a:cxn ang="0">
                  <a:pos x="204" y="258"/>
                </a:cxn>
                <a:cxn ang="0">
                  <a:pos x="246" y="228"/>
                </a:cxn>
                <a:cxn ang="0">
                  <a:pos x="288" y="252"/>
                </a:cxn>
                <a:cxn ang="0">
                  <a:pos x="330" y="210"/>
                </a:cxn>
                <a:cxn ang="0">
                  <a:pos x="378" y="144"/>
                </a:cxn>
                <a:cxn ang="0">
                  <a:pos x="420" y="114"/>
                </a:cxn>
                <a:cxn ang="0">
                  <a:pos x="462" y="102"/>
                </a:cxn>
                <a:cxn ang="0">
                  <a:pos x="504" y="90"/>
                </a:cxn>
                <a:cxn ang="0">
                  <a:pos x="552" y="96"/>
                </a:cxn>
                <a:cxn ang="0">
                  <a:pos x="594" y="114"/>
                </a:cxn>
                <a:cxn ang="0">
                  <a:pos x="636" y="48"/>
                </a:cxn>
                <a:cxn ang="0">
                  <a:pos x="678" y="36"/>
                </a:cxn>
                <a:cxn ang="0">
                  <a:pos x="726" y="48"/>
                </a:cxn>
                <a:cxn ang="0">
                  <a:pos x="768" y="48"/>
                </a:cxn>
                <a:cxn ang="0">
                  <a:pos x="810" y="36"/>
                </a:cxn>
                <a:cxn ang="0">
                  <a:pos x="852" y="30"/>
                </a:cxn>
                <a:cxn ang="0">
                  <a:pos x="900" y="18"/>
                </a:cxn>
                <a:cxn ang="0">
                  <a:pos x="942" y="12"/>
                </a:cxn>
                <a:cxn ang="0">
                  <a:pos x="984" y="42"/>
                </a:cxn>
                <a:cxn ang="0">
                  <a:pos x="1026" y="126"/>
                </a:cxn>
                <a:cxn ang="0">
                  <a:pos x="1074" y="78"/>
                </a:cxn>
                <a:cxn ang="0">
                  <a:pos x="1116" y="84"/>
                </a:cxn>
                <a:cxn ang="0">
                  <a:pos x="1158" y="126"/>
                </a:cxn>
                <a:cxn ang="0">
                  <a:pos x="1200" y="126"/>
                </a:cxn>
                <a:cxn ang="0">
                  <a:pos x="1248" y="144"/>
                </a:cxn>
                <a:cxn ang="0">
                  <a:pos x="1290" y="192"/>
                </a:cxn>
                <a:cxn ang="0">
                  <a:pos x="1332" y="198"/>
                </a:cxn>
                <a:cxn ang="0">
                  <a:pos x="1374" y="180"/>
                </a:cxn>
                <a:cxn ang="0">
                  <a:pos x="1422" y="192"/>
                </a:cxn>
                <a:cxn ang="0">
                  <a:pos x="1464" y="186"/>
                </a:cxn>
                <a:cxn ang="0">
                  <a:pos x="1506" y="186"/>
                </a:cxn>
                <a:cxn ang="0">
                  <a:pos x="1548" y="174"/>
                </a:cxn>
                <a:cxn ang="0">
                  <a:pos x="1590" y="150"/>
                </a:cxn>
                <a:cxn ang="0">
                  <a:pos x="1638" y="120"/>
                </a:cxn>
                <a:cxn ang="0">
                  <a:pos x="1680" y="66"/>
                </a:cxn>
                <a:cxn ang="0">
                  <a:pos x="1722" y="84"/>
                </a:cxn>
                <a:cxn ang="0">
                  <a:pos x="1764" y="90"/>
                </a:cxn>
                <a:cxn ang="0">
                  <a:pos x="1812" y="48"/>
                </a:cxn>
              </a:cxnLst>
              <a:rect l="0" t="0" r="r" b="b"/>
              <a:pathLst>
                <a:path w="1842" h="300">
                  <a:moveTo>
                    <a:pt x="0" y="228"/>
                  </a:moveTo>
                  <a:lnTo>
                    <a:pt x="12" y="198"/>
                  </a:lnTo>
                  <a:lnTo>
                    <a:pt x="30" y="210"/>
                  </a:lnTo>
                  <a:lnTo>
                    <a:pt x="42" y="234"/>
                  </a:lnTo>
                  <a:lnTo>
                    <a:pt x="60" y="222"/>
                  </a:lnTo>
                  <a:lnTo>
                    <a:pt x="72" y="252"/>
                  </a:lnTo>
                  <a:lnTo>
                    <a:pt x="84" y="222"/>
                  </a:lnTo>
                  <a:lnTo>
                    <a:pt x="102" y="234"/>
                  </a:lnTo>
                  <a:lnTo>
                    <a:pt x="114" y="252"/>
                  </a:lnTo>
                  <a:lnTo>
                    <a:pt x="132" y="228"/>
                  </a:lnTo>
                  <a:lnTo>
                    <a:pt x="144" y="270"/>
                  </a:lnTo>
                  <a:lnTo>
                    <a:pt x="156" y="300"/>
                  </a:lnTo>
                  <a:lnTo>
                    <a:pt x="174" y="270"/>
                  </a:lnTo>
                  <a:lnTo>
                    <a:pt x="186" y="288"/>
                  </a:lnTo>
                  <a:lnTo>
                    <a:pt x="204" y="258"/>
                  </a:lnTo>
                  <a:lnTo>
                    <a:pt x="216" y="216"/>
                  </a:lnTo>
                  <a:lnTo>
                    <a:pt x="234" y="216"/>
                  </a:lnTo>
                  <a:lnTo>
                    <a:pt x="246" y="228"/>
                  </a:lnTo>
                  <a:lnTo>
                    <a:pt x="258" y="228"/>
                  </a:lnTo>
                  <a:lnTo>
                    <a:pt x="276" y="240"/>
                  </a:lnTo>
                  <a:lnTo>
                    <a:pt x="288" y="252"/>
                  </a:lnTo>
                  <a:lnTo>
                    <a:pt x="306" y="246"/>
                  </a:lnTo>
                  <a:lnTo>
                    <a:pt x="318" y="240"/>
                  </a:lnTo>
                  <a:lnTo>
                    <a:pt x="330" y="210"/>
                  </a:lnTo>
                  <a:lnTo>
                    <a:pt x="348" y="216"/>
                  </a:lnTo>
                  <a:lnTo>
                    <a:pt x="360" y="180"/>
                  </a:lnTo>
                  <a:lnTo>
                    <a:pt x="378" y="144"/>
                  </a:lnTo>
                  <a:lnTo>
                    <a:pt x="390" y="138"/>
                  </a:lnTo>
                  <a:lnTo>
                    <a:pt x="408" y="114"/>
                  </a:lnTo>
                  <a:lnTo>
                    <a:pt x="420" y="114"/>
                  </a:lnTo>
                  <a:lnTo>
                    <a:pt x="432" y="114"/>
                  </a:lnTo>
                  <a:lnTo>
                    <a:pt x="450" y="96"/>
                  </a:lnTo>
                  <a:lnTo>
                    <a:pt x="462" y="102"/>
                  </a:lnTo>
                  <a:lnTo>
                    <a:pt x="480" y="126"/>
                  </a:lnTo>
                  <a:lnTo>
                    <a:pt x="492" y="102"/>
                  </a:lnTo>
                  <a:lnTo>
                    <a:pt x="504" y="90"/>
                  </a:lnTo>
                  <a:lnTo>
                    <a:pt x="522" y="138"/>
                  </a:lnTo>
                  <a:lnTo>
                    <a:pt x="534" y="120"/>
                  </a:lnTo>
                  <a:lnTo>
                    <a:pt x="552" y="96"/>
                  </a:lnTo>
                  <a:lnTo>
                    <a:pt x="564" y="126"/>
                  </a:lnTo>
                  <a:lnTo>
                    <a:pt x="576" y="102"/>
                  </a:lnTo>
                  <a:lnTo>
                    <a:pt x="594" y="114"/>
                  </a:lnTo>
                  <a:lnTo>
                    <a:pt x="606" y="96"/>
                  </a:lnTo>
                  <a:lnTo>
                    <a:pt x="624" y="84"/>
                  </a:lnTo>
                  <a:lnTo>
                    <a:pt x="636" y="48"/>
                  </a:lnTo>
                  <a:lnTo>
                    <a:pt x="654" y="66"/>
                  </a:lnTo>
                  <a:lnTo>
                    <a:pt x="666" y="48"/>
                  </a:lnTo>
                  <a:lnTo>
                    <a:pt x="678" y="36"/>
                  </a:lnTo>
                  <a:lnTo>
                    <a:pt x="696" y="48"/>
                  </a:lnTo>
                  <a:lnTo>
                    <a:pt x="708" y="18"/>
                  </a:lnTo>
                  <a:lnTo>
                    <a:pt x="726" y="48"/>
                  </a:lnTo>
                  <a:lnTo>
                    <a:pt x="738" y="54"/>
                  </a:lnTo>
                  <a:lnTo>
                    <a:pt x="750" y="30"/>
                  </a:lnTo>
                  <a:lnTo>
                    <a:pt x="768" y="48"/>
                  </a:lnTo>
                  <a:lnTo>
                    <a:pt x="780" y="54"/>
                  </a:lnTo>
                  <a:lnTo>
                    <a:pt x="798" y="42"/>
                  </a:lnTo>
                  <a:lnTo>
                    <a:pt x="810" y="36"/>
                  </a:lnTo>
                  <a:lnTo>
                    <a:pt x="828" y="12"/>
                  </a:lnTo>
                  <a:lnTo>
                    <a:pt x="840" y="6"/>
                  </a:lnTo>
                  <a:lnTo>
                    <a:pt x="852" y="30"/>
                  </a:lnTo>
                  <a:lnTo>
                    <a:pt x="870" y="6"/>
                  </a:lnTo>
                  <a:lnTo>
                    <a:pt x="882" y="6"/>
                  </a:lnTo>
                  <a:lnTo>
                    <a:pt x="900" y="18"/>
                  </a:lnTo>
                  <a:lnTo>
                    <a:pt x="912" y="12"/>
                  </a:lnTo>
                  <a:lnTo>
                    <a:pt x="924" y="12"/>
                  </a:lnTo>
                  <a:lnTo>
                    <a:pt x="942" y="12"/>
                  </a:lnTo>
                  <a:lnTo>
                    <a:pt x="954" y="0"/>
                  </a:lnTo>
                  <a:lnTo>
                    <a:pt x="972" y="42"/>
                  </a:lnTo>
                  <a:lnTo>
                    <a:pt x="984" y="42"/>
                  </a:lnTo>
                  <a:lnTo>
                    <a:pt x="1002" y="66"/>
                  </a:lnTo>
                  <a:lnTo>
                    <a:pt x="1014" y="114"/>
                  </a:lnTo>
                  <a:lnTo>
                    <a:pt x="1026" y="126"/>
                  </a:lnTo>
                  <a:lnTo>
                    <a:pt x="1044" y="102"/>
                  </a:lnTo>
                  <a:lnTo>
                    <a:pt x="1056" y="114"/>
                  </a:lnTo>
                  <a:lnTo>
                    <a:pt x="1074" y="78"/>
                  </a:lnTo>
                  <a:lnTo>
                    <a:pt x="1086" y="84"/>
                  </a:lnTo>
                  <a:lnTo>
                    <a:pt x="1098" y="126"/>
                  </a:lnTo>
                  <a:lnTo>
                    <a:pt x="1116" y="84"/>
                  </a:lnTo>
                  <a:lnTo>
                    <a:pt x="1128" y="84"/>
                  </a:lnTo>
                  <a:lnTo>
                    <a:pt x="1146" y="132"/>
                  </a:lnTo>
                  <a:lnTo>
                    <a:pt x="1158" y="126"/>
                  </a:lnTo>
                  <a:lnTo>
                    <a:pt x="1170" y="144"/>
                  </a:lnTo>
                  <a:lnTo>
                    <a:pt x="1188" y="144"/>
                  </a:lnTo>
                  <a:lnTo>
                    <a:pt x="1200" y="126"/>
                  </a:lnTo>
                  <a:lnTo>
                    <a:pt x="1218" y="156"/>
                  </a:lnTo>
                  <a:lnTo>
                    <a:pt x="1230" y="162"/>
                  </a:lnTo>
                  <a:lnTo>
                    <a:pt x="1248" y="144"/>
                  </a:lnTo>
                  <a:lnTo>
                    <a:pt x="1260" y="186"/>
                  </a:lnTo>
                  <a:lnTo>
                    <a:pt x="1272" y="180"/>
                  </a:lnTo>
                  <a:lnTo>
                    <a:pt x="1290" y="192"/>
                  </a:lnTo>
                  <a:lnTo>
                    <a:pt x="1302" y="198"/>
                  </a:lnTo>
                  <a:lnTo>
                    <a:pt x="1320" y="168"/>
                  </a:lnTo>
                  <a:lnTo>
                    <a:pt x="1332" y="198"/>
                  </a:lnTo>
                  <a:lnTo>
                    <a:pt x="1344" y="192"/>
                  </a:lnTo>
                  <a:lnTo>
                    <a:pt x="1362" y="156"/>
                  </a:lnTo>
                  <a:lnTo>
                    <a:pt x="1374" y="180"/>
                  </a:lnTo>
                  <a:lnTo>
                    <a:pt x="1392" y="168"/>
                  </a:lnTo>
                  <a:lnTo>
                    <a:pt x="1404" y="144"/>
                  </a:lnTo>
                  <a:lnTo>
                    <a:pt x="1422" y="192"/>
                  </a:lnTo>
                  <a:lnTo>
                    <a:pt x="1434" y="186"/>
                  </a:lnTo>
                  <a:lnTo>
                    <a:pt x="1446" y="186"/>
                  </a:lnTo>
                  <a:lnTo>
                    <a:pt x="1464" y="186"/>
                  </a:lnTo>
                  <a:lnTo>
                    <a:pt x="1476" y="168"/>
                  </a:lnTo>
                  <a:lnTo>
                    <a:pt x="1494" y="156"/>
                  </a:lnTo>
                  <a:lnTo>
                    <a:pt x="1506" y="186"/>
                  </a:lnTo>
                  <a:lnTo>
                    <a:pt x="1518" y="156"/>
                  </a:lnTo>
                  <a:lnTo>
                    <a:pt x="1536" y="144"/>
                  </a:lnTo>
                  <a:lnTo>
                    <a:pt x="1548" y="174"/>
                  </a:lnTo>
                  <a:lnTo>
                    <a:pt x="1566" y="138"/>
                  </a:lnTo>
                  <a:lnTo>
                    <a:pt x="1578" y="162"/>
                  </a:lnTo>
                  <a:lnTo>
                    <a:pt x="1590" y="150"/>
                  </a:lnTo>
                  <a:lnTo>
                    <a:pt x="1608" y="132"/>
                  </a:lnTo>
                  <a:lnTo>
                    <a:pt x="1620" y="180"/>
                  </a:lnTo>
                  <a:lnTo>
                    <a:pt x="1638" y="120"/>
                  </a:lnTo>
                  <a:lnTo>
                    <a:pt x="1650" y="126"/>
                  </a:lnTo>
                  <a:lnTo>
                    <a:pt x="1668" y="102"/>
                  </a:lnTo>
                  <a:lnTo>
                    <a:pt x="1680" y="66"/>
                  </a:lnTo>
                  <a:lnTo>
                    <a:pt x="1692" y="114"/>
                  </a:lnTo>
                  <a:lnTo>
                    <a:pt x="1710" y="84"/>
                  </a:lnTo>
                  <a:lnTo>
                    <a:pt x="1722" y="84"/>
                  </a:lnTo>
                  <a:lnTo>
                    <a:pt x="1740" y="114"/>
                  </a:lnTo>
                  <a:lnTo>
                    <a:pt x="1752" y="78"/>
                  </a:lnTo>
                  <a:lnTo>
                    <a:pt x="1764" y="90"/>
                  </a:lnTo>
                  <a:lnTo>
                    <a:pt x="1782" y="48"/>
                  </a:lnTo>
                  <a:lnTo>
                    <a:pt x="1794" y="36"/>
                  </a:lnTo>
                  <a:lnTo>
                    <a:pt x="1812" y="48"/>
                  </a:lnTo>
                  <a:lnTo>
                    <a:pt x="1824" y="18"/>
                  </a:lnTo>
                  <a:lnTo>
                    <a:pt x="1842" y="60"/>
                  </a:lnTo>
                </a:path>
              </a:pathLst>
            </a:custGeom>
            <a:noFill/>
            <a:ln w="38100" cap="flat" cmpd="sng" algn="ctr">
              <a:solidFill>
                <a:srgbClr val="FF7C8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endParaRPr>
            </a:p>
          </p:txBody>
        </p:sp>
        <p:sp>
          <p:nvSpPr>
            <p:cNvPr id="1109" name="Freeform 85"/>
            <p:cNvSpPr>
              <a:spLocks/>
            </p:cNvSpPr>
            <p:nvPr/>
          </p:nvSpPr>
          <p:spPr bwMode="auto">
            <a:xfrm>
              <a:off x="5124450" y="267966"/>
              <a:ext cx="2914650" cy="485406"/>
            </a:xfrm>
            <a:custGeom>
              <a:avLst/>
              <a:gdLst/>
              <a:ahLst/>
              <a:cxnLst>
                <a:cxn ang="0">
                  <a:pos x="24" y="186"/>
                </a:cxn>
                <a:cxn ang="0">
                  <a:pos x="72" y="186"/>
                </a:cxn>
                <a:cxn ang="0">
                  <a:pos x="114" y="132"/>
                </a:cxn>
                <a:cxn ang="0">
                  <a:pos x="156" y="114"/>
                </a:cxn>
                <a:cxn ang="0">
                  <a:pos x="198" y="90"/>
                </a:cxn>
                <a:cxn ang="0">
                  <a:pos x="246" y="48"/>
                </a:cxn>
                <a:cxn ang="0">
                  <a:pos x="288" y="66"/>
                </a:cxn>
                <a:cxn ang="0">
                  <a:pos x="330" y="60"/>
                </a:cxn>
                <a:cxn ang="0">
                  <a:pos x="372" y="30"/>
                </a:cxn>
                <a:cxn ang="0">
                  <a:pos x="420" y="18"/>
                </a:cxn>
                <a:cxn ang="0">
                  <a:pos x="462" y="0"/>
                </a:cxn>
                <a:cxn ang="0">
                  <a:pos x="504" y="18"/>
                </a:cxn>
                <a:cxn ang="0">
                  <a:pos x="546" y="42"/>
                </a:cxn>
                <a:cxn ang="0">
                  <a:pos x="594" y="30"/>
                </a:cxn>
                <a:cxn ang="0">
                  <a:pos x="636" y="36"/>
                </a:cxn>
                <a:cxn ang="0">
                  <a:pos x="678" y="78"/>
                </a:cxn>
                <a:cxn ang="0">
                  <a:pos x="720" y="36"/>
                </a:cxn>
                <a:cxn ang="0">
                  <a:pos x="762" y="96"/>
                </a:cxn>
                <a:cxn ang="0">
                  <a:pos x="810" y="222"/>
                </a:cxn>
                <a:cxn ang="0">
                  <a:pos x="852" y="174"/>
                </a:cxn>
                <a:cxn ang="0">
                  <a:pos x="894" y="138"/>
                </a:cxn>
                <a:cxn ang="0">
                  <a:pos x="936" y="150"/>
                </a:cxn>
                <a:cxn ang="0">
                  <a:pos x="984" y="186"/>
                </a:cxn>
                <a:cxn ang="0">
                  <a:pos x="1026" y="186"/>
                </a:cxn>
                <a:cxn ang="0">
                  <a:pos x="1068" y="216"/>
                </a:cxn>
                <a:cxn ang="0">
                  <a:pos x="1110" y="234"/>
                </a:cxn>
                <a:cxn ang="0">
                  <a:pos x="1158" y="228"/>
                </a:cxn>
                <a:cxn ang="0">
                  <a:pos x="1200" y="276"/>
                </a:cxn>
                <a:cxn ang="0">
                  <a:pos x="1242" y="288"/>
                </a:cxn>
                <a:cxn ang="0">
                  <a:pos x="1284" y="342"/>
                </a:cxn>
                <a:cxn ang="0">
                  <a:pos x="1332" y="324"/>
                </a:cxn>
                <a:cxn ang="0">
                  <a:pos x="1374" y="294"/>
                </a:cxn>
                <a:cxn ang="0">
                  <a:pos x="1416" y="252"/>
                </a:cxn>
                <a:cxn ang="0">
                  <a:pos x="1458" y="240"/>
                </a:cxn>
                <a:cxn ang="0">
                  <a:pos x="1506" y="234"/>
                </a:cxn>
                <a:cxn ang="0">
                  <a:pos x="1548" y="216"/>
                </a:cxn>
                <a:cxn ang="0">
                  <a:pos x="1590" y="162"/>
                </a:cxn>
                <a:cxn ang="0">
                  <a:pos x="1632" y="156"/>
                </a:cxn>
                <a:cxn ang="0">
                  <a:pos x="1680" y="132"/>
                </a:cxn>
                <a:cxn ang="0">
                  <a:pos x="1722" y="96"/>
                </a:cxn>
                <a:cxn ang="0">
                  <a:pos x="1764" y="90"/>
                </a:cxn>
                <a:cxn ang="0">
                  <a:pos x="1806" y="60"/>
                </a:cxn>
              </a:cxnLst>
              <a:rect l="0" t="0" r="r" b="b"/>
              <a:pathLst>
                <a:path w="1836" h="378">
                  <a:moveTo>
                    <a:pt x="0" y="198"/>
                  </a:moveTo>
                  <a:lnTo>
                    <a:pt x="12" y="192"/>
                  </a:lnTo>
                  <a:lnTo>
                    <a:pt x="24" y="186"/>
                  </a:lnTo>
                  <a:lnTo>
                    <a:pt x="42" y="186"/>
                  </a:lnTo>
                  <a:lnTo>
                    <a:pt x="54" y="204"/>
                  </a:lnTo>
                  <a:lnTo>
                    <a:pt x="72" y="186"/>
                  </a:lnTo>
                  <a:lnTo>
                    <a:pt x="84" y="132"/>
                  </a:lnTo>
                  <a:lnTo>
                    <a:pt x="96" y="120"/>
                  </a:lnTo>
                  <a:lnTo>
                    <a:pt x="114" y="132"/>
                  </a:lnTo>
                  <a:lnTo>
                    <a:pt x="126" y="120"/>
                  </a:lnTo>
                  <a:lnTo>
                    <a:pt x="144" y="132"/>
                  </a:lnTo>
                  <a:lnTo>
                    <a:pt x="156" y="114"/>
                  </a:lnTo>
                  <a:lnTo>
                    <a:pt x="174" y="126"/>
                  </a:lnTo>
                  <a:lnTo>
                    <a:pt x="186" y="120"/>
                  </a:lnTo>
                  <a:lnTo>
                    <a:pt x="198" y="90"/>
                  </a:lnTo>
                  <a:lnTo>
                    <a:pt x="216" y="72"/>
                  </a:lnTo>
                  <a:lnTo>
                    <a:pt x="228" y="54"/>
                  </a:lnTo>
                  <a:lnTo>
                    <a:pt x="246" y="48"/>
                  </a:lnTo>
                  <a:lnTo>
                    <a:pt x="258" y="84"/>
                  </a:lnTo>
                  <a:lnTo>
                    <a:pt x="270" y="60"/>
                  </a:lnTo>
                  <a:lnTo>
                    <a:pt x="288" y="66"/>
                  </a:lnTo>
                  <a:lnTo>
                    <a:pt x="300" y="48"/>
                  </a:lnTo>
                  <a:lnTo>
                    <a:pt x="318" y="48"/>
                  </a:lnTo>
                  <a:lnTo>
                    <a:pt x="330" y="60"/>
                  </a:lnTo>
                  <a:lnTo>
                    <a:pt x="342" y="48"/>
                  </a:lnTo>
                  <a:lnTo>
                    <a:pt x="360" y="36"/>
                  </a:lnTo>
                  <a:lnTo>
                    <a:pt x="372" y="30"/>
                  </a:lnTo>
                  <a:lnTo>
                    <a:pt x="390" y="18"/>
                  </a:lnTo>
                  <a:lnTo>
                    <a:pt x="402" y="18"/>
                  </a:lnTo>
                  <a:lnTo>
                    <a:pt x="420" y="18"/>
                  </a:lnTo>
                  <a:lnTo>
                    <a:pt x="432" y="18"/>
                  </a:lnTo>
                  <a:lnTo>
                    <a:pt x="444" y="12"/>
                  </a:lnTo>
                  <a:lnTo>
                    <a:pt x="462" y="0"/>
                  </a:lnTo>
                  <a:lnTo>
                    <a:pt x="474" y="18"/>
                  </a:lnTo>
                  <a:lnTo>
                    <a:pt x="492" y="18"/>
                  </a:lnTo>
                  <a:lnTo>
                    <a:pt x="504" y="18"/>
                  </a:lnTo>
                  <a:lnTo>
                    <a:pt x="516" y="6"/>
                  </a:lnTo>
                  <a:lnTo>
                    <a:pt x="534" y="24"/>
                  </a:lnTo>
                  <a:lnTo>
                    <a:pt x="546" y="42"/>
                  </a:lnTo>
                  <a:lnTo>
                    <a:pt x="564" y="36"/>
                  </a:lnTo>
                  <a:lnTo>
                    <a:pt x="576" y="42"/>
                  </a:lnTo>
                  <a:lnTo>
                    <a:pt x="594" y="30"/>
                  </a:lnTo>
                  <a:lnTo>
                    <a:pt x="606" y="18"/>
                  </a:lnTo>
                  <a:lnTo>
                    <a:pt x="618" y="42"/>
                  </a:lnTo>
                  <a:lnTo>
                    <a:pt x="636" y="36"/>
                  </a:lnTo>
                  <a:lnTo>
                    <a:pt x="648" y="60"/>
                  </a:lnTo>
                  <a:lnTo>
                    <a:pt x="666" y="90"/>
                  </a:lnTo>
                  <a:lnTo>
                    <a:pt x="678" y="78"/>
                  </a:lnTo>
                  <a:lnTo>
                    <a:pt x="690" y="78"/>
                  </a:lnTo>
                  <a:lnTo>
                    <a:pt x="708" y="54"/>
                  </a:lnTo>
                  <a:lnTo>
                    <a:pt x="720" y="36"/>
                  </a:lnTo>
                  <a:lnTo>
                    <a:pt x="738" y="60"/>
                  </a:lnTo>
                  <a:lnTo>
                    <a:pt x="750" y="60"/>
                  </a:lnTo>
                  <a:lnTo>
                    <a:pt x="762" y="96"/>
                  </a:lnTo>
                  <a:lnTo>
                    <a:pt x="780" y="150"/>
                  </a:lnTo>
                  <a:lnTo>
                    <a:pt x="792" y="180"/>
                  </a:lnTo>
                  <a:lnTo>
                    <a:pt x="810" y="222"/>
                  </a:lnTo>
                  <a:lnTo>
                    <a:pt x="822" y="168"/>
                  </a:lnTo>
                  <a:lnTo>
                    <a:pt x="840" y="168"/>
                  </a:lnTo>
                  <a:lnTo>
                    <a:pt x="852" y="174"/>
                  </a:lnTo>
                  <a:lnTo>
                    <a:pt x="864" y="144"/>
                  </a:lnTo>
                  <a:lnTo>
                    <a:pt x="882" y="156"/>
                  </a:lnTo>
                  <a:lnTo>
                    <a:pt x="894" y="138"/>
                  </a:lnTo>
                  <a:lnTo>
                    <a:pt x="912" y="162"/>
                  </a:lnTo>
                  <a:lnTo>
                    <a:pt x="924" y="168"/>
                  </a:lnTo>
                  <a:lnTo>
                    <a:pt x="936" y="150"/>
                  </a:lnTo>
                  <a:lnTo>
                    <a:pt x="954" y="168"/>
                  </a:lnTo>
                  <a:lnTo>
                    <a:pt x="966" y="162"/>
                  </a:lnTo>
                  <a:lnTo>
                    <a:pt x="984" y="186"/>
                  </a:lnTo>
                  <a:lnTo>
                    <a:pt x="996" y="180"/>
                  </a:lnTo>
                  <a:lnTo>
                    <a:pt x="1014" y="222"/>
                  </a:lnTo>
                  <a:lnTo>
                    <a:pt x="1026" y="186"/>
                  </a:lnTo>
                  <a:lnTo>
                    <a:pt x="1038" y="222"/>
                  </a:lnTo>
                  <a:lnTo>
                    <a:pt x="1056" y="210"/>
                  </a:lnTo>
                  <a:lnTo>
                    <a:pt x="1068" y="216"/>
                  </a:lnTo>
                  <a:lnTo>
                    <a:pt x="1086" y="204"/>
                  </a:lnTo>
                  <a:lnTo>
                    <a:pt x="1098" y="192"/>
                  </a:lnTo>
                  <a:lnTo>
                    <a:pt x="1110" y="234"/>
                  </a:lnTo>
                  <a:lnTo>
                    <a:pt x="1128" y="210"/>
                  </a:lnTo>
                  <a:lnTo>
                    <a:pt x="1140" y="258"/>
                  </a:lnTo>
                  <a:lnTo>
                    <a:pt x="1158" y="228"/>
                  </a:lnTo>
                  <a:lnTo>
                    <a:pt x="1170" y="282"/>
                  </a:lnTo>
                  <a:lnTo>
                    <a:pt x="1188" y="258"/>
                  </a:lnTo>
                  <a:lnTo>
                    <a:pt x="1200" y="276"/>
                  </a:lnTo>
                  <a:lnTo>
                    <a:pt x="1212" y="264"/>
                  </a:lnTo>
                  <a:lnTo>
                    <a:pt x="1230" y="270"/>
                  </a:lnTo>
                  <a:lnTo>
                    <a:pt x="1242" y="288"/>
                  </a:lnTo>
                  <a:lnTo>
                    <a:pt x="1260" y="258"/>
                  </a:lnTo>
                  <a:lnTo>
                    <a:pt x="1272" y="366"/>
                  </a:lnTo>
                  <a:lnTo>
                    <a:pt x="1284" y="342"/>
                  </a:lnTo>
                  <a:lnTo>
                    <a:pt x="1302" y="378"/>
                  </a:lnTo>
                  <a:lnTo>
                    <a:pt x="1314" y="318"/>
                  </a:lnTo>
                  <a:lnTo>
                    <a:pt x="1332" y="324"/>
                  </a:lnTo>
                  <a:lnTo>
                    <a:pt x="1344" y="288"/>
                  </a:lnTo>
                  <a:lnTo>
                    <a:pt x="1356" y="270"/>
                  </a:lnTo>
                  <a:lnTo>
                    <a:pt x="1374" y="294"/>
                  </a:lnTo>
                  <a:lnTo>
                    <a:pt x="1386" y="234"/>
                  </a:lnTo>
                  <a:lnTo>
                    <a:pt x="1404" y="294"/>
                  </a:lnTo>
                  <a:lnTo>
                    <a:pt x="1416" y="252"/>
                  </a:lnTo>
                  <a:lnTo>
                    <a:pt x="1434" y="264"/>
                  </a:lnTo>
                  <a:lnTo>
                    <a:pt x="1446" y="258"/>
                  </a:lnTo>
                  <a:lnTo>
                    <a:pt x="1458" y="240"/>
                  </a:lnTo>
                  <a:lnTo>
                    <a:pt x="1476" y="252"/>
                  </a:lnTo>
                  <a:lnTo>
                    <a:pt x="1488" y="216"/>
                  </a:lnTo>
                  <a:lnTo>
                    <a:pt x="1506" y="234"/>
                  </a:lnTo>
                  <a:lnTo>
                    <a:pt x="1518" y="222"/>
                  </a:lnTo>
                  <a:lnTo>
                    <a:pt x="1530" y="192"/>
                  </a:lnTo>
                  <a:lnTo>
                    <a:pt x="1548" y="216"/>
                  </a:lnTo>
                  <a:lnTo>
                    <a:pt x="1560" y="198"/>
                  </a:lnTo>
                  <a:lnTo>
                    <a:pt x="1578" y="156"/>
                  </a:lnTo>
                  <a:lnTo>
                    <a:pt x="1590" y="162"/>
                  </a:lnTo>
                  <a:lnTo>
                    <a:pt x="1608" y="174"/>
                  </a:lnTo>
                  <a:lnTo>
                    <a:pt x="1620" y="162"/>
                  </a:lnTo>
                  <a:lnTo>
                    <a:pt x="1632" y="156"/>
                  </a:lnTo>
                  <a:lnTo>
                    <a:pt x="1650" y="126"/>
                  </a:lnTo>
                  <a:lnTo>
                    <a:pt x="1662" y="126"/>
                  </a:lnTo>
                  <a:lnTo>
                    <a:pt x="1680" y="132"/>
                  </a:lnTo>
                  <a:lnTo>
                    <a:pt x="1692" y="132"/>
                  </a:lnTo>
                  <a:lnTo>
                    <a:pt x="1704" y="114"/>
                  </a:lnTo>
                  <a:lnTo>
                    <a:pt x="1722" y="96"/>
                  </a:lnTo>
                  <a:lnTo>
                    <a:pt x="1734" y="84"/>
                  </a:lnTo>
                  <a:lnTo>
                    <a:pt x="1752" y="102"/>
                  </a:lnTo>
                  <a:lnTo>
                    <a:pt x="1764" y="90"/>
                  </a:lnTo>
                  <a:lnTo>
                    <a:pt x="1776" y="60"/>
                  </a:lnTo>
                  <a:lnTo>
                    <a:pt x="1794" y="72"/>
                  </a:lnTo>
                  <a:lnTo>
                    <a:pt x="1806" y="60"/>
                  </a:lnTo>
                  <a:lnTo>
                    <a:pt x="1824" y="30"/>
                  </a:lnTo>
                  <a:lnTo>
                    <a:pt x="1836" y="42"/>
                  </a:lnTo>
                </a:path>
              </a:pathLst>
            </a:custGeom>
            <a:noFill/>
            <a:ln w="38100" cap="flat" cmpd="sng" algn="ctr">
              <a:solidFill>
                <a:srgbClr val="FF7C8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endParaRPr>
            </a:p>
          </p:txBody>
        </p:sp>
        <p:sp>
          <p:nvSpPr>
            <p:cNvPr id="1110" name="Freeform 86"/>
            <p:cNvSpPr>
              <a:spLocks/>
            </p:cNvSpPr>
            <p:nvPr/>
          </p:nvSpPr>
          <p:spPr bwMode="auto">
            <a:xfrm>
              <a:off x="8039101" y="136984"/>
              <a:ext cx="2200275" cy="547044"/>
            </a:xfrm>
            <a:custGeom>
              <a:avLst/>
              <a:gdLst/>
              <a:ahLst/>
              <a:cxnLst>
                <a:cxn ang="0">
                  <a:pos x="18" y="126"/>
                </a:cxn>
                <a:cxn ang="0">
                  <a:pos x="42" y="144"/>
                </a:cxn>
                <a:cxn ang="0">
                  <a:pos x="72" y="144"/>
                </a:cxn>
                <a:cxn ang="0">
                  <a:pos x="102" y="84"/>
                </a:cxn>
                <a:cxn ang="0">
                  <a:pos x="132" y="96"/>
                </a:cxn>
                <a:cxn ang="0">
                  <a:pos x="162" y="114"/>
                </a:cxn>
                <a:cxn ang="0">
                  <a:pos x="192" y="78"/>
                </a:cxn>
                <a:cxn ang="0">
                  <a:pos x="216" y="66"/>
                </a:cxn>
                <a:cxn ang="0">
                  <a:pos x="246" y="96"/>
                </a:cxn>
                <a:cxn ang="0">
                  <a:pos x="276" y="114"/>
                </a:cxn>
                <a:cxn ang="0">
                  <a:pos x="306" y="84"/>
                </a:cxn>
                <a:cxn ang="0">
                  <a:pos x="336" y="78"/>
                </a:cxn>
                <a:cxn ang="0">
                  <a:pos x="366" y="72"/>
                </a:cxn>
                <a:cxn ang="0">
                  <a:pos x="390" y="78"/>
                </a:cxn>
                <a:cxn ang="0">
                  <a:pos x="420" y="66"/>
                </a:cxn>
                <a:cxn ang="0">
                  <a:pos x="450" y="30"/>
                </a:cxn>
                <a:cxn ang="0">
                  <a:pos x="480" y="66"/>
                </a:cxn>
                <a:cxn ang="0">
                  <a:pos x="510" y="36"/>
                </a:cxn>
                <a:cxn ang="0">
                  <a:pos x="534" y="30"/>
                </a:cxn>
                <a:cxn ang="0">
                  <a:pos x="564" y="24"/>
                </a:cxn>
                <a:cxn ang="0">
                  <a:pos x="594" y="24"/>
                </a:cxn>
                <a:cxn ang="0">
                  <a:pos x="624" y="18"/>
                </a:cxn>
                <a:cxn ang="0">
                  <a:pos x="654" y="24"/>
                </a:cxn>
                <a:cxn ang="0">
                  <a:pos x="684" y="6"/>
                </a:cxn>
                <a:cxn ang="0">
                  <a:pos x="708" y="0"/>
                </a:cxn>
                <a:cxn ang="0">
                  <a:pos x="738" y="12"/>
                </a:cxn>
                <a:cxn ang="0">
                  <a:pos x="768" y="6"/>
                </a:cxn>
                <a:cxn ang="0">
                  <a:pos x="798" y="36"/>
                </a:cxn>
                <a:cxn ang="0">
                  <a:pos x="828" y="72"/>
                </a:cxn>
                <a:cxn ang="0">
                  <a:pos x="858" y="96"/>
                </a:cxn>
                <a:cxn ang="0">
                  <a:pos x="882" y="126"/>
                </a:cxn>
                <a:cxn ang="0">
                  <a:pos x="912" y="138"/>
                </a:cxn>
                <a:cxn ang="0">
                  <a:pos x="942" y="162"/>
                </a:cxn>
                <a:cxn ang="0">
                  <a:pos x="972" y="168"/>
                </a:cxn>
                <a:cxn ang="0">
                  <a:pos x="1002" y="198"/>
                </a:cxn>
                <a:cxn ang="0">
                  <a:pos x="1032" y="228"/>
                </a:cxn>
                <a:cxn ang="0">
                  <a:pos x="1056" y="234"/>
                </a:cxn>
                <a:cxn ang="0">
                  <a:pos x="1086" y="282"/>
                </a:cxn>
                <a:cxn ang="0">
                  <a:pos x="1116" y="318"/>
                </a:cxn>
                <a:cxn ang="0">
                  <a:pos x="1146" y="324"/>
                </a:cxn>
                <a:cxn ang="0">
                  <a:pos x="1176" y="336"/>
                </a:cxn>
                <a:cxn ang="0">
                  <a:pos x="1206" y="348"/>
                </a:cxn>
                <a:cxn ang="0">
                  <a:pos x="1230" y="372"/>
                </a:cxn>
                <a:cxn ang="0">
                  <a:pos x="1260" y="402"/>
                </a:cxn>
                <a:cxn ang="0">
                  <a:pos x="1290" y="402"/>
                </a:cxn>
                <a:cxn ang="0">
                  <a:pos x="1320" y="402"/>
                </a:cxn>
                <a:cxn ang="0">
                  <a:pos x="1350" y="372"/>
                </a:cxn>
                <a:cxn ang="0">
                  <a:pos x="1380" y="414"/>
                </a:cxn>
              </a:cxnLst>
              <a:rect l="0" t="0" r="r" b="b"/>
              <a:pathLst>
                <a:path w="1386" h="426">
                  <a:moveTo>
                    <a:pt x="0" y="144"/>
                  </a:moveTo>
                  <a:lnTo>
                    <a:pt x="18" y="126"/>
                  </a:lnTo>
                  <a:lnTo>
                    <a:pt x="30" y="126"/>
                  </a:lnTo>
                  <a:lnTo>
                    <a:pt x="42" y="144"/>
                  </a:lnTo>
                  <a:lnTo>
                    <a:pt x="60" y="138"/>
                  </a:lnTo>
                  <a:lnTo>
                    <a:pt x="72" y="144"/>
                  </a:lnTo>
                  <a:lnTo>
                    <a:pt x="90" y="120"/>
                  </a:lnTo>
                  <a:lnTo>
                    <a:pt x="102" y="84"/>
                  </a:lnTo>
                  <a:lnTo>
                    <a:pt x="114" y="108"/>
                  </a:lnTo>
                  <a:lnTo>
                    <a:pt x="132" y="96"/>
                  </a:lnTo>
                  <a:lnTo>
                    <a:pt x="144" y="96"/>
                  </a:lnTo>
                  <a:lnTo>
                    <a:pt x="162" y="114"/>
                  </a:lnTo>
                  <a:lnTo>
                    <a:pt x="174" y="84"/>
                  </a:lnTo>
                  <a:lnTo>
                    <a:pt x="192" y="78"/>
                  </a:lnTo>
                  <a:lnTo>
                    <a:pt x="204" y="78"/>
                  </a:lnTo>
                  <a:lnTo>
                    <a:pt x="216" y="66"/>
                  </a:lnTo>
                  <a:lnTo>
                    <a:pt x="234" y="96"/>
                  </a:lnTo>
                  <a:lnTo>
                    <a:pt x="246" y="96"/>
                  </a:lnTo>
                  <a:lnTo>
                    <a:pt x="264" y="90"/>
                  </a:lnTo>
                  <a:lnTo>
                    <a:pt x="276" y="114"/>
                  </a:lnTo>
                  <a:lnTo>
                    <a:pt x="288" y="96"/>
                  </a:lnTo>
                  <a:lnTo>
                    <a:pt x="306" y="84"/>
                  </a:lnTo>
                  <a:lnTo>
                    <a:pt x="318" y="96"/>
                  </a:lnTo>
                  <a:lnTo>
                    <a:pt x="336" y="78"/>
                  </a:lnTo>
                  <a:lnTo>
                    <a:pt x="348" y="84"/>
                  </a:lnTo>
                  <a:lnTo>
                    <a:pt x="366" y="72"/>
                  </a:lnTo>
                  <a:lnTo>
                    <a:pt x="378" y="66"/>
                  </a:lnTo>
                  <a:lnTo>
                    <a:pt x="390" y="78"/>
                  </a:lnTo>
                  <a:lnTo>
                    <a:pt x="408" y="84"/>
                  </a:lnTo>
                  <a:lnTo>
                    <a:pt x="420" y="66"/>
                  </a:lnTo>
                  <a:lnTo>
                    <a:pt x="438" y="66"/>
                  </a:lnTo>
                  <a:lnTo>
                    <a:pt x="450" y="30"/>
                  </a:lnTo>
                  <a:lnTo>
                    <a:pt x="462" y="66"/>
                  </a:lnTo>
                  <a:lnTo>
                    <a:pt x="480" y="66"/>
                  </a:lnTo>
                  <a:lnTo>
                    <a:pt x="492" y="42"/>
                  </a:lnTo>
                  <a:lnTo>
                    <a:pt x="510" y="36"/>
                  </a:lnTo>
                  <a:lnTo>
                    <a:pt x="522" y="6"/>
                  </a:lnTo>
                  <a:lnTo>
                    <a:pt x="534" y="30"/>
                  </a:lnTo>
                  <a:lnTo>
                    <a:pt x="552" y="12"/>
                  </a:lnTo>
                  <a:lnTo>
                    <a:pt x="564" y="24"/>
                  </a:lnTo>
                  <a:lnTo>
                    <a:pt x="582" y="48"/>
                  </a:lnTo>
                  <a:lnTo>
                    <a:pt x="594" y="24"/>
                  </a:lnTo>
                  <a:lnTo>
                    <a:pt x="612" y="18"/>
                  </a:lnTo>
                  <a:lnTo>
                    <a:pt x="624" y="18"/>
                  </a:lnTo>
                  <a:lnTo>
                    <a:pt x="636" y="24"/>
                  </a:lnTo>
                  <a:lnTo>
                    <a:pt x="654" y="24"/>
                  </a:lnTo>
                  <a:lnTo>
                    <a:pt x="666" y="6"/>
                  </a:lnTo>
                  <a:lnTo>
                    <a:pt x="684" y="6"/>
                  </a:lnTo>
                  <a:lnTo>
                    <a:pt x="696" y="18"/>
                  </a:lnTo>
                  <a:lnTo>
                    <a:pt x="708" y="0"/>
                  </a:lnTo>
                  <a:lnTo>
                    <a:pt x="726" y="18"/>
                  </a:lnTo>
                  <a:lnTo>
                    <a:pt x="738" y="12"/>
                  </a:lnTo>
                  <a:lnTo>
                    <a:pt x="756" y="42"/>
                  </a:lnTo>
                  <a:lnTo>
                    <a:pt x="768" y="6"/>
                  </a:lnTo>
                  <a:lnTo>
                    <a:pt x="786" y="60"/>
                  </a:lnTo>
                  <a:lnTo>
                    <a:pt x="798" y="36"/>
                  </a:lnTo>
                  <a:lnTo>
                    <a:pt x="810" y="84"/>
                  </a:lnTo>
                  <a:lnTo>
                    <a:pt x="828" y="72"/>
                  </a:lnTo>
                  <a:lnTo>
                    <a:pt x="840" y="102"/>
                  </a:lnTo>
                  <a:lnTo>
                    <a:pt x="858" y="96"/>
                  </a:lnTo>
                  <a:lnTo>
                    <a:pt x="870" y="126"/>
                  </a:lnTo>
                  <a:lnTo>
                    <a:pt x="882" y="126"/>
                  </a:lnTo>
                  <a:lnTo>
                    <a:pt x="900" y="174"/>
                  </a:lnTo>
                  <a:lnTo>
                    <a:pt x="912" y="138"/>
                  </a:lnTo>
                  <a:lnTo>
                    <a:pt x="930" y="186"/>
                  </a:lnTo>
                  <a:lnTo>
                    <a:pt x="942" y="162"/>
                  </a:lnTo>
                  <a:lnTo>
                    <a:pt x="954" y="186"/>
                  </a:lnTo>
                  <a:lnTo>
                    <a:pt x="972" y="168"/>
                  </a:lnTo>
                  <a:lnTo>
                    <a:pt x="984" y="174"/>
                  </a:lnTo>
                  <a:lnTo>
                    <a:pt x="1002" y="198"/>
                  </a:lnTo>
                  <a:lnTo>
                    <a:pt x="1014" y="240"/>
                  </a:lnTo>
                  <a:lnTo>
                    <a:pt x="1032" y="228"/>
                  </a:lnTo>
                  <a:lnTo>
                    <a:pt x="1044" y="264"/>
                  </a:lnTo>
                  <a:lnTo>
                    <a:pt x="1056" y="234"/>
                  </a:lnTo>
                  <a:lnTo>
                    <a:pt x="1074" y="276"/>
                  </a:lnTo>
                  <a:lnTo>
                    <a:pt x="1086" y="282"/>
                  </a:lnTo>
                  <a:lnTo>
                    <a:pt x="1104" y="348"/>
                  </a:lnTo>
                  <a:lnTo>
                    <a:pt x="1116" y="318"/>
                  </a:lnTo>
                  <a:lnTo>
                    <a:pt x="1128" y="342"/>
                  </a:lnTo>
                  <a:lnTo>
                    <a:pt x="1146" y="324"/>
                  </a:lnTo>
                  <a:lnTo>
                    <a:pt x="1158" y="342"/>
                  </a:lnTo>
                  <a:lnTo>
                    <a:pt x="1176" y="336"/>
                  </a:lnTo>
                  <a:lnTo>
                    <a:pt x="1188" y="342"/>
                  </a:lnTo>
                  <a:lnTo>
                    <a:pt x="1206" y="348"/>
                  </a:lnTo>
                  <a:lnTo>
                    <a:pt x="1218" y="324"/>
                  </a:lnTo>
                  <a:lnTo>
                    <a:pt x="1230" y="372"/>
                  </a:lnTo>
                  <a:lnTo>
                    <a:pt x="1248" y="342"/>
                  </a:lnTo>
                  <a:lnTo>
                    <a:pt x="1260" y="402"/>
                  </a:lnTo>
                  <a:lnTo>
                    <a:pt x="1278" y="354"/>
                  </a:lnTo>
                  <a:lnTo>
                    <a:pt x="1290" y="402"/>
                  </a:lnTo>
                  <a:lnTo>
                    <a:pt x="1302" y="348"/>
                  </a:lnTo>
                  <a:lnTo>
                    <a:pt x="1320" y="402"/>
                  </a:lnTo>
                  <a:lnTo>
                    <a:pt x="1332" y="378"/>
                  </a:lnTo>
                  <a:lnTo>
                    <a:pt x="1350" y="372"/>
                  </a:lnTo>
                  <a:lnTo>
                    <a:pt x="1362" y="408"/>
                  </a:lnTo>
                  <a:lnTo>
                    <a:pt x="1380" y="414"/>
                  </a:lnTo>
                  <a:lnTo>
                    <a:pt x="1386" y="426"/>
                  </a:lnTo>
                </a:path>
              </a:pathLst>
            </a:custGeom>
            <a:noFill/>
            <a:ln w="38100" cap="flat" cmpd="sng" algn="ctr">
              <a:solidFill>
                <a:srgbClr val="FF7C8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7842100" y="273191"/>
              <a:ext cx="2444900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7C8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High mean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7C8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Low variability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200275" y="1477628"/>
            <a:ext cx="8039100" cy="2072163"/>
            <a:chOff x="2200275" y="1477628"/>
            <a:chExt cx="8039100" cy="2072163"/>
          </a:xfrm>
        </p:grpSpPr>
        <p:sp>
          <p:nvSpPr>
            <p:cNvPr id="1096" name="Freeform 72"/>
            <p:cNvSpPr>
              <a:spLocks/>
            </p:cNvSpPr>
            <p:nvPr/>
          </p:nvSpPr>
          <p:spPr bwMode="auto">
            <a:xfrm>
              <a:off x="2476501" y="2602536"/>
              <a:ext cx="66675" cy="816714"/>
            </a:xfrm>
            <a:custGeom>
              <a:avLst/>
              <a:gdLst/>
              <a:ahLst/>
              <a:cxnLst>
                <a:cxn ang="0">
                  <a:pos x="0" y="636"/>
                </a:cxn>
                <a:cxn ang="0">
                  <a:pos x="12" y="0"/>
                </a:cxn>
                <a:cxn ang="0">
                  <a:pos x="30" y="354"/>
                </a:cxn>
                <a:cxn ang="0">
                  <a:pos x="42" y="636"/>
                </a:cxn>
              </a:cxnLst>
              <a:rect l="0" t="0" r="r" b="b"/>
              <a:pathLst>
                <a:path w="42" h="636">
                  <a:moveTo>
                    <a:pt x="0" y="636"/>
                  </a:moveTo>
                  <a:lnTo>
                    <a:pt x="12" y="0"/>
                  </a:lnTo>
                  <a:lnTo>
                    <a:pt x="30" y="354"/>
                  </a:lnTo>
                  <a:lnTo>
                    <a:pt x="42" y="636"/>
                  </a:lnTo>
                </a:path>
              </a:pathLst>
            </a:custGeom>
            <a:noFill/>
            <a:ln w="38100" cap="flat" cmpd="sng" algn="ctr">
              <a:solidFill>
                <a:srgbClr val="66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endParaRPr>
            </a:p>
          </p:txBody>
        </p:sp>
        <p:sp>
          <p:nvSpPr>
            <p:cNvPr id="1097" name="Freeform 73"/>
            <p:cNvSpPr>
              <a:spLocks/>
            </p:cNvSpPr>
            <p:nvPr/>
          </p:nvSpPr>
          <p:spPr bwMode="auto">
            <a:xfrm>
              <a:off x="2543176" y="2679584"/>
              <a:ext cx="66675" cy="739666"/>
            </a:xfrm>
            <a:custGeom>
              <a:avLst/>
              <a:gdLst/>
              <a:ahLst/>
              <a:cxnLst>
                <a:cxn ang="0">
                  <a:pos x="0" y="576"/>
                </a:cxn>
                <a:cxn ang="0">
                  <a:pos x="18" y="192"/>
                </a:cxn>
                <a:cxn ang="0">
                  <a:pos x="30" y="0"/>
                </a:cxn>
                <a:cxn ang="0">
                  <a:pos x="42" y="576"/>
                </a:cxn>
              </a:cxnLst>
              <a:rect l="0" t="0" r="r" b="b"/>
              <a:pathLst>
                <a:path w="42" h="576">
                  <a:moveTo>
                    <a:pt x="0" y="576"/>
                  </a:moveTo>
                  <a:lnTo>
                    <a:pt x="18" y="192"/>
                  </a:lnTo>
                  <a:lnTo>
                    <a:pt x="30" y="0"/>
                  </a:lnTo>
                  <a:lnTo>
                    <a:pt x="42" y="576"/>
                  </a:lnTo>
                </a:path>
              </a:pathLst>
            </a:custGeom>
            <a:noFill/>
            <a:ln w="38100" cap="flat" cmpd="sng" algn="ctr">
              <a:solidFill>
                <a:srgbClr val="66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2200275" y="1477628"/>
              <a:ext cx="8039100" cy="1941622"/>
              <a:chOff x="533400" y="2476500"/>
              <a:chExt cx="8039100" cy="2400300"/>
            </a:xfrm>
          </p:grpSpPr>
          <p:sp>
            <p:nvSpPr>
              <p:cNvPr id="1095" name="Freeform 71"/>
              <p:cNvSpPr>
                <a:spLocks/>
              </p:cNvSpPr>
              <p:nvPr/>
            </p:nvSpPr>
            <p:spPr bwMode="auto">
              <a:xfrm>
                <a:off x="533400" y="3638550"/>
                <a:ext cx="276225" cy="1238250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12" y="402"/>
                  </a:cxn>
                  <a:cxn ang="0">
                    <a:pos x="30" y="468"/>
                  </a:cxn>
                  <a:cxn ang="0">
                    <a:pos x="42" y="0"/>
                  </a:cxn>
                  <a:cxn ang="0">
                    <a:pos x="60" y="216"/>
                  </a:cxn>
                  <a:cxn ang="0">
                    <a:pos x="72" y="756"/>
                  </a:cxn>
                  <a:cxn ang="0">
                    <a:pos x="84" y="228"/>
                  </a:cxn>
                  <a:cxn ang="0">
                    <a:pos x="102" y="60"/>
                  </a:cxn>
                  <a:cxn ang="0">
                    <a:pos x="114" y="612"/>
                  </a:cxn>
                  <a:cxn ang="0">
                    <a:pos x="132" y="480"/>
                  </a:cxn>
                  <a:cxn ang="0">
                    <a:pos x="144" y="30"/>
                  </a:cxn>
                  <a:cxn ang="0">
                    <a:pos x="156" y="30"/>
                  </a:cxn>
                  <a:cxn ang="0">
                    <a:pos x="174" y="780"/>
                  </a:cxn>
                </a:cxnLst>
                <a:rect l="0" t="0" r="r" b="b"/>
                <a:pathLst>
                  <a:path w="174" h="780">
                    <a:moveTo>
                      <a:pt x="0" y="18"/>
                    </a:moveTo>
                    <a:lnTo>
                      <a:pt x="12" y="402"/>
                    </a:lnTo>
                    <a:lnTo>
                      <a:pt x="30" y="468"/>
                    </a:lnTo>
                    <a:lnTo>
                      <a:pt x="42" y="0"/>
                    </a:lnTo>
                    <a:lnTo>
                      <a:pt x="60" y="216"/>
                    </a:lnTo>
                    <a:lnTo>
                      <a:pt x="72" y="756"/>
                    </a:lnTo>
                    <a:lnTo>
                      <a:pt x="84" y="228"/>
                    </a:lnTo>
                    <a:lnTo>
                      <a:pt x="102" y="60"/>
                    </a:lnTo>
                    <a:lnTo>
                      <a:pt x="114" y="612"/>
                    </a:lnTo>
                    <a:lnTo>
                      <a:pt x="132" y="480"/>
                    </a:lnTo>
                    <a:lnTo>
                      <a:pt x="144" y="30"/>
                    </a:lnTo>
                    <a:lnTo>
                      <a:pt x="156" y="30"/>
                    </a:lnTo>
                    <a:lnTo>
                      <a:pt x="174" y="780"/>
                    </a:lnTo>
                  </a:path>
                </a:pathLst>
              </a:custGeom>
              <a:noFill/>
              <a:ln w="38100" cap="flat" cmpd="sng" algn="ctr">
                <a:solidFill>
                  <a:srgbClr val="66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endParaRPr>
              </a:p>
            </p:txBody>
          </p:sp>
          <p:sp>
            <p:nvSpPr>
              <p:cNvPr id="1098" name="Freeform 74"/>
              <p:cNvSpPr>
                <a:spLocks/>
              </p:cNvSpPr>
              <p:nvPr/>
            </p:nvSpPr>
            <p:spPr bwMode="auto">
              <a:xfrm>
                <a:off x="942975" y="2619375"/>
                <a:ext cx="2924175" cy="2257425"/>
              </a:xfrm>
              <a:custGeom>
                <a:avLst/>
                <a:gdLst/>
                <a:ahLst/>
                <a:cxnLst>
                  <a:cxn ang="0">
                    <a:pos x="30" y="570"/>
                  </a:cxn>
                  <a:cxn ang="0">
                    <a:pos x="72" y="258"/>
                  </a:cxn>
                  <a:cxn ang="0">
                    <a:pos x="120" y="288"/>
                  </a:cxn>
                  <a:cxn ang="0">
                    <a:pos x="162" y="336"/>
                  </a:cxn>
                  <a:cxn ang="0">
                    <a:pos x="204" y="354"/>
                  </a:cxn>
                  <a:cxn ang="0">
                    <a:pos x="246" y="288"/>
                  </a:cxn>
                  <a:cxn ang="0">
                    <a:pos x="294" y="276"/>
                  </a:cxn>
                  <a:cxn ang="0">
                    <a:pos x="336" y="210"/>
                  </a:cxn>
                  <a:cxn ang="0">
                    <a:pos x="378" y="96"/>
                  </a:cxn>
                  <a:cxn ang="0">
                    <a:pos x="420" y="66"/>
                  </a:cxn>
                  <a:cxn ang="0">
                    <a:pos x="468" y="102"/>
                  </a:cxn>
                  <a:cxn ang="0">
                    <a:pos x="510" y="252"/>
                  </a:cxn>
                  <a:cxn ang="0">
                    <a:pos x="552" y="138"/>
                  </a:cxn>
                  <a:cxn ang="0">
                    <a:pos x="594" y="120"/>
                  </a:cxn>
                  <a:cxn ang="0">
                    <a:pos x="642" y="360"/>
                  </a:cxn>
                  <a:cxn ang="0">
                    <a:pos x="684" y="366"/>
                  </a:cxn>
                  <a:cxn ang="0">
                    <a:pos x="726" y="432"/>
                  </a:cxn>
                  <a:cxn ang="0">
                    <a:pos x="768" y="768"/>
                  </a:cxn>
                  <a:cxn ang="0">
                    <a:pos x="816" y="834"/>
                  </a:cxn>
                  <a:cxn ang="0">
                    <a:pos x="858" y="588"/>
                  </a:cxn>
                  <a:cxn ang="0">
                    <a:pos x="900" y="462"/>
                  </a:cxn>
                  <a:cxn ang="0">
                    <a:pos x="942" y="990"/>
                  </a:cxn>
                  <a:cxn ang="0">
                    <a:pos x="990" y="1416"/>
                  </a:cxn>
                  <a:cxn ang="0">
                    <a:pos x="1032" y="744"/>
                  </a:cxn>
                  <a:cxn ang="0">
                    <a:pos x="1074" y="630"/>
                  </a:cxn>
                  <a:cxn ang="0">
                    <a:pos x="1116" y="1194"/>
                  </a:cxn>
                  <a:cxn ang="0">
                    <a:pos x="1164" y="1398"/>
                  </a:cxn>
                  <a:cxn ang="0">
                    <a:pos x="1206" y="414"/>
                  </a:cxn>
                  <a:cxn ang="0">
                    <a:pos x="1248" y="222"/>
                  </a:cxn>
                  <a:cxn ang="0">
                    <a:pos x="1290" y="246"/>
                  </a:cxn>
                  <a:cxn ang="0">
                    <a:pos x="1332" y="222"/>
                  </a:cxn>
                  <a:cxn ang="0">
                    <a:pos x="1380" y="330"/>
                  </a:cxn>
                  <a:cxn ang="0">
                    <a:pos x="1422" y="192"/>
                  </a:cxn>
                  <a:cxn ang="0">
                    <a:pos x="1464" y="246"/>
                  </a:cxn>
                  <a:cxn ang="0">
                    <a:pos x="1506" y="324"/>
                  </a:cxn>
                  <a:cxn ang="0">
                    <a:pos x="1554" y="168"/>
                  </a:cxn>
                  <a:cxn ang="0">
                    <a:pos x="1596" y="72"/>
                  </a:cxn>
                  <a:cxn ang="0">
                    <a:pos x="1638" y="234"/>
                  </a:cxn>
                  <a:cxn ang="0">
                    <a:pos x="1680" y="96"/>
                  </a:cxn>
                  <a:cxn ang="0">
                    <a:pos x="1728" y="0"/>
                  </a:cxn>
                  <a:cxn ang="0">
                    <a:pos x="1770" y="150"/>
                  </a:cxn>
                  <a:cxn ang="0">
                    <a:pos x="1812" y="168"/>
                  </a:cxn>
                </a:cxnLst>
                <a:rect l="0" t="0" r="r" b="b"/>
                <a:pathLst>
                  <a:path w="1842" h="1422">
                    <a:moveTo>
                      <a:pt x="0" y="1422"/>
                    </a:moveTo>
                    <a:lnTo>
                      <a:pt x="18" y="570"/>
                    </a:lnTo>
                    <a:lnTo>
                      <a:pt x="30" y="570"/>
                    </a:lnTo>
                    <a:lnTo>
                      <a:pt x="48" y="438"/>
                    </a:lnTo>
                    <a:lnTo>
                      <a:pt x="60" y="318"/>
                    </a:lnTo>
                    <a:lnTo>
                      <a:pt x="72" y="258"/>
                    </a:lnTo>
                    <a:lnTo>
                      <a:pt x="90" y="252"/>
                    </a:lnTo>
                    <a:lnTo>
                      <a:pt x="102" y="234"/>
                    </a:lnTo>
                    <a:lnTo>
                      <a:pt x="120" y="288"/>
                    </a:lnTo>
                    <a:lnTo>
                      <a:pt x="132" y="270"/>
                    </a:lnTo>
                    <a:lnTo>
                      <a:pt x="150" y="222"/>
                    </a:lnTo>
                    <a:lnTo>
                      <a:pt x="162" y="336"/>
                    </a:lnTo>
                    <a:lnTo>
                      <a:pt x="174" y="306"/>
                    </a:lnTo>
                    <a:lnTo>
                      <a:pt x="192" y="312"/>
                    </a:lnTo>
                    <a:lnTo>
                      <a:pt x="204" y="354"/>
                    </a:lnTo>
                    <a:lnTo>
                      <a:pt x="222" y="282"/>
                    </a:lnTo>
                    <a:lnTo>
                      <a:pt x="234" y="234"/>
                    </a:lnTo>
                    <a:lnTo>
                      <a:pt x="246" y="288"/>
                    </a:lnTo>
                    <a:lnTo>
                      <a:pt x="264" y="246"/>
                    </a:lnTo>
                    <a:lnTo>
                      <a:pt x="276" y="210"/>
                    </a:lnTo>
                    <a:lnTo>
                      <a:pt x="294" y="276"/>
                    </a:lnTo>
                    <a:lnTo>
                      <a:pt x="306" y="222"/>
                    </a:lnTo>
                    <a:lnTo>
                      <a:pt x="318" y="168"/>
                    </a:lnTo>
                    <a:lnTo>
                      <a:pt x="336" y="210"/>
                    </a:lnTo>
                    <a:lnTo>
                      <a:pt x="348" y="180"/>
                    </a:lnTo>
                    <a:lnTo>
                      <a:pt x="366" y="78"/>
                    </a:lnTo>
                    <a:lnTo>
                      <a:pt x="378" y="96"/>
                    </a:lnTo>
                    <a:lnTo>
                      <a:pt x="396" y="186"/>
                    </a:lnTo>
                    <a:lnTo>
                      <a:pt x="408" y="144"/>
                    </a:lnTo>
                    <a:lnTo>
                      <a:pt x="420" y="66"/>
                    </a:lnTo>
                    <a:lnTo>
                      <a:pt x="438" y="102"/>
                    </a:lnTo>
                    <a:lnTo>
                      <a:pt x="450" y="156"/>
                    </a:lnTo>
                    <a:lnTo>
                      <a:pt x="468" y="102"/>
                    </a:lnTo>
                    <a:lnTo>
                      <a:pt x="480" y="72"/>
                    </a:lnTo>
                    <a:lnTo>
                      <a:pt x="492" y="216"/>
                    </a:lnTo>
                    <a:lnTo>
                      <a:pt x="510" y="252"/>
                    </a:lnTo>
                    <a:lnTo>
                      <a:pt x="522" y="126"/>
                    </a:lnTo>
                    <a:lnTo>
                      <a:pt x="540" y="72"/>
                    </a:lnTo>
                    <a:lnTo>
                      <a:pt x="552" y="138"/>
                    </a:lnTo>
                    <a:lnTo>
                      <a:pt x="570" y="168"/>
                    </a:lnTo>
                    <a:lnTo>
                      <a:pt x="582" y="84"/>
                    </a:lnTo>
                    <a:lnTo>
                      <a:pt x="594" y="120"/>
                    </a:lnTo>
                    <a:lnTo>
                      <a:pt x="612" y="330"/>
                    </a:lnTo>
                    <a:lnTo>
                      <a:pt x="624" y="372"/>
                    </a:lnTo>
                    <a:lnTo>
                      <a:pt x="642" y="360"/>
                    </a:lnTo>
                    <a:lnTo>
                      <a:pt x="654" y="756"/>
                    </a:lnTo>
                    <a:lnTo>
                      <a:pt x="666" y="726"/>
                    </a:lnTo>
                    <a:lnTo>
                      <a:pt x="684" y="366"/>
                    </a:lnTo>
                    <a:lnTo>
                      <a:pt x="696" y="402"/>
                    </a:lnTo>
                    <a:lnTo>
                      <a:pt x="714" y="480"/>
                    </a:lnTo>
                    <a:lnTo>
                      <a:pt x="726" y="432"/>
                    </a:lnTo>
                    <a:lnTo>
                      <a:pt x="744" y="456"/>
                    </a:lnTo>
                    <a:lnTo>
                      <a:pt x="756" y="816"/>
                    </a:lnTo>
                    <a:lnTo>
                      <a:pt x="768" y="768"/>
                    </a:lnTo>
                    <a:lnTo>
                      <a:pt x="786" y="480"/>
                    </a:lnTo>
                    <a:lnTo>
                      <a:pt x="798" y="648"/>
                    </a:lnTo>
                    <a:lnTo>
                      <a:pt x="816" y="834"/>
                    </a:lnTo>
                    <a:lnTo>
                      <a:pt x="828" y="570"/>
                    </a:lnTo>
                    <a:lnTo>
                      <a:pt x="840" y="414"/>
                    </a:lnTo>
                    <a:lnTo>
                      <a:pt x="858" y="588"/>
                    </a:lnTo>
                    <a:lnTo>
                      <a:pt x="870" y="996"/>
                    </a:lnTo>
                    <a:lnTo>
                      <a:pt x="888" y="768"/>
                    </a:lnTo>
                    <a:lnTo>
                      <a:pt x="900" y="462"/>
                    </a:lnTo>
                    <a:lnTo>
                      <a:pt x="912" y="480"/>
                    </a:lnTo>
                    <a:lnTo>
                      <a:pt x="930" y="1326"/>
                    </a:lnTo>
                    <a:lnTo>
                      <a:pt x="942" y="990"/>
                    </a:lnTo>
                    <a:lnTo>
                      <a:pt x="960" y="588"/>
                    </a:lnTo>
                    <a:lnTo>
                      <a:pt x="972" y="654"/>
                    </a:lnTo>
                    <a:lnTo>
                      <a:pt x="990" y="1416"/>
                    </a:lnTo>
                    <a:lnTo>
                      <a:pt x="1002" y="966"/>
                    </a:lnTo>
                    <a:lnTo>
                      <a:pt x="1014" y="606"/>
                    </a:lnTo>
                    <a:lnTo>
                      <a:pt x="1032" y="744"/>
                    </a:lnTo>
                    <a:lnTo>
                      <a:pt x="1044" y="1302"/>
                    </a:lnTo>
                    <a:lnTo>
                      <a:pt x="1062" y="1092"/>
                    </a:lnTo>
                    <a:lnTo>
                      <a:pt x="1074" y="630"/>
                    </a:lnTo>
                    <a:lnTo>
                      <a:pt x="1086" y="654"/>
                    </a:lnTo>
                    <a:lnTo>
                      <a:pt x="1104" y="1398"/>
                    </a:lnTo>
                    <a:lnTo>
                      <a:pt x="1116" y="1194"/>
                    </a:lnTo>
                    <a:lnTo>
                      <a:pt x="1134" y="750"/>
                    </a:lnTo>
                    <a:lnTo>
                      <a:pt x="1146" y="780"/>
                    </a:lnTo>
                    <a:lnTo>
                      <a:pt x="1164" y="1398"/>
                    </a:lnTo>
                    <a:lnTo>
                      <a:pt x="1176" y="828"/>
                    </a:lnTo>
                    <a:lnTo>
                      <a:pt x="1188" y="492"/>
                    </a:lnTo>
                    <a:lnTo>
                      <a:pt x="1206" y="414"/>
                    </a:lnTo>
                    <a:lnTo>
                      <a:pt x="1218" y="372"/>
                    </a:lnTo>
                    <a:lnTo>
                      <a:pt x="1236" y="222"/>
                    </a:lnTo>
                    <a:lnTo>
                      <a:pt x="1248" y="222"/>
                    </a:lnTo>
                    <a:lnTo>
                      <a:pt x="1260" y="228"/>
                    </a:lnTo>
                    <a:lnTo>
                      <a:pt x="1278" y="198"/>
                    </a:lnTo>
                    <a:lnTo>
                      <a:pt x="1290" y="246"/>
                    </a:lnTo>
                    <a:lnTo>
                      <a:pt x="1308" y="222"/>
                    </a:lnTo>
                    <a:lnTo>
                      <a:pt x="1320" y="168"/>
                    </a:lnTo>
                    <a:lnTo>
                      <a:pt x="1332" y="222"/>
                    </a:lnTo>
                    <a:lnTo>
                      <a:pt x="1350" y="402"/>
                    </a:lnTo>
                    <a:lnTo>
                      <a:pt x="1362" y="318"/>
                    </a:lnTo>
                    <a:lnTo>
                      <a:pt x="1380" y="330"/>
                    </a:lnTo>
                    <a:lnTo>
                      <a:pt x="1392" y="468"/>
                    </a:lnTo>
                    <a:lnTo>
                      <a:pt x="1410" y="312"/>
                    </a:lnTo>
                    <a:lnTo>
                      <a:pt x="1422" y="192"/>
                    </a:lnTo>
                    <a:lnTo>
                      <a:pt x="1434" y="258"/>
                    </a:lnTo>
                    <a:lnTo>
                      <a:pt x="1452" y="348"/>
                    </a:lnTo>
                    <a:lnTo>
                      <a:pt x="1464" y="246"/>
                    </a:lnTo>
                    <a:lnTo>
                      <a:pt x="1482" y="132"/>
                    </a:lnTo>
                    <a:lnTo>
                      <a:pt x="1494" y="180"/>
                    </a:lnTo>
                    <a:lnTo>
                      <a:pt x="1506" y="324"/>
                    </a:lnTo>
                    <a:lnTo>
                      <a:pt x="1524" y="246"/>
                    </a:lnTo>
                    <a:lnTo>
                      <a:pt x="1536" y="126"/>
                    </a:lnTo>
                    <a:lnTo>
                      <a:pt x="1554" y="168"/>
                    </a:lnTo>
                    <a:lnTo>
                      <a:pt x="1566" y="252"/>
                    </a:lnTo>
                    <a:lnTo>
                      <a:pt x="1584" y="186"/>
                    </a:lnTo>
                    <a:lnTo>
                      <a:pt x="1596" y="72"/>
                    </a:lnTo>
                    <a:lnTo>
                      <a:pt x="1608" y="66"/>
                    </a:lnTo>
                    <a:lnTo>
                      <a:pt x="1626" y="162"/>
                    </a:lnTo>
                    <a:lnTo>
                      <a:pt x="1638" y="234"/>
                    </a:lnTo>
                    <a:lnTo>
                      <a:pt x="1656" y="102"/>
                    </a:lnTo>
                    <a:lnTo>
                      <a:pt x="1668" y="54"/>
                    </a:lnTo>
                    <a:lnTo>
                      <a:pt x="1680" y="96"/>
                    </a:lnTo>
                    <a:lnTo>
                      <a:pt x="1698" y="168"/>
                    </a:lnTo>
                    <a:lnTo>
                      <a:pt x="1710" y="84"/>
                    </a:lnTo>
                    <a:lnTo>
                      <a:pt x="1728" y="0"/>
                    </a:lnTo>
                    <a:lnTo>
                      <a:pt x="1740" y="66"/>
                    </a:lnTo>
                    <a:lnTo>
                      <a:pt x="1758" y="156"/>
                    </a:lnTo>
                    <a:lnTo>
                      <a:pt x="1770" y="150"/>
                    </a:lnTo>
                    <a:lnTo>
                      <a:pt x="1782" y="36"/>
                    </a:lnTo>
                    <a:lnTo>
                      <a:pt x="1800" y="102"/>
                    </a:lnTo>
                    <a:lnTo>
                      <a:pt x="1812" y="168"/>
                    </a:lnTo>
                    <a:lnTo>
                      <a:pt x="1830" y="96"/>
                    </a:lnTo>
                    <a:lnTo>
                      <a:pt x="1842" y="18"/>
                    </a:lnTo>
                  </a:path>
                </a:pathLst>
              </a:custGeom>
              <a:noFill/>
              <a:ln w="38100" cap="flat" cmpd="sng" algn="ctr">
                <a:solidFill>
                  <a:srgbClr val="66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endParaRPr>
              </a:p>
            </p:txBody>
          </p:sp>
          <p:sp>
            <p:nvSpPr>
              <p:cNvPr id="1099" name="Freeform 75"/>
              <p:cNvSpPr>
                <a:spLocks/>
              </p:cNvSpPr>
              <p:nvPr/>
            </p:nvSpPr>
            <p:spPr bwMode="auto">
              <a:xfrm>
                <a:off x="3867150" y="2543175"/>
                <a:ext cx="876300" cy="2333625"/>
              </a:xfrm>
              <a:custGeom>
                <a:avLst/>
                <a:gdLst/>
                <a:ahLst/>
                <a:cxnLst>
                  <a:cxn ang="0">
                    <a:pos x="0" y="66"/>
                  </a:cxn>
                  <a:cxn ang="0">
                    <a:pos x="12" y="150"/>
                  </a:cxn>
                  <a:cxn ang="0">
                    <a:pos x="30" y="210"/>
                  </a:cxn>
                  <a:cxn ang="0">
                    <a:pos x="42" y="90"/>
                  </a:cxn>
                  <a:cxn ang="0">
                    <a:pos x="60" y="0"/>
                  </a:cxn>
                  <a:cxn ang="0">
                    <a:pos x="72" y="24"/>
                  </a:cxn>
                  <a:cxn ang="0">
                    <a:pos x="84" y="162"/>
                  </a:cxn>
                  <a:cxn ang="0">
                    <a:pos x="102" y="270"/>
                  </a:cxn>
                  <a:cxn ang="0">
                    <a:pos x="114" y="132"/>
                  </a:cxn>
                  <a:cxn ang="0">
                    <a:pos x="132" y="108"/>
                  </a:cxn>
                  <a:cxn ang="0">
                    <a:pos x="144" y="234"/>
                  </a:cxn>
                  <a:cxn ang="0">
                    <a:pos x="162" y="222"/>
                  </a:cxn>
                  <a:cxn ang="0">
                    <a:pos x="174" y="138"/>
                  </a:cxn>
                  <a:cxn ang="0">
                    <a:pos x="186" y="30"/>
                  </a:cxn>
                  <a:cxn ang="0">
                    <a:pos x="204" y="108"/>
                  </a:cxn>
                  <a:cxn ang="0">
                    <a:pos x="216" y="234"/>
                  </a:cxn>
                  <a:cxn ang="0">
                    <a:pos x="234" y="198"/>
                  </a:cxn>
                  <a:cxn ang="0">
                    <a:pos x="246" y="150"/>
                  </a:cxn>
                  <a:cxn ang="0">
                    <a:pos x="258" y="300"/>
                  </a:cxn>
                  <a:cxn ang="0">
                    <a:pos x="276" y="306"/>
                  </a:cxn>
                  <a:cxn ang="0">
                    <a:pos x="288" y="204"/>
                  </a:cxn>
                  <a:cxn ang="0">
                    <a:pos x="306" y="378"/>
                  </a:cxn>
                  <a:cxn ang="0">
                    <a:pos x="318" y="624"/>
                  </a:cxn>
                  <a:cxn ang="0">
                    <a:pos x="336" y="558"/>
                  </a:cxn>
                  <a:cxn ang="0">
                    <a:pos x="348" y="318"/>
                  </a:cxn>
                  <a:cxn ang="0">
                    <a:pos x="360" y="318"/>
                  </a:cxn>
                  <a:cxn ang="0">
                    <a:pos x="378" y="612"/>
                  </a:cxn>
                  <a:cxn ang="0">
                    <a:pos x="390" y="624"/>
                  </a:cxn>
                  <a:cxn ang="0">
                    <a:pos x="408" y="486"/>
                  </a:cxn>
                  <a:cxn ang="0">
                    <a:pos x="420" y="750"/>
                  </a:cxn>
                  <a:cxn ang="0">
                    <a:pos x="432" y="1398"/>
                  </a:cxn>
                  <a:cxn ang="0">
                    <a:pos x="450" y="894"/>
                  </a:cxn>
                  <a:cxn ang="0">
                    <a:pos x="462" y="522"/>
                  </a:cxn>
                  <a:cxn ang="0">
                    <a:pos x="480" y="420"/>
                  </a:cxn>
                  <a:cxn ang="0">
                    <a:pos x="492" y="1284"/>
                  </a:cxn>
                  <a:cxn ang="0">
                    <a:pos x="504" y="1032"/>
                  </a:cxn>
                  <a:cxn ang="0">
                    <a:pos x="522" y="660"/>
                  </a:cxn>
                  <a:cxn ang="0">
                    <a:pos x="534" y="558"/>
                  </a:cxn>
                  <a:cxn ang="0">
                    <a:pos x="552" y="1470"/>
                  </a:cxn>
                </a:cxnLst>
                <a:rect l="0" t="0" r="r" b="b"/>
                <a:pathLst>
                  <a:path w="552" h="1470">
                    <a:moveTo>
                      <a:pt x="0" y="66"/>
                    </a:moveTo>
                    <a:lnTo>
                      <a:pt x="12" y="150"/>
                    </a:lnTo>
                    <a:lnTo>
                      <a:pt x="30" y="210"/>
                    </a:lnTo>
                    <a:lnTo>
                      <a:pt x="42" y="90"/>
                    </a:lnTo>
                    <a:lnTo>
                      <a:pt x="60" y="0"/>
                    </a:lnTo>
                    <a:lnTo>
                      <a:pt x="72" y="24"/>
                    </a:lnTo>
                    <a:lnTo>
                      <a:pt x="84" y="162"/>
                    </a:lnTo>
                    <a:lnTo>
                      <a:pt x="102" y="270"/>
                    </a:lnTo>
                    <a:lnTo>
                      <a:pt x="114" y="132"/>
                    </a:lnTo>
                    <a:lnTo>
                      <a:pt x="132" y="108"/>
                    </a:lnTo>
                    <a:lnTo>
                      <a:pt x="144" y="234"/>
                    </a:lnTo>
                    <a:lnTo>
                      <a:pt x="162" y="222"/>
                    </a:lnTo>
                    <a:lnTo>
                      <a:pt x="174" y="138"/>
                    </a:lnTo>
                    <a:lnTo>
                      <a:pt x="186" y="30"/>
                    </a:lnTo>
                    <a:lnTo>
                      <a:pt x="204" y="108"/>
                    </a:lnTo>
                    <a:lnTo>
                      <a:pt x="216" y="234"/>
                    </a:lnTo>
                    <a:lnTo>
                      <a:pt x="234" y="198"/>
                    </a:lnTo>
                    <a:lnTo>
                      <a:pt x="246" y="150"/>
                    </a:lnTo>
                    <a:lnTo>
                      <a:pt x="258" y="300"/>
                    </a:lnTo>
                    <a:lnTo>
                      <a:pt x="276" y="306"/>
                    </a:lnTo>
                    <a:lnTo>
                      <a:pt x="288" y="204"/>
                    </a:lnTo>
                    <a:lnTo>
                      <a:pt x="306" y="378"/>
                    </a:lnTo>
                    <a:lnTo>
                      <a:pt x="318" y="624"/>
                    </a:lnTo>
                    <a:lnTo>
                      <a:pt x="336" y="558"/>
                    </a:lnTo>
                    <a:lnTo>
                      <a:pt x="348" y="318"/>
                    </a:lnTo>
                    <a:lnTo>
                      <a:pt x="360" y="318"/>
                    </a:lnTo>
                    <a:lnTo>
                      <a:pt x="378" y="612"/>
                    </a:lnTo>
                    <a:lnTo>
                      <a:pt x="390" y="624"/>
                    </a:lnTo>
                    <a:lnTo>
                      <a:pt x="408" y="486"/>
                    </a:lnTo>
                    <a:lnTo>
                      <a:pt x="420" y="750"/>
                    </a:lnTo>
                    <a:lnTo>
                      <a:pt x="432" y="1398"/>
                    </a:lnTo>
                    <a:lnTo>
                      <a:pt x="450" y="894"/>
                    </a:lnTo>
                    <a:lnTo>
                      <a:pt x="462" y="522"/>
                    </a:lnTo>
                    <a:lnTo>
                      <a:pt x="480" y="420"/>
                    </a:lnTo>
                    <a:lnTo>
                      <a:pt x="492" y="1284"/>
                    </a:lnTo>
                    <a:lnTo>
                      <a:pt x="504" y="1032"/>
                    </a:lnTo>
                    <a:lnTo>
                      <a:pt x="522" y="660"/>
                    </a:lnTo>
                    <a:lnTo>
                      <a:pt x="534" y="558"/>
                    </a:lnTo>
                    <a:lnTo>
                      <a:pt x="552" y="1470"/>
                    </a:lnTo>
                  </a:path>
                </a:pathLst>
              </a:custGeom>
              <a:noFill/>
              <a:ln w="38100" cap="flat" cmpd="sng" algn="ctr">
                <a:solidFill>
                  <a:srgbClr val="66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endParaRPr>
              </a:p>
            </p:txBody>
          </p:sp>
          <p:sp>
            <p:nvSpPr>
              <p:cNvPr id="1100" name="Freeform 76"/>
              <p:cNvSpPr>
                <a:spLocks/>
              </p:cNvSpPr>
              <p:nvPr/>
            </p:nvSpPr>
            <p:spPr bwMode="auto">
              <a:xfrm>
                <a:off x="4743450" y="3505200"/>
                <a:ext cx="200025" cy="1371600"/>
              </a:xfrm>
              <a:custGeom>
                <a:avLst/>
                <a:gdLst/>
                <a:ahLst/>
                <a:cxnLst>
                  <a:cxn ang="0">
                    <a:pos x="0" y="864"/>
                  </a:cxn>
                  <a:cxn ang="0">
                    <a:pos x="12" y="792"/>
                  </a:cxn>
                  <a:cxn ang="0">
                    <a:pos x="30" y="210"/>
                  </a:cxn>
                  <a:cxn ang="0">
                    <a:pos x="42" y="426"/>
                  </a:cxn>
                  <a:cxn ang="0">
                    <a:pos x="54" y="786"/>
                  </a:cxn>
                  <a:cxn ang="0">
                    <a:pos x="72" y="600"/>
                  </a:cxn>
                  <a:cxn ang="0">
                    <a:pos x="84" y="378"/>
                  </a:cxn>
                  <a:cxn ang="0">
                    <a:pos x="102" y="0"/>
                  </a:cxn>
                  <a:cxn ang="0">
                    <a:pos x="114" y="354"/>
                  </a:cxn>
                  <a:cxn ang="0">
                    <a:pos x="126" y="864"/>
                  </a:cxn>
                </a:cxnLst>
                <a:rect l="0" t="0" r="r" b="b"/>
                <a:pathLst>
                  <a:path w="126" h="864">
                    <a:moveTo>
                      <a:pt x="0" y="864"/>
                    </a:moveTo>
                    <a:lnTo>
                      <a:pt x="12" y="792"/>
                    </a:lnTo>
                    <a:lnTo>
                      <a:pt x="30" y="210"/>
                    </a:lnTo>
                    <a:lnTo>
                      <a:pt x="42" y="426"/>
                    </a:lnTo>
                    <a:lnTo>
                      <a:pt x="54" y="786"/>
                    </a:lnTo>
                    <a:lnTo>
                      <a:pt x="72" y="600"/>
                    </a:lnTo>
                    <a:lnTo>
                      <a:pt x="84" y="378"/>
                    </a:lnTo>
                    <a:lnTo>
                      <a:pt x="102" y="0"/>
                    </a:lnTo>
                    <a:lnTo>
                      <a:pt x="114" y="354"/>
                    </a:lnTo>
                    <a:lnTo>
                      <a:pt x="126" y="864"/>
                    </a:lnTo>
                  </a:path>
                </a:pathLst>
              </a:custGeom>
              <a:noFill/>
              <a:ln w="38100" cap="flat" cmpd="sng" algn="ctr">
                <a:solidFill>
                  <a:srgbClr val="66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endParaRPr>
              </a:p>
            </p:txBody>
          </p:sp>
          <p:sp>
            <p:nvSpPr>
              <p:cNvPr id="1101" name="Freeform 77"/>
              <p:cNvSpPr>
                <a:spLocks/>
              </p:cNvSpPr>
              <p:nvPr/>
            </p:nvSpPr>
            <p:spPr bwMode="auto">
              <a:xfrm>
                <a:off x="4953000" y="3752850"/>
                <a:ext cx="476250" cy="1123950"/>
              </a:xfrm>
              <a:custGeom>
                <a:avLst/>
                <a:gdLst/>
                <a:ahLst/>
                <a:cxnLst>
                  <a:cxn ang="0">
                    <a:pos x="0" y="708"/>
                  </a:cxn>
                  <a:cxn ang="0">
                    <a:pos x="12" y="318"/>
                  </a:cxn>
                  <a:cxn ang="0">
                    <a:pos x="24" y="6"/>
                  </a:cxn>
                  <a:cxn ang="0">
                    <a:pos x="42" y="54"/>
                  </a:cxn>
                  <a:cxn ang="0">
                    <a:pos x="54" y="660"/>
                  </a:cxn>
                  <a:cxn ang="0">
                    <a:pos x="72" y="498"/>
                  </a:cxn>
                  <a:cxn ang="0">
                    <a:pos x="84" y="12"/>
                  </a:cxn>
                  <a:cxn ang="0">
                    <a:pos x="96" y="0"/>
                  </a:cxn>
                  <a:cxn ang="0">
                    <a:pos x="114" y="594"/>
                  </a:cxn>
                  <a:cxn ang="0">
                    <a:pos x="126" y="612"/>
                  </a:cxn>
                  <a:cxn ang="0">
                    <a:pos x="144" y="150"/>
                  </a:cxn>
                  <a:cxn ang="0">
                    <a:pos x="156" y="54"/>
                  </a:cxn>
                  <a:cxn ang="0">
                    <a:pos x="168" y="474"/>
                  </a:cxn>
                  <a:cxn ang="0">
                    <a:pos x="186" y="630"/>
                  </a:cxn>
                  <a:cxn ang="0">
                    <a:pos x="198" y="192"/>
                  </a:cxn>
                  <a:cxn ang="0">
                    <a:pos x="216" y="282"/>
                  </a:cxn>
                  <a:cxn ang="0">
                    <a:pos x="228" y="564"/>
                  </a:cxn>
                  <a:cxn ang="0">
                    <a:pos x="246" y="690"/>
                  </a:cxn>
                  <a:cxn ang="0">
                    <a:pos x="258" y="456"/>
                  </a:cxn>
                  <a:cxn ang="0">
                    <a:pos x="270" y="12"/>
                  </a:cxn>
                  <a:cxn ang="0">
                    <a:pos x="288" y="222"/>
                  </a:cxn>
                  <a:cxn ang="0">
                    <a:pos x="300" y="708"/>
                  </a:cxn>
                </a:cxnLst>
                <a:rect l="0" t="0" r="r" b="b"/>
                <a:pathLst>
                  <a:path w="300" h="708">
                    <a:moveTo>
                      <a:pt x="0" y="708"/>
                    </a:moveTo>
                    <a:lnTo>
                      <a:pt x="12" y="318"/>
                    </a:lnTo>
                    <a:lnTo>
                      <a:pt x="24" y="6"/>
                    </a:lnTo>
                    <a:lnTo>
                      <a:pt x="42" y="54"/>
                    </a:lnTo>
                    <a:lnTo>
                      <a:pt x="54" y="660"/>
                    </a:lnTo>
                    <a:lnTo>
                      <a:pt x="72" y="498"/>
                    </a:lnTo>
                    <a:lnTo>
                      <a:pt x="84" y="12"/>
                    </a:lnTo>
                    <a:lnTo>
                      <a:pt x="96" y="0"/>
                    </a:lnTo>
                    <a:lnTo>
                      <a:pt x="114" y="594"/>
                    </a:lnTo>
                    <a:lnTo>
                      <a:pt x="126" y="612"/>
                    </a:lnTo>
                    <a:lnTo>
                      <a:pt x="144" y="150"/>
                    </a:lnTo>
                    <a:lnTo>
                      <a:pt x="156" y="54"/>
                    </a:lnTo>
                    <a:lnTo>
                      <a:pt x="168" y="474"/>
                    </a:lnTo>
                    <a:lnTo>
                      <a:pt x="186" y="630"/>
                    </a:lnTo>
                    <a:lnTo>
                      <a:pt x="198" y="192"/>
                    </a:lnTo>
                    <a:lnTo>
                      <a:pt x="216" y="282"/>
                    </a:lnTo>
                    <a:lnTo>
                      <a:pt x="228" y="564"/>
                    </a:lnTo>
                    <a:lnTo>
                      <a:pt x="246" y="690"/>
                    </a:lnTo>
                    <a:lnTo>
                      <a:pt x="258" y="456"/>
                    </a:lnTo>
                    <a:lnTo>
                      <a:pt x="270" y="12"/>
                    </a:lnTo>
                    <a:lnTo>
                      <a:pt x="288" y="222"/>
                    </a:lnTo>
                    <a:lnTo>
                      <a:pt x="300" y="708"/>
                    </a:lnTo>
                  </a:path>
                </a:pathLst>
              </a:custGeom>
              <a:noFill/>
              <a:ln w="38100" cap="flat" cmpd="sng" algn="ctr">
                <a:solidFill>
                  <a:srgbClr val="66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endParaRPr>
              </a:p>
            </p:txBody>
          </p:sp>
          <p:sp>
            <p:nvSpPr>
              <p:cNvPr id="1103" name="Freeform 79"/>
              <p:cNvSpPr>
                <a:spLocks/>
              </p:cNvSpPr>
              <p:nvPr/>
            </p:nvSpPr>
            <p:spPr bwMode="auto">
              <a:xfrm>
                <a:off x="5524500" y="2476500"/>
                <a:ext cx="2895600" cy="2400300"/>
              </a:xfrm>
              <a:custGeom>
                <a:avLst/>
                <a:gdLst/>
                <a:ahLst/>
                <a:cxnLst>
                  <a:cxn ang="0">
                    <a:pos x="12" y="1218"/>
                  </a:cxn>
                  <a:cxn ang="0">
                    <a:pos x="42" y="546"/>
                  </a:cxn>
                  <a:cxn ang="0">
                    <a:pos x="72" y="906"/>
                  </a:cxn>
                  <a:cxn ang="0">
                    <a:pos x="102" y="516"/>
                  </a:cxn>
                  <a:cxn ang="0">
                    <a:pos x="132" y="462"/>
                  </a:cxn>
                  <a:cxn ang="0">
                    <a:pos x="156" y="498"/>
                  </a:cxn>
                  <a:cxn ang="0">
                    <a:pos x="186" y="396"/>
                  </a:cxn>
                  <a:cxn ang="0">
                    <a:pos x="216" y="492"/>
                  </a:cxn>
                  <a:cxn ang="0">
                    <a:pos x="246" y="426"/>
                  </a:cxn>
                  <a:cxn ang="0">
                    <a:pos x="276" y="426"/>
                  </a:cxn>
                  <a:cxn ang="0">
                    <a:pos x="306" y="426"/>
                  </a:cxn>
                  <a:cxn ang="0">
                    <a:pos x="330" y="366"/>
                  </a:cxn>
                  <a:cxn ang="0">
                    <a:pos x="360" y="312"/>
                  </a:cxn>
                  <a:cxn ang="0">
                    <a:pos x="390" y="276"/>
                  </a:cxn>
                  <a:cxn ang="0">
                    <a:pos x="420" y="288"/>
                  </a:cxn>
                  <a:cxn ang="0">
                    <a:pos x="450" y="276"/>
                  </a:cxn>
                  <a:cxn ang="0">
                    <a:pos x="474" y="222"/>
                  </a:cxn>
                  <a:cxn ang="0">
                    <a:pos x="504" y="234"/>
                  </a:cxn>
                  <a:cxn ang="0">
                    <a:pos x="534" y="216"/>
                  </a:cxn>
                  <a:cxn ang="0">
                    <a:pos x="564" y="300"/>
                  </a:cxn>
                  <a:cxn ang="0">
                    <a:pos x="594" y="180"/>
                  </a:cxn>
                  <a:cxn ang="0">
                    <a:pos x="624" y="132"/>
                  </a:cxn>
                  <a:cxn ang="0">
                    <a:pos x="648" y="162"/>
                  </a:cxn>
                  <a:cxn ang="0">
                    <a:pos x="678" y="60"/>
                  </a:cxn>
                  <a:cxn ang="0">
                    <a:pos x="708" y="144"/>
                  </a:cxn>
                  <a:cxn ang="0">
                    <a:pos x="738" y="180"/>
                  </a:cxn>
                  <a:cxn ang="0">
                    <a:pos x="768" y="240"/>
                  </a:cxn>
                  <a:cxn ang="0">
                    <a:pos x="798" y="240"/>
                  </a:cxn>
                  <a:cxn ang="0">
                    <a:pos x="822" y="162"/>
                  </a:cxn>
                  <a:cxn ang="0">
                    <a:pos x="852" y="180"/>
                  </a:cxn>
                  <a:cxn ang="0">
                    <a:pos x="882" y="96"/>
                  </a:cxn>
                  <a:cxn ang="0">
                    <a:pos x="912" y="186"/>
                  </a:cxn>
                  <a:cxn ang="0">
                    <a:pos x="942" y="138"/>
                  </a:cxn>
                  <a:cxn ang="0">
                    <a:pos x="972" y="156"/>
                  </a:cxn>
                  <a:cxn ang="0">
                    <a:pos x="996" y="138"/>
                  </a:cxn>
                  <a:cxn ang="0">
                    <a:pos x="1026" y="66"/>
                  </a:cxn>
                  <a:cxn ang="0">
                    <a:pos x="1056" y="180"/>
                  </a:cxn>
                  <a:cxn ang="0">
                    <a:pos x="1086" y="0"/>
                  </a:cxn>
                  <a:cxn ang="0">
                    <a:pos x="1116" y="324"/>
                  </a:cxn>
                  <a:cxn ang="0">
                    <a:pos x="1146" y="234"/>
                  </a:cxn>
                  <a:cxn ang="0">
                    <a:pos x="1170" y="186"/>
                  </a:cxn>
                  <a:cxn ang="0">
                    <a:pos x="1200" y="174"/>
                  </a:cxn>
                  <a:cxn ang="0">
                    <a:pos x="1230" y="222"/>
                  </a:cxn>
                  <a:cxn ang="0">
                    <a:pos x="1260" y="420"/>
                  </a:cxn>
                  <a:cxn ang="0">
                    <a:pos x="1290" y="570"/>
                  </a:cxn>
                  <a:cxn ang="0">
                    <a:pos x="1320" y="396"/>
                  </a:cxn>
                  <a:cxn ang="0">
                    <a:pos x="1344" y="354"/>
                  </a:cxn>
                  <a:cxn ang="0">
                    <a:pos x="1374" y="444"/>
                  </a:cxn>
                  <a:cxn ang="0">
                    <a:pos x="1404" y="576"/>
                  </a:cxn>
                  <a:cxn ang="0">
                    <a:pos x="1434" y="450"/>
                  </a:cxn>
                  <a:cxn ang="0">
                    <a:pos x="1464" y="1206"/>
                  </a:cxn>
                  <a:cxn ang="0">
                    <a:pos x="1488" y="942"/>
                  </a:cxn>
                  <a:cxn ang="0">
                    <a:pos x="1518" y="678"/>
                  </a:cxn>
                  <a:cxn ang="0">
                    <a:pos x="1548" y="1038"/>
                  </a:cxn>
                  <a:cxn ang="0">
                    <a:pos x="1578" y="1422"/>
                  </a:cxn>
                  <a:cxn ang="0">
                    <a:pos x="1608" y="1122"/>
                  </a:cxn>
                  <a:cxn ang="0">
                    <a:pos x="1638" y="906"/>
                  </a:cxn>
                  <a:cxn ang="0">
                    <a:pos x="1662" y="1422"/>
                  </a:cxn>
                  <a:cxn ang="0">
                    <a:pos x="1692" y="1176"/>
                  </a:cxn>
                  <a:cxn ang="0">
                    <a:pos x="1722" y="780"/>
                  </a:cxn>
                  <a:cxn ang="0">
                    <a:pos x="1752" y="1050"/>
                  </a:cxn>
                  <a:cxn ang="0">
                    <a:pos x="1782" y="1482"/>
                  </a:cxn>
                  <a:cxn ang="0">
                    <a:pos x="1812" y="1152"/>
                  </a:cxn>
                </a:cxnLst>
                <a:rect l="0" t="0" r="r" b="b"/>
                <a:pathLst>
                  <a:path w="1824" h="1512">
                    <a:moveTo>
                      <a:pt x="0" y="1512"/>
                    </a:moveTo>
                    <a:lnTo>
                      <a:pt x="12" y="1218"/>
                    </a:lnTo>
                    <a:lnTo>
                      <a:pt x="30" y="648"/>
                    </a:lnTo>
                    <a:lnTo>
                      <a:pt x="42" y="546"/>
                    </a:lnTo>
                    <a:lnTo>
                      <a:pt x="54" y="786"/>
                    </a:lnTo>
                    <a:lnTo>
                      <a:pt x="72" y="906"/>
                    </a:lnTo>
                    <a:lnTo>
                      <a:pt x="84" y="594"/>
                    </a:lnTo>
                    <a:lnTo>
                      <a:pt x="102" y="516"/>
                    </a:lnTo>
                    <a:lnTo>
                      <a:pt x="114" y="564"/>
                    </a:lnTo>
                    <a:lnTo>
                      <a:pt x="132" y="462"/>
                    </a:lnTo>
                    <a:lnTo>
                      <a:pt x="144" y="414"/>
                    </a:lnTo>
                    <a:lnTo>
                      <a:pt x="156" y="498"/>
                    </a:lnTo>
                    <a:lnTo>
                      <a:pt x="174" y="468"/>
                    </a:lnTo>
                    <a:lnTo>
                      <a:pt x="186" y="396"/>
                    </a:lnTo>
                    <a:lnTo>
                      <a:pt x="204" y="486"/>
                    </a:lnTo>
                    <a:lnTo>
                      <a:pt x="216" y="492"/>
                    </a:lnTo>
                    <a:lnTo>
                      <a:pt x="228" y="408"/>
                    </a:lnTo>
                    <a:lnTo>
                      <a:pt x="246" y="426"/>
                    </a:lnTo>
                    <a:lnTo>
                      <a:pt x="258" y="486"/>
                    </a:lnTo>
                    <a:lnTo>
                      <a:pt x="276" y="426"/>
                    </a:lnTo>
                    <a:lnTo>
                      <a:pt x="288" y="492"/>
                    </a:lnTo>
                    <a:lnTo>
                      <a:pt x="306" y="426"/>
                    </a:lnTo>
                    <a:lnTo>
                      <a:pt x="318" y="402"/>
                    </a:lnTo>
                    <a:lnTo>
                      <a:pt x="330" y="366"/>
                    </a:lnTo>
                    <a:lnTo>
                      <a:pt x="348" y="288"/>
                    </a:lnTo>
                    <a:lnTo>
                      <a:pt x="360" y="312"/>
                    </a:lnTo>
                    <a:lnTo>
                      <a:pt x="378" y="318"/>
                    </a:lnTo>
                    <a:lnTo>
                      <a:pt x="390" y="276"/>
                    </a:lnTo>
                    <a:lnTo>
                      <a:pt x="402" y="324"/>
                    </a:lnTo>
                    <a:lnTo>
                      <a:pt x="420" y="288"/>
                    </a:lnTo>
                    <a:lnTo>
                      <a:pt x="432" y="258"/>
                    </a:lnTo>
                    <a:lnTo>
                      <a:pt x="450" y="276"/>
                    </a:lnTo>
                    <a:lnTo>
                      <a:pt x="462" y="210"/>
                    </a:lnTo>
                    <a:lnTo>
                      <a:pt x="474" y="222"/>
                    </a:lnTo>
                    <a:lnTo>
                      <a:pt x="492" y="204"/>
                    </a:lnTo>
                    <a:lnTo>
                      <a:pt x="504" y="234"/>
                    </a:lnTo>
                    <a:lnTo>
                      <a:pt x="522" y="300"/>
                    </a:lnTo>
                    <a:lnTo>
                      <a:pt x="534" y="216"/>
                    </a:lnTo>
                    <a:lnTo>
                      <a:pt x="552" y="240"/>
                    </a:lnTo>
                    <a:lnTo>
                      <a:pt x="564" y="300"/>
                    </a:lnTo>
                    <a:lnTo>
                      <a:pt x="576" y="192"/>
                    </a:lnTo>
                    <a:lnTo>
                      <a:pt x="594" y="180"/>
                    </a:lnTo>
                    <a:lnTo>
                      <a:pt x="606" y="198"/>
                    </a:lnTo>
                    <a:lnTo>
                      <a:pt x="624" y="132"/>
                    </a:lnTo>
                    <a:lnTo>
                      <a:pt x="636" y="120"/>
                    </a:lnTo>
                    <a:lnTo>
                      <a:pt x="648" y="162"/>
                    </a:lnTo>
                    <a:lnTo>
                      <a:pt x="666" y="108"/>
                    </a:lnTo>
                    <a:lnTo>
                      <a:pt x="678" y="60"/>
                    </a:lnTo>
                    <a:lnTo>
                      <a:pt x="696" y="138"/>
                    </a:lnTo>
                    <a:lnTo>
                      <a:pt x="708" y="144"/>
                    </a:lnTo>
                    <a:lnTo>
                      <a:pt x="726" y="90"/>
                    </a:lnTo>
                    <a:lnTo>
                      <a:pt x="738" y="180"/>
                    </a:lnTo>
                    <a:lnTo>
                      <a:pt x="750" y="312"/>
                    </a:lnTo>
                    <a:lnTo>
                      <a:pt x="768" y="240"/>
                    </a:lnTo>
                    <a:lnTo>
                      <a:pt x="780" y="132"/>
                    </a:lnTo>
                    <a:lnTo>
                      <a:pt x="798" y="240"/>
                    </a:lnTo>
                    <a:lnTo>
                      <a:pt x="810" y="246"/>
                    </a:lnTo>
                    <a:lnTo>
                      <a:pt x="822" y="162"/>
                    </a:lnTo>
                    <a:lnTo>
                      <a:pt x="840" y="168"/>
                    </a:lnTo>
                    <a:lnTo>
                      <a:pt x="852" y="180"/>
                    </a:lnTo>
                    <a:lnTo>
                      <a:pt x="870" y="120"/>
                    </a:lnTo>
                    <a:lnTo>
                      <a:pt x="882" y="96"/>
                    </a:lnTo>
                    <a:lnTo>
                      <a:pt x="900" y="156"/>
                    </a:lnTo>
                    <a:lnTo>
                      <a:pt x="912" y="186"/>
                    </a:lnTo>
                    <a:lnTo>
                      <a:pt x="924" y="108"/>
                    </a:lnTo>
                    <a:lnTo>
                      <a:pt x="942" y="138"/>
                    </a:lnTo>
                    <a:lnTo>
                      <a:pt x="954" y="210"/>
                    </a:lnTo>
                    <a:lnTo>
                      <a:pt x="972" y="156"/>
                    </a:lnTo>
                    <a:lnTo>
                      <a:pt x="984" y="114"/>
                    </a:lnTo>
                    <a:lnTo>
                      <a:pt x="996" y="138"/>
                    </a:lnTo>
                    <a:lnTo>
                      <a:pt x="1014" y="114"/>
                    </a:lnTo>
                    <a:lnTo>
                      <a:pt x="1026" y="66"/>
                    </a:lnTo>
                    <a:lnTo>
                      <a:pt x="1044" y="102"/>
                    </a:lnTo>
                    <a:lnTo>
                      <a:pt x="1056" y="180"/>
                    </a:lnTo>
                    <a:lnTo>
                      <a:pt x="1068" y="114"/>
                    </a:lnTo>
                    <a:lnTo>
                      <a:pt x="1086" y="0"/>
                    </a:lnTo>
                    <a:lnTo>
                      <a:pt x="1098" y="138"/>
                    </a:lnTo>
                    <a:lnTo>
                      <a:pt x="1116" y="324"/>
                    </a:lnTo>
                    <a:lnTo>
                      <a:pt x="1128" y="402"/>
                    </a:lnTo>
                    <a:lnTo>
                      <a:pt x="1146" y="234"/>
                    </a:lnTo>
                    <a:lnTo>
                      <a:pt x="1158" y="234"/>
                    </a:lnTo>
                    <a:lnTo>
                      <a:pt x="1170" y="186"/>
                    </a:lnTo>
                    <a:lnTo>
                      <a:pt x="1188" y="144"/>
                    </a:lnTo>
                    <a:lnTo>
                      <a:pt x="1200" y="174"/>
                    </a:lnTo>
                    <a:lnTo>
                      <a:pt x="1218" y="258"/>
                    </a:lnTo>
                    <a:lnTo>
                      <a:pt x="1230" y="222"/>
                    </a:lnTo>
                    <a:lnTo>
                      <a:pt x="1242" y="342"/>
                    </a:lnTo>
                    <a:lnTo>
                      <a:pt x="1260" y="420"/>
                    </a:lnTo>
                    <a:lnTo>
                      <a:pt x="1272" y="372"/>
                    </a:lnTo>
                    <a:lnTo>
                      <a:pt x="1290" y="570"/>
                    </a:lnTo>
                    <a:lnTo>
                      <a:pt x="1302" y="576"/>
                    </a:lnTo>
                    <a:lnTo>
                      <a:pt x="1320" y="396"/>
                    </a:lnTo>
                    <a:lnTo>
                      <a:pt x="1332" y="420"/>
                    </a:lnTo>
                    <a:lnTo>
                      <a:pt x="1344" y="354"/>
                    </a:lnTo>
                    <a:lnTo>
                      <a:pt x="1362" y="618"/>
                    </a:lnTo>
                    <a:lnTo>
                      <a:pt x="1374" y="444"/>
                    </a:lnTo>
                    <a:lnTo>
                      <a:pt x="1392" y="414"/>
                    </a:lnTo>
                    <a:lnTo>
                      <a:pt x="1404" y="576"/>
                    </a:lnTo>
                    <a:lnTo>
                      <a:pt x="1416" y="618"/>
                    </a:lnTo>
                    <a:lnTo>
                      <a:pt x="1434" y="450"/>
                    </a:lnTo>
                    <a:lnTo>
                      <a:pt x="1446" y="678"/>
                    </a:lnTo>
                    <a:lnTo>
                      <a:pt x="1464" y="1206"/>
                    </a:lnTo>
                    <a:lnTo>
                      <a:pt x="1476" y="942"/>
                    </a:lnTo>
                    <a:lnTo>
                      <a:pt x="1488" y="942"/>
                    </a:lnTo>
                    <a:lnTo>
                      <a:pt x="1506" y="924"/>
                    </a:lnTo>
                    <a:lnTo>
                      <a:pt x="1518" y="678"/>
                    </a:lnTo>
                    <a:lnTo>
                      <a:pt x="1536" y="1182"/>
                    </a:lnTo>
                    <a:lnTo>
                      <a:pt x="1548" y="1038"/>
                    </a:lnTo>
                    <a:lnTo>
                      <a:pt x="1566" y="846"/>
                    </a:lnTo>
                    <a:lnTo>
                      <a:pt x="1578" y="1422"/>
                    </a:lnTo>
                    <a:lnTo>
                      <a:pt x="1590" y="882"/>
                    </a:lnTo>
                    <a:lnTo>
                      <a:pt x="1608" y="1122"/>
                    </a:lnTo>
                    <a:lnTo>
                      <a:pt x="1620" y="1230"/>
                    </a:lnTo>
                    <a:lnTo>
                      <a:pt x="1638" y="906"/>
                    </a:lnTo>
                    <a:lnTo>
                      <a:pt x="1650" y="1266"/>
                    </a:lnTo>
                    <a:lnTo>
                      <a:pt x="1662" y="1422"/>
                    </a:lnTo>
                    <a:lnTo>
                      <a:pt x="1680" y="960"/>
                    </a:lnTo>
                    <a:lnTo>
                      <a:pt x="1692" y="1176"/>
                    </a:lnTo>
                    <a:lnTo>
                      <a:pt x="1710" y="1188"/>
                    </a:lnTo>
                    <a:lnTo>
                      <a:pt x="1722" y="780"/>
                    </a:lnTo>
                    <a:lnTo>
                      <a:pt x="1740" y="1416"/>
                    </a:lnTo>
                    <a:lnTo>
                      <a:pt x="1752" y="1050"/>
                    </a:lnTo>
                    <a:lnTo>
                      <a:pt x="1764" y="756"/>
                    </a:lnTo>
                    <a:lnTo>
                      <a:pt x="1782" y="1482"/>
                    </a:lnTo>
                    <a:lnTo>
                      <a:pt x="1794" y="1002"/>
                    </a:lnTo>
                    <a:lnTo>
                      <a:pt x="1812" y="1152"/>
                    </a:lnTo>
                    <a:lnTo>
                      <a:pt x="1824" y="1512"/>
                    </a:lnTo>
                  </a:path>
                </a:pathLst>
              </a:custGeom>
              <a:noFill/>
              <a:ln w="38100" cap="flat" cmpd="sng" algn="ctr">
                <a:solidFill>
                  <a:srgbClr val="66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endParaRPr>
              </a:p>
            </p:txBody>
          </p:sp>
          <p:sp>
            <p:nvSpPr>
              <p:cNvPr id="1104" name="Freeform 80"/>
              <p:cNvSpPr>
                <a:spLocks/>
              </p:cNvSpPr>
              <p:nvPr/>
            </p:nvSpPr>
            <p:spPr bwMode="auto">
              <a:xfrm>
                <a:off x="8420100" y="4181475"/>
                <a:ext cx="152400" cy="695325"/>
              </a:xfrm>
              <a:custGeom>
                <a:avLst/>
                <a:gdLst/>
                <a:ahLst/>
                <a:cxnLst>
                  <a:cxn ang="0">
                    <a:pos x="0" y="438"/>
                  </a:cxn>
                  <a:cxn ang="0">
                    <a:pos x="12" y="294"/>
                  </a:cxn>
                  <a:cxn ang="0">
                    <a:pos x="30" y="198"/>
                  </a:cxn>
                  <a:cxn ang="0">
                    <a:pos x="42" y="336"/>
                  </a:cxn>
                  <a:cxn ang="0">
                    <a:pos x="60" y="0"/>
                  </a:cxn>
                  <a:cxn ang="0">
                    <a:pos x="72" y="72"/>
                  </a:cxn>
                  <a:cxn ang="0">
                    <a:pos x="90" y="216"/>
                  </a:cxn>
                  <a:cxn ang="0">
                    <a:pos x="96" y="24"/>
                  </a:cxn>
                </a:cxnLst>
                <a:rect l="0" t="0" r="r" b="b"/>
                <a:pathLst>
                  <a:path w="96" h="438">
                    <a:moveTo>
                      <a:pt x="0" y="438"/>
                    </a:moveTo>
                    <a:lnTo>
                      <a:pt x="12" y="294"/>
                    </a:lnTo>
                    <a:lnTo>
                      <a:pt x="30" y="198"/>
                    </a:lnTo>
                    <a:lnTo>
                      <a:pt x="42" y="336"/>
                    </a:lnTo>
                    <a:lnTo>
                      <a:pt x="60" y="0"/>
                    </a:lnTo>
                    <a:lnTo>
                      <a:pt x="72" y="72"/>
                    </a:lnTo>
                    <a:lnTo>
                      <a:pt x="90" y="216"/>
                    </a:lnTo>
                    <a:lnTo>
                      <a:pt x="96" y="24"/>
                    </a:lnTo>
                  </a:path>
                </a:pathLst>
              </a:custGeom>
              <a:noFill/>
              <a:ln w="38100" cap="flat" cmpd="sng" algn="ctr">
                <a:solidFill>
                  <a:srgbClr val="66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endParaRPr>
              </a:p>
            </p:txBody>
          </p:sp>
        </p:grpSp>
        <p:sp>
          <p:nvSpPr>
            <p:cNvPr id="98" name="TextBox 97"/>
            <p:cNvSpPr txBox="1"/>
            <p:nvPr/>
          </p:nvSpPr>
          <p:spPr>
            <a:xfrm>
              <a:off x="7304750" y="2595684"/>
              <a:ext cx="2525050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66FFFF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Low mean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66FFFF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High variability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4724400" y="3810001"/>
            <a:ext cx="2797438" cy="1815845"/>
          </a:xfrm>
          <a:prstGeom prst="rect">
            <a:avLst/>
          </a:prstGeom>
          <a:solidFill>
            <a:srgbClr val="FFFF00"/>
          </a:solidFill>
          <a:ln>
            <a:solidFill>
              <a:sysClr val="windowText" lastClr="000000"/>
            </a:solidFill>
          </a:ln>
          <a:effectLst>
            <a:outerShdw blurRad="50800" dist="215900" dir="13500000" algn="br" rotWithShape="0">
              <a:schemeClr val="tx2">
                <a:alpha val="53000"/>
              </a:schemeClr>
            </a:outerShdw>
          </a:effectLst>
        </p:spPr>
        <p:txBody>
          <a:bodyPr wrap="square" lIns="91400" tIns="45702" rIns="91400" bIns="45702" rtlCol="0">
            <a:sp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Symbol" panose="05050102010706020507" pitchFamily="18" charset="2"/>
              </a:rPr>
              <a:t> publications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Symbol" panose="05050102010706020507" pitchFamily="18" charset="2"/>
              </a:rPr>
              <a:t>Correlations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Symbol" panose="05050102010706020507" pitchFamily="18" charset="2"/>
              </a:rPr>
              <a:t>All of medicine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Symbol" panose="05050102010706020507" pitchFamily="18" charset="2"/>
              </a:rPr>
              <a:t>Mechanism??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659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44"/>
    </mc:Choice>
    <mc:Fallback xmlns="">
      <p:transition spd="slow" advTm="30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60859" y="3742049"/>
            <a:ext cx="1244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Robust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cxnSp>
        <p:nvCxnSpPr>
          <p:cNvPr id="29" name="Straight Arrow Connector 28"/>
          <p:cNvCxnSpPr/>
          <p:nvPr/>
        </p:nvCxnSpPr>
        <p:spPr bwMode="auto">
          <a:xfrm flipH="1">
            <a:off x="1424867" y="4007920"/>
            <a:ext cx="3441079" cy="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cxnSp>
        <p:nvCxnSpPr>
          <p:cNvPr id="30" name="Straight Arrow Connector 29"/>
          <p:cNvCxnSpPr/>
          <p:nvPr/>
        </p:nvCxnSpPr>
        <p:spPr bwMode="auto">
          <a:xfrm flipV="1">
            <a:off x="1422236" y="1972328"/>
            <a:ext cx="0" cy="2035592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2362200" y="4262735"/>
            <a:ext cx="1664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efficiency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5200" y="1715428"/>
            <a:ext cx="11929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Fragile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cxnSp>
        <p:nvCxnSpPr>
          <p:cNvPr id="33" name="Straight Connector 32"/>
          <p:cNvCxnSpPr/>
          <p:nvPr/>
        </p:nvCxnSpPr>
        <p:spPr bwMode="auto">
          <a:xfrm>
            <a:off x="1520790" y="2465543"/>
            <a:ext cx="3249231" cy="1459332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34" name="TextBox 33"/>
          <p:cNvSpPr txBox="1"/>
          <p:nvPr/>
        </p:nvSpPr>
        <p:spPr>
          <a:xfrm>
            <a:off x="2109009" y="1839245"/>
            <a:ext cx="22060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Bodies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414623" y="3989531"/>
            <a:ext cx="1161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cheap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802752" y="4003671"/>
            <a:ext cx="1150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costly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486939" y="3062804"/>
            <a:ext cx="23971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Robust efficiency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宋体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19754" y="4892695"/>
            <a:ext cx="1034824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Li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, Cruz,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Chien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,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Sojoudi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Recht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, Stone, Csete,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Bahmiller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,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Doyle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Robust efficiency and actuator saturation explain healthy heart rate control and variability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19754" y="6334780"/>
            <a:ext cx="571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Proc. Nat. Acad. Sci. PLUS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 2014</a:t>
            </a:r>
          </a:p>
        </p:txBody>
      </p:sp>
      <p:pic>
        <p:nvPicPr>
          <p:cNvPr id="39" name="Picture 4" descr="circulatory-system"/>
          <p:cNvPicPr>
            <a:picLocks noChangeAspect="1" noChangeArrowheads="1"/>
          </p:cNvPicPr>
          <p:nvPr/>
        </p:nvPicPr>
        <p:blipFill>
          <a:blip r:embed="rId6" cstate="print"/>
          <a:srcRect l="26947" t="7477" r="25894" b="7076"/>
          <a:stretch>
            <a:fillRect/>
          </a:stretch>
        </p:blipFill>
        <p:spPr bwMode="auto">
          <a:xfrm>
            <a:off x="10870144" y="4191000"/>
            <a:ext cx="1131535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4" descr="circulatory-system"/>
          <p:cNvPicPr>
            <a:picLocks noChangeAspect="1" noChangeArrowheads="1"/>
          </p:cNvPicPr>
          <p:nvPr/>
        </p:nvPicPr>
        <p:blipFill>
          <a:blip r:embed="rId6" cstate="print"/>
          <a:srcRect l="26947" t="7477" r="25894" b="7076"/>
          <a:stretch>
            <a:fillRect/>
          </a:stretch>
        </p:blipFill>
        <p:spPr bwMode="auto">
          <a:xfrm>
            <a:off x="8777142" y="2232195"/>
            <a:ext cx="1296299" cy="2336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Oval 10"/>
          <p:cNvSpPr>
            <a:spLocks noChangeArrowheads="1"/>
          </p:cNvSpPr>
          <p:nvPr/>
        </p:nvSpPr>
        <p:spPr bwMode="auto">
          <a:xfrm>
            <a:off x="8922635" y="2312559"/>
            <a:ext cx="1018448" cy="333820"/>
          </a:xfrm>
          <a:prstGeom prst="ellipse">
            <a:avLst/>
          </a:prstGeom>
          <a:noFill/>
          <a:ln w="76200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43" name="Oval 11"/>
          <p:cNvSpPr>
            <a:spLocks noChangeArrowheads="1"/>
          </p:cNvSpPr>
          <p:nvPr/>
        </p:nvSpPr>
        <p:spPr bwMode="auto">
          <a:xfrm>
            <a:off x="8922635" y="3128564"/>
            <a:ext cx="1018448" cy="630549"/>
          </a:xfrm>
          <a:prstGeom prst="ellipse">
            <a:avLst/>
          </a:prstGeom>
          <a:noFill/>
          <a:ln w="76200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cxnSp>
        <p:nvCxnSpPr>
          <p:cNvPr id="44" name="AutoShape 12"/>
          <p:cNvCxnSpPr>
            <a:cxnSpLocks noChangeShapeType="1"/>
            <a:stCxn id="42" idx="2"/>
            <a:endCxn id="41" idx="1"/>
          </p:cNvCxnSpPr>
          <p:nvPr/>
        </p:nvCxnSpPr>
        <p:spPr bwMode="auto">
          <a:xfrm rot="10800000" flipV="1">
            <a:off x="8777142" y="2479469"/>
            <a:ext cx="145493" cy="921097"/>
          </a:xfrm>
          <a:prstGeom prst="bentConnector3">
            <a:avLst>
              <a:gd name="adj1" fmla="val 349254"/>
            </a:avLst>
          </a:prstGeom>
          <a:noFill/>
          <a:ln w="76200">
            <a:solidFill>
              <a:schemeClr val="tx1"/>
            </a:solidFill>
            <a:miter lim="800000"/>
            <a:headEnd/>
            <a:tailEnd type="triangle" w="med" len="med"/>
          </a:ln>
        </p:spPr>
      </p:cxnSp>
      <p:sp>
        <p:nvSpPr>
          <p:cNvPr id="45" name="Text Box 13"/>
          <p:cNvSpPr txBox="1">
            <a:spLocks noChangeArrowheads="1"/>
          </p:cNvSpPr>
          <p:nvPr/>
        </p:nvSpPr>
        <p:spPr bwMode="auto">
          <a:xfrm>
            <a:off x="6629400" y="1593975"/>
            <a:ext cx="1592356" cy="525795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controls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848600" y="4140687"/>
            <a:ext cx="1831612" cy="736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external disturbances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959742" y="2046740"/>
            <a:ext cx="163859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heart rate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ventilation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vasodilation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coagulation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inflammation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digestion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storage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…</a:t>
            </a:r>
          </a:p>
        </p:txBody>
      </p:sp>
      <p:sp>
        <p:nvSpPr>
          <p:cNvPr id="48" name="Text Box 13"/>
          <p:cNvSpPr txBox="1">
            <a:spLocks noChangeArrowheads="1"/>
          </p:cNvSpPr>
          <p:nvPr/>
        </p:nvSpPr>
        <p:spPr bwMode="auto">
          <a:xfrm>
            <a:off x="10788808" y="1583591"/>
            <a:ext cx="1075936" cy="461665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errors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0558416" y="2045256"/>
            <a:ext cx="1551921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O2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BP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pH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Glucose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Energy store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Blood volume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…</a:t>
            </a:r>
          </a:p>
        </p:txBody>
      </p:sp>
      <p:cxnSp>
        <p:nvCxnSpPr>
          <p:cNvPr id="51" name="Straight Arrow Connector 50"/>
          <p:cNvCxnSpPr>
            <a:stCxn id="42" idx="6"/>
            <a:endCxn id="52" idx="2"/>
          </p:cNvCxnSpPr>
          <p:nvPr/>
        </p:nvCxnSpPr>
        <p:spPr bwMode="auto">
          <a:xfrm flipV="1">
            <a:off x="9941083" y="2478546"/>
            <a:ext cx="423343" cy="923"/>
          </a:xfrm>
          <a:prstGeom prst="straightConnector1">
            <a:avLst/>
          </a:prstGeom>
          <a:noFill/>
          <a:ln w="76200">
            <a:solidFill>
              <a:schemeClr val="tx1"/>
            </a:solidFill>
            <a:miter lim="800000"/>
            <a:headEnd/>
            <a:tailEnd type="triangle" w="med" len="med"/>
          </a:ln>
        </p:spPr>
      </p:cxnSp>
      <p:sp>
        <p:nvSpPr>
          <p:cNvPr id="52" name="Oval 51"/>
          <p:cNvSpPr/>
          <p:nvPr/>
        </p:nvSpPr>
        <p:spPr bwMode="auto">
          <a:xfrm>
            <a:off x="10364426" y="2330182"/>
            <a:ext cx="387980" cy="296729"/>
          </a:xfrm>
          <a:prstGeom prst="ellipse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59" name="Oval 58"/>
          <p:cNvSpPr/>
          <p:nvPr/>
        </p:nvSpPr>
        <p:spPr bwMode="auto">
          <a:xfrm>
            <a:off x="110961" y="5334000"/>
            <a:ext cx="3978887" cy="609600"/>
          </a:xfrm>
          <a:prstGeom prst="ellipse">
            <a:avLst/>
          </a:prstGeom>
          <a:noFill/>
          <a:ln w="5715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61" name="Left Arrow 60"/>
          <p:cNvSpPr/>
          <p:nvPr/>
        </p:nvSpPr>
        <p:spPr bwMode="auto">
          <a:xfrm>
            <a:off x="4238902" y="2204976"/>
            <a:ext cx="3100003" cy="1581642"/>
          </a:xfrm>
          <a:prstGeom prst="leftArrow">
            <a:avLst/>
          </a:prstGeom>
          <a:solidFill>
            <a:srgbClr val="FFFF00"/>
          </a:solidFill>
          <a:ln w="2857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Mechanistic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Physiology</a:t>
            </a:r>
          </a:p>
        </p:txBody>
      </p:sp>
      <p:sp>
        <p:nvSpPr>
          <p:cNvPr id="50" name="Rectangle 49"/>
          <p:cNvSpPr/>
          <p:nvPr/>
        </p:nvSpPr>
        <p:spPr>
          <a:xfrm>
            <a:off x="118287" y="123275"/>
            <a:ext cx="85170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Bipedalism (balance,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cardiovascular physiology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85000"/>
                </a:srgbClr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Arial" panose="020B0604020202020204" pitchFamily="34" charset="0"/>
            </a:endParaRPr>
          </a:p>
        </p:txBody>
      </p:sp>
      <p:pic>
        <p:nvPicPr>
          <p:cNvPr id="53" name="Picture 4" descr="http://theprimalcyclist.files.wordpress.com/2012/02/untitled3.gif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06"/>
          <a:stretch/>
        </p:blipFill>
        <p:spPr bwMode="auto">
          <a:xfrm>
            <a:off x="4171167" y="571076"/>
            <a:ext cx="1654743" cy="1738569"/>
          </a:xfrm>
          <a:prstGeom prst="rect">
            <a:avLst/>
          </a:prstGeom>
          <a:noFill/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5405" y="153785"/>
            <a:ext cx="1946795" cy="1514174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81786" y="87025"/>
            <a:ext cx="1381658" cy="1934321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 rot="20825781">
            <a:off x="5373724" y="3975455"/>
            <a:ext cx="2076777" cy="646294"/>
          </a:xfrm>
          <a:prstGeom prst="rect">
            <a:avLst/>
          </a:prstGeom>
          <a:solidFill>
            <a:srgbClr val="66FF66"/>
          </a:solidFill>
          <a:ln>
            <a:solidFill>
              <a:sysClr val="windowText" lastClr="000000"/>
            </a:solidFill>
          </a:ln>
          <a:effectLst>
            <a:outerShdw blurRad="50800" dist="215900" dir="13500000" algn="br" rotWithShape="0">
              <a:prstClr val="black">
                <a:alpha val="53000"/>
              </a:prstClr>
            </a:outerShdw>
          </a:effectLst>
        </p:spPr>
        <p:txBody>
          <a:bodyPr wrap="square" lIns="91400" tIns="45702" rIns="91400" bIns="4570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Videos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66FF"/>
              </a:solidFill>
              <a:effectLst/>
              <a:uLnTx/>
              <a:uFillTx/>
              <a:latin typeface="Arial Black" panose="020B0A04020102020204" pitchFamily="34" charset="0"/>
              <a:ea typeface="宋体"/>
              <a:cs typeface="Arial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343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79"/>
    </mc:Choice>
    <mc:Fallback xmlns="">
      <p:transition spd="slow" advTm="21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1"/>
          <a:stretch/>
        </p:blipFill>
        <p:spPr>
          <a:xfrm>
            <a:off x="-605521" y="0"/>
            <a:ext cx="7010400" cy="69823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772400" y="2133600"/>
            <a:ext cx="315400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What is done?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Where?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How?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Why?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Necessary?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0" y="304800"/>
            <a:ext cx="464680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Extreme diversity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74308" y="4267200"/>
            <a:ext cx="1693092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Layers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30512" y="5486400"/>
            <a:ext cx="39722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Elaine Hsiao, UCLA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91266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7302547" y="391164"/>
            <a:ext cx="1321053" cy="3114756"/>
            <a:chOff x="7086600" y="918287"/>
            <a:chExt cx="1321053" cy="3114756"/>
          </a:xfrm>
        </p:grpSpPr>
        <p:grpSp>
          <p:nvGrpSpPr>
            <p:cNvPr id="27" name="Group 26"/>
            <p:cNvGrpSpPr/>
            <p:nvPr/>
          </p:nvGrpSpPr>
          <p:grpSpPr>
            <a:xfrm>
              <a:off x="7086600" y="2438400"/>
              <a:ext cx="1321053" cy="1594643"/>
              <a:chOff x="7064916" y="2592388"/>
              <a:chExt cx="1321053" cy="1594643"/>
            </a:xfrm>
          </p:grpSpPr>
          <p:sp>
            <p:nvSpPr>
              <p:cNvPr id="29" name="Freeform 28"/>
              <p:cNvSpPr>
                <a:spLocks/>
              </p:cNvSpPr>
              <p:nvPr/>
            </p:nvSpPr>
            <p:spPr bwMode="auto">
              <a:xfrm rot="3260985" flipV="1">
                <a:off x="7170738" y="2971800"/>
                <a:ext cx="1211262" cy="1219200"/>
              </a:xfrm>
              <a:custGeom>
                <a:avLst/>
                <a:gdLst/>
                <a:ahLst/>
                <a:cxnLst>
                  <a:cxn ang="0">
                    <a:pos x="1013" y="660"/>
                  </a:cxn>
                  <a:cxn ang="0">
                    <a:pos x="993" y="312"/>
                  </a:cxn>
                  <a:cxn ang="0">
                    <a:pos x="953" y="194"/>
                  </a:cxn>
                  <a:cxn ang="0">
                    <a:pos x="897" y="144"/>
                  </a:cxn>
                  <a:cxn ang="0">
                    <a:pos x="837" y="125"/>
                  </a:cxn>
                  <a:cxn ang="0">
                    <a:pos x="760" y="91"/>
                  </a:cxn>
                  <a:cxn ang="0">
                    <a:pos x="672" y="50"/>
                  </a:cxn>
                  <a:cxn ang="0">
                    <a:pos x="595" y="18"/>
                  </a:cxn>
                  <a:cxn ang="0">
                    <a:pos x="533" y="3"/>
                  </a:cxn>
                  <a:cxn ang="0">
                    <a:pos x="453" y="0"/>
                  </a:cxn>
                  <a:cxn ang="0">
                    <a:pos x="367" y="6"/>
                  </a:cxn>
                  <a:cxn ang="0">
                    <a:pos x="290" y="18"/>
                  </a:cxn>
                  <a:cxn ang="0">
                    <a:pos x="202" y="94"/>
                  </a:cxn>
                  <a:cxn ang="0">
                    <a:pos x="116" y="211"/>
                  </a:cxn>
                  <a:cxn ang="0">
                    <a:pos x="23" y="243"/>
                  </a:cxn>
                  <a:cxn ang="0">
                    <a:pos x="18" y="328"/>
                  </a:cxn>
                  <a:cxn ang="0">
                    <a:pos x="42" y="377"/>
                  </a:cxn>
                  <a:cxn ang="0">
                    <a:pos x="22" y="420"/>
                  </a:cxn>
                  <a:cxn ang="0">
                    <a:pos x="14" y="451"/>
                  </a:cxn>
                  <a:cxn ang="0">
                    <a:pos x="53" y="485"/>
                  </a:cxn>
                  <a:cxn ang="0">
                    <a:pos x="102" y="486"/>
                  </a:cxn>
                  <a:cxn ang="0">
                    <a:pos x="154" y="469"/>
                  </a:cxn>
                  <a:cxn ang="0">
                    <a:pos x="156" y="489"/>
                  </a:cxn>
                  <a:cxn ang="0">
                    <a:pos x="117" y="536"/>
                  </a:cxn>
                  <a:cxn ang="0">
                    <a:pos x="101" y="559"/>
                  </a:cxn>
                  <a:cxn ang="0">
                    <a:pos x="133" y="606"/>
                  </a:cxn>
                  <a:cxn ang="0">
                    <a:pos x="222" y="598"/>
                  </a:cxn>
                  <a:cxn ang="0">
                    <a:pos x="269" y="644"/>
                  </a:cxn>
                  <a:cxn ang="0">
                    <a:pos x="291" y="734"/>
                  </a:cxn>
                  <a:cxn ang="0">
                    <a:pos x="340" y="864"/>
                  </a:cxn>
                  <a:cxn ang="0">
                    <a:pos x="408" y="964"/>
                  </a:cxn>
                  <a:cxn ang="0">
                    <a:pos x="447" y="1009"/>
                  </a:cxn>
                  <a:cxn ang="0">
                    <a:pos x="489" y="504"/>
                  </a:cxn>
                  <a:cxn ang="0">
                    <a:pos x="446" y="443"/>
                  </a:cxn>
                  <a:cxn ang="0">
                    <a:pos x="450" y="419"/>
                  </a:cxn>
                  <a:cxn ang="0">
                    <a:pos x="511" y="380"/>
                  </a:cxn>
                  <a:cxn ang="0">
                    <a:pos x="566" y="398"/>
                  </a:cxn>
                  <a:cxn ang="0">
                    <a:pos x="585" y="427"/>
                  </a:cxn>
                  <a:cxn ang="0">
                    <a:pos x="580" y="448"/>
                  </a:cxn>
                  <a:cxn ang="0">
                    <a:pos x="542" y="510"/>
                  </a:cxn>
                  <a:cxn ang="0">
                    <a:pos x="489" y="1045"/>
                  </a:cxn>
                  <a:cxn ang="0">
                    <a:pos x="570" y="1092"/>
                  </a:cxn>
                  <a:cxn ang="0">
                    <a:pos x="655" y="1132"/>
                  </a:cxn>
                  <a:cxn ang="0">
                    <a:pos x="731" y="1170"/>
                  </a:cxn>
                  <a:cxn ang="0">
                    <a:pos x="797" y="1225"/>
                  </a:cxn>
                  <a:cxn ang="0">
                    <a:pos x="916" y="1332"/>
                  </a:cxn>
                  <a:cxn ang="0">
                    <a:pos x="1043" y="1438"/>
                  </a:cxn>
                  <a:cxn ang="0">
                    <a:pos x="1137" y="1515"/>
                  </a:cxn>
                  <a:cxn ang="0">
                    <a:pos x="1526" y="1130"/>
                  </a:cxn>
                  <a:cxn ang="0">
                    <a:pos x="1463" y="1099"/>
                  </a:cxn>
                  <a:cxn ang="0">
                    <a:pos x="1317" y="1025"/>
                  </a:cxn>
                  <a:cxn ang="0">
                    <a:pos x="1160" y="936"/>
                  </a:cxn>
                  <a:cxn ang="0">
                    <a:pos x="1058" y="862"/>
                  </a:cxn>
                </a:cxnLst>
                <a:rect l="0" t="0" r="r" b="b"/>
                <a:pathLst>
                  <a:path w="1526" h="1536">
                    <a:moveTo>
                      <a:pt x="1058" y="862"/>
                    </a:moveTo>
                    <a:lnTo>
                      <a:pt x="1037" y="817"/>
                    </a:lnTo>
                    <a:lnTo>
                      <a:pt x="1022" y="748"/>
                    </a:lnTo>
                    <a:lnTo>
                      <a:pt x="1013" y="660"/>
                    </a:lnTo>
                    <a:lnTo>
                      <a:pt x="1006" y="565"/>
                    </a:lnTo>
                    <a:lnTo>
                      <a:pt x="1002" y="470"/>
                    </a:lnTo>
                    <a:lnTo>
                      <a:pt x="998" y="382"/>
                    </a:lnTo>
                    <a:lnTo>
                      <a:pt x="993" y="312"/>
                    </a:lnTo>
                    <a:lnTo>
                      <a:pt x="983" y="267"/>
                    </a:lnTo>
                    <a:lnTo>
                      <a:pt x="973" y="239"/>
                    </a:lnTo>
                    <a:lnTo>
                      <a:pt x="963" y="215"/>
                    </a:lnTo>
                    <a:lnTo>
                      <a:pt x="953" y="194"/>
                    </a:lnTo>
                    <a:lnTo>
                      <a:pt x="942" y="176"/>
                    </a:lnTo>
                    <a:lnTo>
                      <a:pt x="929" y="162"/>
                    </a:lnTo>
                    <a:lnTo>
                      <a:pt x="914" y="152"/>
                    </a:lnTo>
                    <a:lnTo>
                      <a:pt x="897" y="144"/>
                    </a:lnTo>
                    <a:lnTo>
                      <a:pt x="875" y="138"/>
                    </a:lnTo>
                    <a:lnTo>
                      <a:pt x="865" y="136"/>
                    </a:lnTo>
                    <a:lnTo>
                      <a:pt x="852" y="131"/>
                    </a:lnTo>
                    <a:lnTo>
                      <a:pt x="837" y="125"/>
                    </a:lnTo>
                    <a:lnTo>
                      <a:pt x="820" y="118"/>
                    </a:lnTo>
                    <a:lnTo>
                      <a:pt x="801" y="109"/>
                    </a:lnTo>
                    <a:lnTo>
                      <a:pt x="782" y="101"/>
                    </a:lnTo>
                    <a:lnTo>
                      <a:pt x="760" y="91"/>
                    </a:lnTo>
                    <a:lnTo>
                      <a:pt x="739" y="80"/>
                    </a:lnTo>
                    <a:lnTo>
                      <a:pt x="717" y="70"/>
                    </a:lnTo>
                    <a:lnTo>
                      <a:pt x="694" y="61"/>
                    </a:lnTo>
                    <a:lnTo>
                      <a:pt x="672" y="50"/>
                    </a:lnTo>
                    <a:lnTo>
                      <a:pt x="651" y="41"/>
                    </a:lnTo>
                    <a:lnTo>
                      <a:pt x="631" y="32"/>
                    </a:lnTo>
                    <a:lnTo>
                      <a:pt x="612" y="24"/>
                    </a:lnTo>
                    <a:lnTo>
                      <a:pt x="595" y="18"/>
                    </a:lnTo>
                    <a:lnTo>
                      <a:pt x="579" y="12"/>
                    </a:lnTo>
                    <a:lnTo>
                      <a:pt x="565" y="9"/>
                    </a:lnTo>
                    <a:lnTo>
                      <a:pt x="550" y="6"/>
                    </a:lnTo>
                    <a:lnTo>
                      <a:pt x="533" y="3"/>
                    </a:lnTo>
                    <a:lnTo>
                      <a:pt x="514" y="2"/>
                    </a:lnTo>
                    <a:lnTo>
                      <a:pt x="495" y="1"/>
                    </a:lnTo>
                    <a:lnTo>
                      <a:pt x="474" y="0"/>
                    </a:lnTo>
                    <a:lnTo>
                      <a:pt x="453" y="0"/>
                    </a:lnTo>
                    <a:lnTo>
                      <a:pt x="431" y="0"/>
                    </a:lnTo>
                    <a:lnTo>
                      <a:pt x="409" y="1"/>
                    </a:lnTo>
                    <a:lnTo>
                      <a:pt x="388" y="3"/>
                    </a:lnTo>
                    <a:lnTo>
                      <a:pt x="367" y="6"/>
                    </a:lnTo>
                    <a:lnTo>
                      <a:pt x="346" y="8"/>
                    </a:lnTo>
                    <a:lnTo>
                      <a:pt x="325" y="10"/>
                    </a:lnTo>
                    <a:lnTo>
                      <a:pt x="307" y="15"/>
                    </a:lnTo>
                    <a:lnTo>
                      <a:pt x="290" y="18"/>
                    </a:lnTo>
                    <a:lnTo>
                      <a:pt x="273" y="23"/>
                    </a:lnTo>
                    <a:lnTo>
                      <a:pt x="248" y="38"/>
                    </a:lnTo>
                    <a:lnTo>
                      <a:pt x="224" y="63"/>
                    </a:lnTo>
                    <a:lnTo>
                      <a:pt x="202" y="94"/>
                    </a:lnTo>
                    <a:lnTo>
                      <a:pt x="180" y="129"/>
                    </a:lnTo>
                    <a:lnTo>
                      <a:pt x="158" y="162"/>
                    </a:lnTo>
                    <a:lnTo>
                      <a:pt x="138" y="191"/>
                    </a:lnTo>
                    <a:lnTo>
                      <a:pt x="116" y="211"/>
                    </a:lnTo>
                    <a:lnTo>
                      <a:pt x="93" y="219"/>
                    </a:lnTo>
                    <a:lnTo>
                      <a:pt x="67" y="222"/>
                    </a:lnTo>
                    <a:lnTo>
                      <a:pt x="44" y="230"/>
                    </a:lnTo>
                    <a:lnTo>
                      <a:pt x="23" y="243"/>
                    </a:lnTo>
                    <a:lnTo>
                      <a:pt x="8" y="260"/>
                    </a:lnTo>
                    <a:lnTo>
                      <a:pt x="0" y="281"/>
                    </a:lnTo>
                    <a:lnTo>
                      <a:pt x="3" y="304"/>
                    </a:lnTo>
                    <a:lnTo>
                      <a:pt x="18" y="328"/>
                    </a:lnTo>
                    <a:lnTo>
                      <a:pt x="47" y="355"/>
                    </a:lnTo>
                    <a:lnTo>
                      <a:pt x="48" y="359"/>
                    </a:lnTo>
                    <a:lnTo>
                      <a:pt x="45" y="366"/>
                    </a:lnTo>
                    <a:lnTo>
                      <a:pt x="42" y="377"/>
                    </a:lnTo>
                    <a:lnTo>
                      <a:pt x="37" y="389"/>
                    </a:lnTo>
                    <a:lnTo>
                      <a:pt x="32" y="401"/>
                    </a:lnTo>
                    <a:lnTo>
                      <a:pt x="27" y="411"/>
                    </a:lnTo>
                    <a:lnTo>
                      <a:pt x="22" y="420"/>
                    </a:lnTo>
                    <a:lnTo>
                      <a:pt x="19" y="425"/>
                    </a:lnTo>
                    <a:lnTo>
                      <a:pt x="14" y="433"/>
                    </a:lnTo>
                    <a:lnTo>
                      <a:pt x="13" y="442"/>
                    </a:lnTo>
                    <a:lnTo>
                      <a:pt x="14" y="451"/>
                    </a:lnTo>
                    <a:lnTo>
                      <a:pt x="20" y="462"/>
                    </a:lnTo>
                    <a:lnTo>
                      <a:pt x="28" y="471"/>
                    </a:lnTo>
                    <a:lnTo>
                      <a:pt x="40" y="479"/>
                    </a:lnTo>
                    <a:lnTo>
                      <a:pt x="53" y="485"/>
                    </a:lnTo>
                    <a:lnTo>
                      <a:pt x="70" y="489"/>
                    </a:lnTo>
                    <a:lnTo>
                      <a:pt x="79" y="489"/>
                    </a:lnTo>
                    <a:lnTo>
                      <a:pt x="89" y="488"/>
                    </a:lnTo>
                    <a:lnTo>
                      <a:pt x="102" y="486"/>
                    </a:lnTo>
                    <a:lnTo>
                      <a:pt x="116" y="481"/>
                    </a:lnTo>
                    <a:lnTo>
                      <a:pt x="129" y="478"/>
                    </a:lnTo>
                    <a:lnTo>
                      <a:pt x="142" y="473"/>
                    </a:lnTo>
                    <a:lnTo>
                      <a:pt x="154" y="469"/>
                    </a:lnTo>
                    <a:lnTo>
                      <a:pt x="163" y="465"/>
                    </a:lnTo>
                    <a:lnTo>
                      <a:pt x="164" y="469"/>
                    </a:lnTo>
                    <a:lnTo>
                      <a:pt x="162" y="476"/>
                    </a:lnTo>
                    <a:lnTo>
                      <a:pt x="156" y="489"/>
                    </a:lnTo>
                    <a:lnTo>
                      <a:pt x="142" y="510"/>
                    </a:lnTo>
                    <a:lnTo>
                      <a:pt x="133" y="522"/>
                    </a:lnTo>
                    <a:lnTo>
                      <a:pt x="125" y="530"/>
                    </a:lnTo>
                    <a:lnTo>
                      <a:pt x="117" y="536"/>
                    </a:lnTo>
                    <a:lnTo>
                      <a:pt x="111" y="540"/>
                    </a:lnTo>
                    <a:lnTo>
                      <a:pt x="105" y="545"/>
                    </a:lnTo>
                    <a:lnTo>
                      <a:pt x="102" y="551"/>
                    </a:lnTo>
                    <a:lnTo>
                      <a:pt x="101" y="559"/>
                    </a:lnTo>
                    <a:lnTo>
                      <a:pt x="101" y="569"/>
                    </a:lnTo>
                    <a:lnTo>
                      <a:pt x="105" y="582"/>
                    </a:lnTo>
                    <a:lnTo>
                      <a:pt x="117" y="594"/>
                    </a:lnTo>
                    <a:lnTo>
                      <a:pt x="133" y="606"/>
                    </a:lnTo>
                    <a:lnTo>
                      <a:pt x="154" y="613"/>
                    </a:lnTo>
                    <a:lnTo>
                      <a:pt x="176" y="615"/>
                    </a:lnTo>
                    <a:lnTo>
                      <a:pt x="199" y="610"/>
                    </a:lnTo>
                    <a:lnTo>
                      <a:pt x="222" y="598"/>
                    </a:lnTo>
                    <a:lnTo>
                      <a:pt x="242" y="574"/>
                    </a:lnTo>
                    <a:lnTo>
                      <a:pt x="254" y="598"/>
                    </a:lnTo>
                    <a:lnTo>
                      <a:pt x="262" y="621"/>
                    </a:lnTo>
                    <a:lnTo>
                      <a:pt x="269" y="644"/>
                    </a:lnTo>
                    <a:lnTo>
                      <a:pt x="276" y="667"/>
                    </a:lnTo>
                    <a:lnTo>
                      <a:pt x="280" y="690"/>
                    </a:lnTo>
                    <a:lnTo>
                      <a:pt x="285" y="712"/>
                    </a:lnTo>
                    <a:lnTo>
                      <a:pt x="291" y="734"/>
                    </a:lnTo>
                    <a:lnTo>
                      <a:pt x="298" y="756"/>
                    </a:lnTo>
                    <a:lnTo>
                      <a:pt x="314" y="799"/>
                    </a:lnTo>
                    <a:lnTo>
                      <a:pt x="328" y="835"/>
                    </a:lnTo>
                    <a:lnTo>
                      <a:pt x="340" y="864"/>
                    </a:lnTo>
                    <a:lnTo>
                      <a:pt x="353" y="889"/>
                    </a:lnTo>
                    <a:lnTo>
                      <a:pt x="368" y="912"/>
                    </a:lnTo>
                    <a:lnTo>
                      <a:pt x="386" y="936"/>
                    </a:lnTo>
                    <a:lnTo>
                      <a:pt x="408" y="964"/>
                    </a:lnTo>
                    <a:lnTo>
                      <a:pt x="436" y="998"/>
                    </a:lnTo>
                    <a:lnTo>
                      <a:pt x="439" y="1002"/>
                    </a:lnTo>
                    <a:lnTo>
                      <a:pt x="444" y="1006"/>
                    </a:lnTo>
                    <a:lnTo>
                      <a:pt x="447" y="1009"/>
                    </a:lnTo>
                    <a:lnTo>
                      <a:pt x="451" y="1014"/>
                    </a:lnTo>
                    <a:lnTo>
                      <a:pt x="515" y="522"/>
                    </a:lnTo>
                    <a:lnTo>
                      <a:pt x="503" y="516"/>
                    </a:lnTo>
                    <a:lnTo>
                      <a:pt x="489" y="504"/>
                    </a:lnTo>
                    <a:lnTo>
                      <a:pt x="476" y="489"/>
                    </a:lnTo>
                    <a:lnTo>
                      <a:pt x="465" y="472"/>
                    </a:lnTo>
                    <a:lnTo>
                      <a:pt x="454" y="456"/>
                    </a:lnTo>
                    <a:lnTo>
                      <a:pt x="446" y="443"/>
                    </a:lnTo>
                    <a:lnTo>
                      <a:pt x="442" y="433"/>
                    </a:lnTo>
                    <a:lnTo>
                      <a:pt x="439" y="430"/>
                    </a:lnTo>
                    <a:lnTo>
                      <a:pt x="443" y="426"/>
                    </a:lnTo>
                    <a:lnTo>
                      <a:pt x="450" y="419"/>
                    </a:lnTo>
                    <a:lnTo>
                      <a:pt x="462" y="409"/>
                    </a:lnTo>
                    <a:lnTo>
                      <a:pt x="477" y="398"/>
                    </a:lnTo>
                    <a:lnTo>
                      <a:pt x="494" y="388"/>
                    </a:lnTo>
                    <a:lnTo>
                      <a:pt x="511" y="380"/>
                    </a:lnTo>
                    <a:lnTo>
                      <a:pt x="528" y="378"/>
                    </a:lnTo>
                    <a:lnTo>
                      <a:pt x="543" y="381"/>
                    </a:lnTo>
                    <a:lnTo>
                      <a:pt x="556" y="389"/>
                    </a:lnTo>
                    <a:lnTo>
                      <a:pt x="566" y="398"/>
                    </a:lnTo>
                    <a:lnTo>
                      <a:pt x="574" y="406"/>
                    </a:lnTo>
                    <a:lnTo>
                      <a:pt x="579" y="415"/>
                    </a:lnTo>
                    <a:lnTo>
                      <a:pt x="582" y="423"/>
                    </a:lnTo>
                    <a:lnTo>
                      <a:pt x="585" y="427"/>
                    </a:lnTo>
                    <a:lnTo>
                      <a:pt x="586" y="432"/>
                    </a:lnTo>
                    <a:lnTo>
                      <a:pt x="586" y="433"/>
                    </a:lnTo>
                    <a:lnTo>
                      <a:pt x="585" y="438"/>
                    </a:lnTo>
                    <a:lnTo>
                      <a:pt x="580" y="448"/>
                    </a:lnTo>
                    <a:lnTo>
                      <a:pt x="573" y="463"/>
                    </a:lnTo>
                    <a:lnTo>
                      <a:pt x="564" y="479"/>
                    </a:lnTo>
                    <a:lnTo>
                      <a:pt x="553" y="496"/>
                    </a:lnTo>
                    <a:lnTo>
                      <a:pt x="542" y="510"/>
                    </a:lnTo>
                    <a:lnTo>
                      <a:pt x="529" y="521"/>
                    </a:lnTo>
                    <a:lnTo>
                      <a:pt x="517" y="523"/>
                    </a:lnTo>
                    <a:lnTo>
                      <a:pt x="471" y="1031"/>
                    </a:lnTo>
                    <a:lnTo>
                      <a:pt x="489" y="1045"/>
                    </a:lnTo>
                    <a:lnTo>
                      <a:pt x="507" y="1057"/>
                    </a:lnTo>
                    <a:lnTo>
                      <a:pt x="528" y="1070"/>
                    </a:lnTo>
                    <a:lnTo>
                      <a:pt x="549" y="1082"/>
                    </a:lnTo>
                    <a:lnTo>
                      <a:pt x="570" y="1092"/>
                    </a:lnTo>
                    <a:lnTo>
                      <a:pt x="592" y="1102"/>
                    </a:lnTo>
                    <a:lnTo>
                      <a:pt x="612" y="1113"/>
                    </a:lnTo>
                    <a:lnTo>
                      <a:pt x="634" y="1123"/>
                    </a:lnTo>
                    <a:lnTo>
                      <a:pt x="655" y="1132"/>
                    </a:lnTo>
                    <a:lnTo>
                      <a:pt x="676" y="1142"/>
                    </a:lnTo>
                    <a:lnTo>
                      <a:pt x="695" y="1152"/>
                    </a:lnTo>
                    <a:lnTo>
                      <a:pt x="714" y="1161"/>
                    </a:lnTo>
                    <a:lnTo>
                      <a:pt x="731" y="1170"/>
                    </a:lnTo>
                    <a:lnTo>
                      <a:pt x="746" y="1181"/>
                    </a:lnTo>
                    <a:lnTo>
                      <a:pt x="761" y="1191"/>
                    </a:lnTo>
                    <a:lnTo>
                      <a:pt x="772" y="1202"/>
                    </a:lnTo>
                    <a:lnTo>
                      <a:pt x="797" y="1225"/>
                    </a:lnTo>
                    <a:lnTo>
                      <a:pt x="824" y="1250"/>
                    </a:lnTo>
                    <a:lnTo>
                      <a:pt x="854" y="1276"/>
                    </a:lnTo>
                    <a:lnTo>
                      <a:pt x="885" y="1304"/>
                    </a:lnTo>
                    <a:lnTo>
                      <a:pt x="916" y="1332"/>
                    </a:lnTo>
                    <a:lnTo>
                      <a:pt x="950" y="1359"/>
                    </a:lnTo>
                    <a:lnTo>
                      <a:pt x="981" y="1387"/>
                    </a:lnTo>
                    <a:lnTo>
                      <a:pt x="1013" y="1414"/>
                    </a:lnTo>
                    <a:lnTo>
                      <a:pt x="1043" y="1438"/>
                    </a:lnTo>
                    <a:lnTo>
                      <a:pt x="1071" y="1461"/>
                    </a:lnTo>
                    <a:lnTo>
                      <a:pt x="1096" y="1481"/>
                    </a:lnTo>
                    <a:lnTo>
                      <a:pt x="1118" y="1500"/>
                    </a:lnTo>
                    <a:lnTo>
                      <a:pt x="1137" y="1515"/>
                    </a:lnTo>
                    <a:lnTo>
                      <a:pt x="1150" y="1526"/>
                    </a:lnTo>
                    <a:lnTo>
                      <a:pt x="1158" y="1533"/>
                    </a:lnTo>
                    <a:lnTo>
                      <a:pt x="1162" y="1536"/>
                    </a:lnTo>
                    <a:lnTo>
                      <a:pt x="1526" y="1130"/>
                    </a:lnTo>
                    <a:lnTo>
                      <a:pt x="1521" y="1128"/>
                    </a:lnTo>
                    <a:lnTo>
                      <a:pt x="1509" y="1122"/>
                    </a:lnTo>
                    <a:lnTo>
                      <a:pt x="1489" y="1112"/>
                    </a:lnTo>
                    <a:lnTo>
                      <a:pt x="1463" y="1099"/>
                    </a:lnTo>
                    <a:lnTo>
                      <a:pt x="1432" y="1084"/>
                    </a:lnTo>
                    <a:lnTo>
                      <a:pt x="1396" y="1066"/>
                    </a:lnTo>
                    <a:lnTo>
                      <a:pt x="1358" y="1046"/>
                    </a:lnTo>
                    <a:lnTo>
                      <a:pt x="1317" y="1025"/>
                    </a:lnTo>
                    <a:lnTo>
                      <a:pt x="1276" y="1003"/>
                    </a:lnTo>
                    <a:lnTo>
                      <a:pt x="1236" y="981"/>
                    </a:lnTo>
                    <a:lnTo>
                      <a:pt x="1196" y="958"/>
                    </a:lnTo>
                    <a:lnTo>
                      <a:pt x="1160" y="936"/>
                    </a:lnTo>
                    <a:lnTo>
                      <a:pt x="1126" y="916"/>
                    </a:lnTo>
                    <a:lnTo>
                      <a:pt x="1097" y="896"/>
                    </a:lnTo>
                    <a:lnTo>
                      <a:pt x="1074" y="878"/>
                    </a:lnTo>
                    <a:lnTo>
                      <a:pt x="1058" y="86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30" name="Freeform 29"/>
              <p:cNvSpPr>
                <a:spLocks/>
              </p:cNvSpPr>
              <p:nvPr/>
            </p:nvSpPr>
            <p:spPr bwMode="auto">
              <a:xfrm rot="3260985" flipV="1">
                <a:off x="7626445" y="3194231"/>
                <a:ext cx="52387" cy="404813"/>
              </a:xfrm>
              <a:custGeom>
                <a:avLst/>
                <a:gdLst/>
                <a:ahLst/>
                <a:cxnLst>
                  <a:cxn ang="0">
                    <a:pos x="64" y="1"/>
                  </a:cxn>
                  <a:cxn ang="0">
                    <a:pos x="64" y="0"/>
                  </a:cxn>
                  <a:cxn ang="0">
                    <a:pos x="64" y="0"/>
                  </a:cxn>
                  <a:cxn ang="0">
                    <a:pos x="64" y="0"/>
                  </a:cxn>
                  <a:cxn ang="0">
                    <a:pos x="64" y="0"/>
                  </a:cxn>
                  <a:cxn ang="0">
                    <a:pos x="0" y="492"/>
                  </a:cxn>
                  <a:cxn ang="0">
                    <a:pos x="5" y="496"/>
                  </a:cxn>
                  <a:cxn ang="0">
                    <a:pos x="10" y="500"/>
                  </a:cxn>
                  <a:cxn ang="0">
                    <a:pos x="15" y="504"/>
                  </a:cxn>
                  <a:cxn ang="0">
                    <a:pos x="20" y="509"/>
                  </a:cxn>
                  <a:cxn ang="0">
                    <a:pos x="66" y="1"/>
                  </a:cxn>
                  <a:cxn ang="0">
                    <a:pos x="66" y="1"/>
                  </a:cxn>
                  <a:cxn ang="0">
                    <a:pos x="66" y="1"/>
                  </a:cxn>
                  <a:cxn ang="0">
                    <a:pos x="66" y="1"/>
                  </a:cxn>
                  <a:cxn ang="0">
                    <a:pos x="64" y="1"/>
                  </a:cxn>
                </a:cxnLst>
                <a:rect l="0" t="0" r="r" b="b"/>
                <a:pathLst>
                  <a:path w="66" h="509">
                    <a:moveTo>
                      <a:pt x="64" y="1"/>
                    </a:moveTo>
                    <a:lnTo>
                      <a:pt x="64" y="0"/>
                    </a:lnTo>
                    <a:lnTo>
                      <a:pt x="64" y="0"/>
                    </a:lnTo>
                    <a:lnTo>
                      <a:pt x="64" y="0"/>
                    </a:lnTo>
                    <a:lnTo>
                      <a:pt x="64" y="0"/>
                    </a:lnTo>
                    <a:lnTo>
                      <a:pt x="0" y="492"/>
                    </a:lnTo>
                    <a:lnTo>
                      <a:pt x="5" y="496"/>
                    </a:lnTo>
                    <a:lnTo>
                      <a:pt x="10" y="500"/>
                    </a:lnTo>
                    <a:lnTo>
                      <a:pt x="15" y="504"/>
                    </a:lnTo>
                    <a:lnTo>
                      <a:pt x="20" y="509"/>
                    </a:lnTo>
                    <a:lnTo>
                      <a:pt x="66" y="1"/>
                    </a:lnTo>
                    <a:lnTo>
                      <a:pt x="66" y="1"/>
                    </a:lnTo>
                    <a:lnTo>
                      <a:pt x="66" y="1"/>
                    </a:lnTo>
                    <a:lnTo>
                      <a:pt x="66" y="1"/>
                    </a:lnTo>
                    <a:lnTo>
                      <a:pt x="64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31" name="Freeform 30"/>
              <p:cNvSpPr>
                <a:spLocks/>
              </p:cNvSpPr>
              <p:nvPr/>
            </p:nvSpPr>
            <p:spPr bwMode="auto">
              <a:xfrm rot="3260985" flipV="1">
                <a:off x="7093491" y="3444015"/>
                <a:ext cx="63500" cy="120650"/>
              </a:xfrm>
              <a:custGeom>
                <a:avLst/>
                <a:gdLst/>
                <a:ahLst/>
                <a:cxnLst>
                  <a:cxn ang="0">
                    <a:pos x="74" y="9"/>
                  </a:cxn>
                  <a:cxn ang="0">
                    <a:pos x="68" y="23"/>
                  </a:cxn>
                  <a:cxn ang="0">
                    <a:pos x="59" y="41"/>
                  </a:cxn>
                  <a:cxn ang="0">
                    <a:pos x="48" y="63"/>
                  </a:cxn>
                  <a:cxn ang="0">
                    <a:pos x="35" y="84"/>
                  </a:cxn>
                  <a:cxn ang="0">
                    <a:pos x="22" y="104"/>
                  </a:cxn>
                  <a:cxn ang="0">
                    <a:pos x="12" y="121"/>
                  </a:cxn>
                  <a:cxn ang="0">
                    <a:pos x="4" y="132"/>
                  </a:cxn>
                  <a:cxn ang="0">
                    <a:pos x="1" y="137"/>
                  </a:cxn>
                  <a:cxn ang="0">
                    <a:pos x="0" y="137"/>
                  </a:cxn>
                  <a:cxn ang="0">
                    <a:pos x="0" y="139"/>
                  </a:cxn>
                  <a:cxn ang="0">
                    <a:pos x="5" y="141"/>
                  </a:cxn>
                  <a:cxn ang="0">
                    <a:pos x="19" y="146"/>
                  </a:cxn>
                  <a:cxn ang="0">
                    <a:pos x="23" y="147"/>
                  </a:cxn>
                  <a:cxn ang="0">
                    <a:pos x="28" y="148"/>
                  </a:cxn>
                  <a:cxn ang="0">
                    <a:pos x="33" y="149"/>
                  </a:cxn>
                  <a:cxn ang="0">
                    <a:pos x="37" y="150"/>
                  </a:cxn>
                  <a:cxn ang="0">
                    <a:pos x="43" y="132"/>
                  </a:cxn>
                  <a:cxn ang="0">
                    <a:pos x="48" y="112"/>
                  </a:cxn>
                  <a:cxn ang="0">
                    <a:pos x="53" y="94"/>
                  </a:cxn>
                  <a:cxn ang="0">
                    <a:pos x="59" y="74"/>
                  </a:cxn>
                  <a:cxn ang="0">
                    <a:pos x="64" y="56"/>
                  </a:cxn>
                  <a:cxn ang="0">
                    <a:pos x="69" y="36"/>
                  </a:cxn>
                  <a:cxn ang="0">
                    <a:pos x="75" y="18"/>
                  </a:cxn>
                  <a:cxn ang="0">
                    <a:pos x="81" y="0"/>
                  </a:cxn>
                  <a:cxn ang="0">
                    <a:pos x="79" y="2"/>
                  </a:cxn>
                  <a:cxn ang="0">
                    <a:pos x="76" y="4"/>
                  </a:cxn>
                  <a:cxn ang="0">
                    <a:pos x="75" y="6"/>
                  </a:cxn>
                  <a:cxn ang="0">
                    <a:pos x="74" y="9"/>
                  </a:cxn>
                </a:cxnLst>
                <a:rect l="0" t="0" r="r" b="b"/>
                <a:pathLst>
                  <a:path w="81" h="150">
                    <a:moveTo>
                      <a:pt x="74" y="9"/>
                    </a:moveTo>
                    <a:lnTo>
                      <a:pt x="68" y="23"/>
                    </a:lnTo>
                    <a:lnTo>
                      <a:pt x="59" y="41"/>
                    </a:lnTo>
                    <a:lnTo>
                      <a:pt x="48" y="63"/>
                    </a:lnTo>
                    <a:lnTo>
                      <a:pt x="35" y="84"/>
                    </a:lnTo>
                    <a:lnTo>
                      <a:pt x="22" y="104"/>
                    </a:lnTo>
                    <a:lnTo>
                      <a:pt x="12" y="121"/>
                    </a:lnTo>
                    <a:lnTo>
                      <a:pt x="4" y="132"/>
                    </a:lnTo>
                    <a:lnTo>
                      <a:pt x="1" y="137"/>
                    </a:lnTo>
                    <a:lnTo>
                      <a:pt x="0" y="137"/>
                    </a:lnTo>
                    <a:lnTo>
                      <a:pt x="0" y="139"/>
                    </a:lnTo>
                    <a:lnTo>
                      <a:pt x="5" y="141"/>
                    </a:lnTo>
                    <a:lnTo>
                      <a:pt x="19" y="146"/>
                    </a:lnTo>
                    <a:lnTo>
                      <a:pt x="23" y="147"/>
                    </a:lnTo>
                    <a:lnTo>
                      <a:pt x="28" y="148"/>
                    </a:lnTo>
                    <a:lnTo>
                      <a:pt x="33" y="149"/>
                    </a:lnTo>
                    <a:lnTo>
                      <a:pt x="37" y="150"/>
                    </a:lnTo>
                    <a:lnTo>
                      <a:pt x="43" y="132"/>
                    </a:lnTo>
                    <a:lnTo>
                      <a:pt x="48" y="112"/>
                    </a:lnTo>
                    <a:lnTo>
                      <a:pt x="53" y="94"/>
                    </a:lnTo>
                    <a:lnTo>
                      <a:pt x="59" y="74"/>
                    </a:lnTo>
                    <a:lnTo>
                      <a:pt x="64" y="56"/>
                    </a:lnTo>
                    <a:lnTo>
                      <a:pt x="69" y="36"/>
                    </a:lnTo>
                    <a:lnTo>
                      <a:pt x="75" y="18"/>
                    </a:lnTo>
                    <a:lnTo>
                      <a:pt x="81" y="0"/>
                    </a:lnTo>
                    <a:lnTo>
                      <a:pt x="79" y="2"/>
                    </a:lnTo>
                    <a:lnTo>
                      <a:pt x="76" y="4"/>
                    </a:lnTo>
                    <a:lnTo>
                      <a:pt x="75" y="6"/>
                    </a:lnTo>
                    <a:lnTo>
                      <a:pt x="74" y="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32" name="Freeform 31"/>
              <p:cNvSpPr>
                <a:spLocks/>
              </p:cNvSpPr>
              <p:nvPr/>
            </p:nvSpPr>
            <p:spPr bwMode="auto">
              <a:xfrm rot="3260985" flipV="1">
                <a:off x="7188737" y="3058249"/>
                <a:ext cx="1004887" cy="1023938"/>
              </a:xfrm>
              <a:custGeom>
                <a:avLst/>
                <a:gdLst/>
                <a:ahLst/>
                <a:cxnLst>
                  <a:cxn ang="0">
                    <a:pos x="1226" y="1099"/>
                  </a:cxn>
                  <a:cxn ang="0">
                    <a:pos x="1152" y="1109"/>
                  </a:cxn>
                  <a:cxn ang="0">
                    <a:pos x="1203" y="1041"/>
                  </a:cxn>
                  <a:cxn ang="0">
                    <a:pos x="1149" y="1076"/>
                  </a:cxn>
                  <a:cxn ang="0">
                    <a:pos x="1104" y="1073"/>
                  </a:cxn>
                  <a:cxn ang="0">
                    <a:pos x="1136" y="1016"/>
                  </a:cxn>
                  <a:cxn ang="0">
                    <a:pos x="1067" y="1056"/>
                  </a:cxn>
                  <a:cxn ang="0">
                    <a:pos x="1047" y="1025"/>
                  </a:cxn>
                  <a:cxn ang="0">
                    <a:pos x="1081" y="969"/>
                  </a:cxn>
                  <a:cxn ang="0">
                    <a:pos x="985" y="1031"/>
                  </a:cxn>
                  <a:cxn ang="0">
                    <a:pos x="1007" y="979"/>
                  </a:cxn>
                  <a:cxn ang="0">
                    <a:pos x="1028" y="939"/>
                  </a:cxn>
                  <a:cxn ang="0">
                    <a:pos x="922" y="996"/>
                  </a:cxn>
                  <a:cxn ang="0">
                    <a:pos x="956" y="949"/>
                  </a:cxn>
                  <a:cxn ang="0">
                    <a:pos x="958" y="925"/>
                  </a:cxn>
                  <a:cxn ang="0">
                    <a:pos x="870" y="959"/>
                  </a:cxn>
                  <a:cxn ang="0">
                    <a:pos x="920" y="901"/>
                  </a:cxn>
                  <a:cxn ang="0">
                    <a:pos x="835" y="922"/>
                  </a:cxn>
                  <a:cxn ang="0">
                    <a:pos x="795" y="848"/>
                  </a:cxn>
                  <a:cxn ang="0">
                    <a:pos x="751" y="860"/>
                  </a:cxn>
                  <a:cxn ang="0">
                    <a:pos x="686" y="767"/>
                  </a:cxn>
                  <a:cxn ang="0">
                    <a:pos x="742" y="679"/>
                  </a:cxn>
                  <a:cxn ang="0">
                    <a:pos x="763" y="621"/>
                  </a:cxn>
                  <a:cxn ang="0">
                    <a:pos x="833" y="368"/>
                  </a:cxn>
                  <a:cxn ang="0">
                    <a:pos x="851" y="205"/>
                  </a:cxn>
                  <a:cxn ang="0">
                    <a:pos x="734" y="145"/>
                  </a:cxn>
                  <a:cxn ang="0">
                    <a:pos x="560" y="43"/>
                  </a:cxn>
                  <a:cxn ang="0">
                    <a:pos x="510" y="16"/>
                  </a:cxn>
                  <a:cxn ang="0">
                    <a:pos x="381" y="4"/>
                  </a:cxn>
                  <a:cxn ang="0">
                    <a:pos x="283" y="12"/>
                  </a:cxn>
                  <a:cxn ang="0">
                    <a:pos x="236" y="100"/>
                  </a:cxn>
                  <a:cxn ang="0">
                    <a:pos x="223" y="174"/>
                  </a:cxn>
                  <a:cxn ang="0">
                    <a:pos x="273" y="115"/>
                  </a:cxn>
                  <a:cxn ang="0">
                    <a:pos x="314" y="126"/>
                  </a:cxn>
                  <a:cxn ang="0">
                    <a:pos x="389" y="124"/>
                  </a:cxn>
                  <a:cxn ang="0">
                    <a:pos x="439" y="144"/>
                  </a:cxn>
                  <a:cxn ang="0">
                    <a:pos x="495" y="177"/>
                  </a:cxn>
                  <a:cxn ang="0">
                    <a:pos x="559" y="223"/>
                  </a:cxn>
                  <a:cxn ang="0">
                    <a:pos x="612" y="324"/>
                  </a:cxn>
                  <a:cxn ang="0">
                    <a:pos x="585" y="424"/>
                  </a:cxn>
                  <a:cxn ang="0">
                    <a:pos x="481" y="558"/>
                  </a:cxn>
                  <a:cxn ang="0">
                    <a:pos x="404" y="496"/>
                  </a:cxn>
                  <a:cxn ang="0">
                    <a:pos x="288" y="362"/>
                  </a:cxn>
                  <a:cxn ang="0">
                    <a:pos x="190" y="270"/>
                  </a:cxn>
                  <a:cxn ang="0">
                    <a:pos x="85" y="230"/>
                  </a:cxn>
                  <a:cxn ang="0">
                    <a:pos x="11" y="224"/>
                  </a:cxn>
                  <a:cxn ang="0">
                    <a:pos x="54" y="253"/>
                  </a:cxn>
                  <a:cxn ang="0">
                    <a:pos x="146" y="294"/>
                  </a:cxn>
                  <a:cxn ang="0">
                    <a:pos x="146" y="360"/>
                  </a:cxn>
                  <a:cxn ang="0">
                    <a:pos x="161" y="395"/>
                  </a:cxn>
                  <a:cxn ang="0">
                    <a:pos x="205" y="470"/>
                  </a:cxn>
                  <a:cxn ang="0">
                    <a:pos x="241" y="503"/>
                  </a:cxn>
                  <a:cxn ang="0">
                    <a:pos x="373" y="715"/>
                  </a:cxn>
                  <a:cxn ang="0">
                    <a:pos x="451" y="835"/>
                  </a:cxn>
                  <a:cxn ang="0">
                    <a:pos x="544" y="904"/>
                  </a:cxn>
                  <a:cxn ang="0">
                    <a:pos x="636" y="957"/>
                  </a:cxn>
                  <a:cxn ang="0">
                    <a:pos x="695" y="985"/>
                  </a:cxn>
                  <a:cxn ang="0">
                    <a:pos x="1083" y="1289"/>
                  </a:cxn>
                  <a:cxn ang="0">
                    <a:pos x="1222" y="1140"/>
                  </a:cxn>
                </a:cxnLst>
                <a:rect l="0" t="0" r="r" b="b"/>
                <a:pathLst>
                  <a:path w="1266" h="1289">
                    <a:moveTo>
                      <a:pt x="1221" y="1139"/>
                    </a:moveTo>
                    <a:lnTo>
                      <a:pt x="1266" y="1078"/>
                    </a:lnTo>
                    <a:lnTo>
                      <a:pt x="1264" y="1079"/>
                    </a:lnTo>
                    <a:lnTo>
                      <a:pt x="1258" y="1081"/>
                    </a:lnTo>
                    <a:lnTo>
                      <a:pt x="1250" y="1086"/>
                    </a:lnTo>
                    <a:lnTo>
                      <a:pt x="1238" y="1092"/>
                    </a:lnTo>
                    <a:lnTo>
                      <a:pt x="1226" y="1099"/>
                    </a:lnTo>
                    <a:lnTo>
                      <a:pt x="1212" y="1107"/>
                    </a:lnTo>
                    <a:lnTo>
                      <a:pt x="1197" y="1115"/>
                    </a:lnTo>
                    <a:lnTo>
                      <a:pt x="1182" y="1123"/>
                    </a:lnTo>
                    <a:lnTo>
                      <a:pt x="1175" y="1119"/>
                    </a:lnTo>
                    <a:lnTo>
                      <a:pt x="1167" y="1116"/>
                    </a:lnTo>
                    <a:lnTo>
                      <a:pt x="1160" y="1113"/>
                    </a:lnTo>
                    <a:lnTo>
                      <a:pt x="1152" y="1109"/>
                    </a:lnTo>
                    <a:lnTo>
                      <a:pt x="1161" y="1096"/>
                    </a:lnTo>
                    <a:lnTo>
                      <a:pt x="1169" y="1085"/>
                    </a:lnTo>
                    <a:lnTo>
                      <a:pt x="1178" y="1073"/>
                    </a:lnTo>
                    <a:lnTo>
                      <a:pt x="1187" y="1062"/>
                    </a:lnTo>
                    <a:lnTo>
                      <a:pt x="1193" y="1054"/>
                    </a:lnTo>
                    <a:lnTo>
                      <a:pt x="1199" y="1046"/>
                    </a:lnTo>
                    <a:lnTo>
                      <a:pt x="1203" y="1041"/>
                    </a:lnTo>
                    <a:lnTo>
                      <a:pt x="1204" y="1040"/>
                    </a:lnTo>
                    <a:lnTo>
                      <a:pt x="1202" y="1041"/>
                    </a:lnTo>
                    <a:lnTo>
                      <a:pt x="1196" y="1045"/>
                    </a:lnTo>
                    <a:lnTo>
                      <a:pt x="1187" y="1050"/>
                    </a:lnTo>
                    <a:lnTo>
                      <a:pt x="1176" y="1058"/>
                    </a:lnTo>
                    <a:lnTo>
                      <a:pt x="1162" y="1066"/>
                    </a:lnTo>
                    <a:lnTo>
                      <a:pt x="1149" y="1076"/>
                    </a:lnTo>
                    <a:lnTo>
                      <a:pt x="1135" y="1086"/>
                    </a:lnTo>
                    <a:lnTo>
                      <a:pt x="1121" y="1095"/>
                    </a:lnTo>
                    <a:lnTo>
                      <a:pt x="1115" y="1093"/>
                    </a:lnTo>
                    <a:lnTo>
                      <a:pt x="1109" y="1090"/>
                    </a:lnTo>
                    <a:lnTo>
                      <a:pt x="1104" y="1087"/>
                    </a:lnTo>
                    <a:lnTo>
                      <a:pt x="1098" y="1085"/>
                    </a:lnTo>
                    <a:lnTo>
                      <a:pt x="1104" y="1073"/>
                    </a:lnTo>
                    <a:lnTo>
                      <a:pt x="1110" y="1061"/>
                    </a:lnTo>
                    <a:lnTo>
                      <a:pt x="1117" y="1049"/>
                    </a:lnTo>
                    <a:lnTo>
                      <a:pt x="1123" y="1039"/>
                    </a:lnTo>
                    <a:lnTo>
                      <a:pt x="1128" y="1030"/>
                    </a:lnTo>
                    <a:lnTo>
                      <a:pt x="1132" y="1023"/>
                    </a:lnTo>
                    <a:lnTo>
                      <a:pt x="1135" y="1017"/>
                    </a:lnTo>
                    <a:lnTo>
                      <a:pt x="1136" y="1016"/>
                    </a:lnTo>
                    <a:lnTo>
                      <a:pt x="1134" y="1017"/>
                    </a:lnTo>
                    <a:lnTo>
                      <a:pt x="1128" y="1020"/>
                    </a:lnTo>
                    <a:lnTo>
                      <a:pt x="1119" y="1026"/>
                    </a:lnTo>
                    <a:lnTo>
                      <a:pt x="1107" y="1032"/>
                    </a:lnTo>
                    <a:lnTo>
                      <a:pt x="1094" y="1040"/>
                    </a:lnTo>
                    <a:lnTo>
                      <a:pt x="1081" y="1048"/>
                    </a:lnTo>
                    <a:lnTo>
                      <a:pt x="1067" y="1056"/>
                    </a:lnTo>
                    <a:lnTo>
                      <a:pt x="1053" y="1064"/>
                    </a:lnTo>
                    <a:lnTo>
                      <a:pt x="1047" y="1062"/>
                    </a:lnTo>
                    <a:lnTo>
                      <a:pt x="1043" y="1058"/>
                    </a:lnTo>
                    <a:lnTo>
                      <a:pt x="1037" y="1056"/>
                    </a:lnTo>
                    <a:lnTo>
                      <a:pt x="1031" y="1054"/>
                    </a:lnTo>
                    <a:lnTo>
                      <a:pt x="1039" y="1040"/>
                    </a:lnTo>
                    <a:lnTo>
                      <a:pt x="1047" y="1025"/>
                    </a:lnTo>
                    <a:lnTo>
                      <a:pt x="1056" y="1010"/>
                    </a:lnTo>
                    <a:lnTo>
                      <a:pt x="1064" y="996"/>
                    </a:lnTo>
                    <a:lnTo>
                      <a:pt x="1071" y="985"/>
                    </a:lnTo>
                    <a:lnTo>
                      <a:pt x="1077" y="975"/>
                    </a:lnTo>
                    <a:lnTo>
                      <a:pt x="1082" y="969"/>
                    </a:lnTo>
                    <a:lnTo>
                      <a:pt x="1083" y="966"/>
                    </a:lnTo>
                    <a:lnTo>
                      <a:pt x="1081" y="969"/>
                    </a:lnTo>
                    <a:lnTo>
                      <a:pt x="1072" y="973"/>
                    </a:lnTo>
                    <a:lnTo>
                      <a:pt x="1062" y="980"/>
                    </a:lnTo>
                    <a:lnTo>
                      <a:pt x="1048" y="989"/>
                    </a:lnTo>
                    <a:lnTo>
                      <a:pt x="1032" y="1000"/>
                    </a:lnTo>
                    <a:lnTo>
                      <a:pt x="1016" y="1010"/>
                    </a:lnTo>
                    <a:lnTo>
                      <a:pt x="1000" y="1020"/>
                    </a:lnTo>
                    <a:lnTo>
                      <a:pt x="985" y="1031"/>
                    </a:lnTo>
                    <a:lnTo>
                      <a:pt x="981" y="1028"/>
                    </a:lnTo>
                    <a:lnTo>
                      <a:pt x="979" y="1027"/>
                    </a:lnTo>
                    <a:lnTo>
                      <a:pt x="976" y="1025"/>
                    </a:lnTo>
                    <a:lnTo>
                      <a:pt x="972" y="1024"/>
                    </a:lnTo>
                    <a:lnTo>
                      <a:pt x="983" y="1010"/>
                    </a:lnTo>
                    <a:lnTo>
                      <a:pt x="994" y="994"/>
                    </a:lnTo>
                    <a:lnTo>
                      <a:pt x="1007" y="979"/>
                    </a:lnTo>
                    <a:lnTo>
                      <a:pt x="1018" y="964"/>
                    </a:lnTo>
                    <a:lnTo>
                      <a:pt x="1028" y="950"/>
                    </a:lnTo>
                    <a:lnTo>
                      <a:pt x="1037" y="940"/>
                    </a:lnTo>
                    <a:lnTo>
                      <a:pt x="1041" y="933"/>
                    </a:lnTo>
                    <a:lnTo>
                      <a:pt x="1044" y="931"/>
                    </a:lnTo>
                    <a:lnTo>
                      <a:pt x="1039" y="933"/>
                    </a:lnTo>
                    <a:lnTo>
                      <a:pt x="1028" y="939"/>
                    </a:lnTo>
                    <a:lnTo>
                      <a:pt x="1011" y="948"/>
                    </a:lnTo>
                    <a:lnTo>
                      <a:pt x="991" y="959"/>
                    </a:lnTo>
                    <a:lnTo>
                      <a:pt x="970" y="971"/>
                    </a:lnTo>
                    <a:lnTo>
                      <a:pt x="950" y="981"/>
                    </a:lnTo>
                    <a:lnTo>
                      <a:pt x="934" y="990"/>
                    </a:lnTo>
                    <a:lnTo>
                      <a:pt x="923" y="996"/>
                    </a:lnTo>
                    <a:lnTo>
                      <a:pt x="922" y="996"/>
                    </a:lnTo>
                    <a:lnTo>
                      <a:pt x="922" y="996"/>
                    </a:lnTo>
                    <a:lnTo>
                      <a:pt x="922" y="996"/>
                    </a:lnTo>
                    <a:lnTo>
                      <a:pt x="920" y="995"/>
                    </a:lnTo>
                    <a:lnTo>
                      <a:pt x="926" y="987"/>
                    </a:lnTo>
                    <a:lnTo>
                      <a:pt x="935" y="975"/>
                    </a:lnTo>
                    <a:lnTo>
                      <a:pt x="946" y="963"/>
                    </a:lnTo>
                    <a:lnTo>
                      <a:pt x="956" y="949"/>
                    </a:lnTo>
                    <a:lnTo>
                      <a:pt x="968" y="935"/>
                    </a:lnTo>
                    <a:lnTo>
                      <a:pt x="977" y="924"/>
                    </a:lnTo>
                    <a:lnTo>
                      <a:pt x="983" y="917"/>
                    </a:lnTo>
                    <a:lnTo>
                      <a:pt x="985" y="913"/>
                    </a:lnTo>
                    <a:lnTo>
                      <a:pt x="981" y="914"/>
                    </a:lnTo>
                    <a:lnTo>
                      <a:pt x="972" y="919"/>
                    </a:lnTo>
                    <a:lnTo>
                      <a:pt x="958" y="925"/>
                    </a:lnTo>
                    <a:lnTo>
                      <a:pt x="942" y="932"/>
                    </a:lnTo>
                    <a:lnTo>
                      <a:pt x="924" y="940"/>
                    </a:lnTo>
                    <a:lnTo>
                      <a:pt x="905" y="948"/>
                    </a:lnTo>
                    <a:lnTo>
                      <a:pt x="888" y="956"/>
                    </a:lnTo>
                    <a:lnTo>
                      <a:pt x="873" y="963"/>
                    </a:lnTo>
                    <a:lnTo>
                      <a:pt x="872" y="962"/>
                    </a:lnTo>
                    <a:lnTo>
                      <a:pt x="870" y="959"/>
                    </a:lnTo>
                    <a:lnTo>
                      <a:pt x="869" y="958"/>
                    </a:lnTo>
                    <a:lnTo>
                      <a:pt x="867" y="957"/>
                    </a:lnTo>
                    <a:lnTo>
                      <a:pt x="877" y="947"/>
                    </a:lnTo>
                    <a:lnTo>
                      <a:pt x="887" y="935"/>
                    </a:lnTo>
                    <a:lnTo>
                      <a:pt x="898" y="924"/>
                    </a:lnTo>
                    <a:lnTo>
                      <a:pt x="910" y="911"/>
                    </a:lnTo>
                    <a:lnTo>
                      <a:pt x="920" y="901"/>
                    </a:lnTo>
                    <a:lnTo>
                      <a:pt x="930" y="891"/>
                    </a:lnTo>
                    <a:lnTo>
                      <a:pt x="935" y="886"/>
                    </a:lnTo>
                    <a:lnTo>
                      <a:pt x="938" y="883"/>
                    </a:lnTo>
                    <a:lnTo>
                      <a:pt x="836" y="924"/>
                    </a:lnTo>
                    <a:lnTo>
                      <a:pt x="836" y="924"/>
                    </a:lnTo>
                    <a:lnTo>
                      <a:pt x="835" y="922"/>
                    </a:lnTo>
                    <a:lnTo>
                      <a:pt x="835" y="922"/>
                    </a:lnTo>
                    <a:lnTo>
                      <a:pt x="834" y="921"/>
                    </a:lnTo>
                    <a:lnTo>
                      <a:pt x="905" y="853"/>
                    </a:lnTo>
                    <a:lnTo>
                      <a:pt x="822" y="905"/>
                    </a:lnTo>
                    <a:lnTo>
                      <a:pt x="819" y="894"/>
                    </a:lnTo>
                    <a:lnTo>
                      <a:pt x="812" y="881"/>
                    </a:lnTo>
                    <a:lnTo>
                      <a:pt x="804" y="865"/>
                    </a:lnTo>
                    <a:lnTo>
                      <a:pt x="795" y="848"/>
                    </a:lnTo>
                    <a:lnTo>
                      <a:pt x="788" y="851"/>
                    </a:lnTo>
                    <a:lnTo>
                      <a:pt x="781" y="854"/>
                    </a:lnTo>
                    <a:lnTo>
                      <a:pt x="774" y="857"/>
                    </a:lnTo>
                    <a:lnTo>
                      <a:pt x="768" y="859"/>
                    </a:lnTo>
                    <a:lnTo>
                      <a:pt x="761" y="860"/>
                    </a:lnTo>
                    <a:lnTo>
                      <a:pt x="757" y="860"/>
                    </a:lnTo>
                    <a:lnTo>
                      <a:pt x="751" y="860"/>
                    </a:lnTo>
                    <a:lnTo>
                      <a:pt x="746" y="859"/>
                    </a:lnTo>
                    <a:lnTo>
                      <a:pt x="733" y="852"/>
                    </a:lnTo>
                    <a:lnTo>
                      <a:pt x="718" y="841"/>
                    </a:lnTo>
                    <a:lnTo>
                      <a:pt x="704" y="826"/>
                    </a:lnTo>
                    <a:lnTo>
                      <a:pt x="692" y="808"/>
                    </a:lnTo>
                    <a:lnTo>
                      <a:pt x="686" y="789"/>
                    </a:lnTo>
                    <a:lnTo>
                      <a:pt x="686" y="767"/>
                    </a:lnTo>
                    <a:lnTo>
                      <a:pt x="693" y="744"/>
                    </a:lnTo>
                    <a:lnTo>
                      <a:pt x="711" y="721"/>
                    </a:lnTo>
                    <a:lnTo>
                      <a:pt x="718" y="714"/>
                    </a:lnTo>
                    <a:lnTo>
                      <a:pt x="723" y="706"/>
                    </a:lnTo>
                    <a:lnTo>
                      <a:pt x="730" y="698"/>
                    </a:lnTo>
                    <a:lnTo>
                      <a:pt x="736" y="689"/>
                    </a:lnTo>
                    <a:lnTo>
                      <a:pt x="742" y="679"/>
                    </a:lnTo>
                    <a:lnTo>
                      <a:pt x="748" y="669"/>
                    </a:lnTo>
                    <a:lnTo>
                      <a:pt x="752" y="659"/>
                    </a:lnTo>
                    <a:lnTo>
                      <a:pt x="758" y="648"/>
                    </a:lnTo>
                    <a:lnTo>
                      <a:pt x="759" y="641"/>
                    </a:lnTo>
                    <a:lnTo>
                      <a:pt x="760" y="634"/>
                    </a:lnTo>
                    <a:lnTo>
                      <a:pt x="761" y="627"/>
                    </a:lnTo>
                    <a:lnTo>
                      <a:pt x="763" y="621"/>
                    </a:lnTo>
                    <a:lnTo>
                      <a:pt x="775" y="560"/>
                    </a:lnTo>
                    <a:lnTo>
                      <a:pt x="786" y="509"/>
                    </a:lnTo>
                    <a:lnTo>
                      <a:pt x="797" y="468"/>
                    </a:lnTo>
                    <a:lnTo>
                      <a:pt x="806" y="436"/>
                    </a:lnTo>
                    <a:lnTo>
                      <a:pt x="816" y="410"/>
                    </a:lnTo>
                    <a:lnTo>
                      <a:pt x="825" y="388"/>
                    </a:lnTo>
                    <a:lnTo>
                      <a:pt x="833" y="368"/>
                    </a:lnTo>
                    <a:lnTo>
                      <a:pt x="840" y="349"/>
                    </a:lnTo>
                    <a:lnTo>
                      <a:pt x="847" y="327"/>
                    </a:lnTo>
                    <a:lnTo>
                      <a:pt x="851" y="303"/>
                    </a:lnTo>
                    <a:lnTo>
                      <a:pt x="856" y="276"/>
                    </a:lnTo>
                    <a:lnTo>
                      <a:pt x="858" y="251"/>
                    </a:lnTo>
                    <a:lnTo>
                      <a:pt x="856" y="227"/>
                    </a:lnTo>
                    <a:lnTo>
                      <a:pt x="851" y="205"/>
                    </a:lnTo>
                    <a:lnTo>
                      <a:pt x="842" y="188"/>
                    </a:lnTo>
                    <a:lnTo>
                      <a:pt x="827" y="178"/>
                    </a:lnTo>
                    <a:lnTo>
                      <a:pt x="810" y="172"/>
                    </a:lnTo>
                    <a:lnTo>
                      <a:pt x="792" y="167"/>
                    </a:lnTo>
                    <a:lnTo>
                      <a:pt x="774" y="161"/>
                    </a:lnTo>
                    <a:lnTo>
                      <a:pt x="756" y="154"/>
                    </a:lnTo>
                    <a:lnTo>
                      <a:pt x="734" y="145"/>
                    </a:lnTo>
                    <a:lnTo>
                      <a:pt x="710" y="133"/>
                    </a:lnTo>
                    <a:lnTo>
                      <a:pt x="682" y="118"/>
                    </a:lnTo>
                    <a:lnTo>
                      <a:pt x="650" y="99"/>
                    </a:lnTo>
                    <a:lnTo>
                      <a:pt x="622" y="81"/>
                    </a:lnTo>
                    <a:lnTo>
                      <a:pt x="598" y="66"/>
                    </a:lnTo>
                    <a:lnTo>
                      <a:pt x="577" y="54"/>
                    </a:lnTo>
                    <a:lnTo>
                      <a:pt x="560" y="43"/>
                    </a:lnTo>
                    <a:lnTo>
                      <a:pt x="547" y="35"/>
                    </a:lnTo>
                    <a:lnTo>
                      <a:pt x="537" y="31"/>
                    </a:lnTo>
                    <a:lnTo>
                      <a:pt x="531" y="27"/>
                    </a:lnTo>
                    <a:lnTo>
                      <a:pt x="529" y="26"/>
                    </a:lnTo>
                    <a:lnTo>
                      <a:pt x="526" y="25"/>
                    </a:lnTo>
                    <a:lnTo>
                      <a:pt x="521" y="21"/>
                    </a:lnTo>
                    <a:lnTo>
                      <a:pt x="510" y="16"/>
                    </a:lnTo>
                    <a:lnTo>
                      <a:pt x="496" y="11"/>
                    </a:lnTo>
                    <a:lnTo>
                      <a:pt x="481" y="5"/>
                    </a:lnTo>
                    <a:lnTo>
                      <a:pt x="463" y="1"/>
                    </a:lnTo>
                    <a:lnTo>
                      <a:pt x="443" y="0"/>
                    </a:lnTo>
                    <a:lnTo>
                      <a:pt x="423" y="0"/>
                    </a:lnTo>
                    <a:lnTo>
                      <a:pt x="402" y="2"/>
                    </a:lnTo>
                    <a:lnTo>
                      <a:pt x="381" y="4"/>
                    </a:lnTo>
                    <a:lnTo>
                      <a:pt x="360" y="6"/>
                    </a:lnTo>
                    <a:lnTo>
                      <a:pt x="342" y="9"/>
                    </a:lnTo>
                    <a:lnTo>
                      <a:pt x="325" y="10"/>
                    </a:lnTo>
                    <a:lnTo>
                      <a:pt x="310" y="11"/>
                    </a:lnTo>
                    <a:lnTo>
                      <a:pt x="297" y="12"/>
                    </a:lnTo>
                    <a:lnTo>
                      <a:pt x="288" y="12"/>
                    </a:lnTo>
                    <a:lnTo>
                      <a:pt x="283" y="12"/>
                    </a:lnTo>
                    <a:lnTo>
                      <a:pt x="279" y="12"/>
                    </a:lnTo>
                    <a:lnTo>
                      <a:pt x="272" y="12"/>
                    </a:lnTo>
                    <a:lnTo>
                      <a:pt x="265" y="13"/>
                    </a:lnTo>
                    <a:lnTo>
                      <a:pt x="258" y="34"/>
                    </a:lnTo>
                    <a:lnTo>
                      <a:pt x="250" y="56"/>
                    </a:lnTo>
                    <a:lnTo>
                      <a:pt x="243" y="78"/>
                    </a:lnTo>
                    <a:lnTo>
                      <a:pt x="236" y="100"/>
                    </a:lnTo>
                    <a:lnTo>
                      <a:pt x="228" y="122"/>
                    </a:lnTo>
                    <a:lnTo>
                      <a:pt x="221" y="144"/>
                    </a:lnTo>
                    <a:lnTo>
                      <a:pt x="214" y="167"/>
                    </a:lnTo>
                    <a:lnTo>
                      <a:pt x="207" y="188"/>
                    </a:lnTo>
                    <a:lnTo>
                      <a:pt x="213" y="184"/>
                    </a:lnTo>
                    <a:lnTo>
                      <a:pt x="217" y="179"/>
                    </a:lnTo>
                    <a:lnTo>
                      <a:pt x="223" y="174"/>
                    </a:lnTo>
                    <a:lnTo>
                      <a:pt x="229" y="169"/>
                    </a:lnTo>
                    <a:lnTo>
                      <a:pt x="237" y="161"/>
                    </a:lnTo>
                    <a:lnTo>
                      <a:pt x="245" y="150"/>
                    </a:lnTo>
                    <a:lnTo>
                      <a:pt x="252" y="140"/>
                    </a:lnTo>
                    <a:lnTo>
                      <a:pt x="260" y="130"/>
                    </a:lnTo>
                    <a:lnTo>
                      <a:pt x="267" y="122"/>
                    </a:lnTo>
                    <a:lnTo>
                      <a:pt x="273" y="115"/>
                    </a:lnTo>
                    <a:lnTo>
                      <a:pt x="277" y="110"/>
                    </a:lnTo>
                    <a:lnTo>
                      <a:pt x="282" y="109"/>
                    </a:lnTo>
                    <a:lnTo>
                      <a:pt x="287" y="111"/>
                    </a:lnTo>
                    <a:lnTo>
                      <a:pt x="291" y="114"/>
                    </a:lnTo>
                    <a:lnTo>
                      <a:pt x="298" y="117"/>
                    </a:lnTo>
                    <a:lnTo>
                      <a:pt x="305" y="122"/>
                    </a:lnTo>
                    <a:lnTo>
                      <a:pt x="314" y="126"/>
                    </a:lnTo>
                    <a:lnTo>
                      <a:pt x="324" y="131"/>
                    </a:lnTo>
                    <a:lnTo>
                      <a:pt x="335" y="135"/>
                    </a:lnTo>
                    <a:lnTo>
                      <a:pt x="347" y="139"/>
                    </a:lnTo>
                    <a:lnTo>
                      <a:pt x="358" y="140"/>
                    </a:lnTo>
                    <a:lnTo>
                      <a:pt x="370" y="137"/>
                    </a:lnTo>
                    <a:lnTo>
                      <a:pt x="380" y="131"/>
                    </a:lnTo>
                    <a:lnTo>
                      <a:pt x="389" y="124"/>
                    </a:lnTo>
                    <a:lnTo>
                      <a:pt x="398" y="118"/>
                    </a:lnTo>
                    <a:lnTo>
                      <a:pt x="405" y="115"/>
                    </a:lnTo>
                    <a:lnTo>
                      <a:pt x="412" y="115"/>
                    </a:lnTo>
                    <a:lnTo>
                      <a:pt x="417" y="122"/>
                    </a:lnTo>
                    <a:lnTo>
                      <a:pt x="421" y="129"/>
                    </a:lnTo>
                    <a:lnTo>
                      <a:pt x="430" y="137"/>
                    </a:lnTo>
                    <a:lnTo>
                      <a:pt x="439" y="144"/>
                    </a:lnTo>
                    <a:lnTo>
                      <a:pt x="449" y="150"/>
                    </a:lnTo>
                    <a:lnTo>
                      <a:pt x="459" y="156"/>
                    </a:lnTo>
                    <a:lnTo>
                      <a:pt x="471" y="162"/>
                    </a:lnTo>
                    <a:lnTo>
                      <a:pt x="480" y="167"/>
                    </a:lnTo>
                    <a:lnTo>
                      <a:pt x="489" y="170"/>
                    </a:lnTo>
                    <a:lnTo>
                      <a:pt x="492" y="174"/>
                    </a:lnTo>
                    <a:lnTo>
                      <a:pt x="495" y="177"/>
                    </a:lnTo>
                    <a:lnTo>
                      <a:pt x="499" y="180"/>
                    </a:lnTo>
                    <a:lnTo>
                      <a:pt x="502" y="184"/>
                    </a:lnTo>
                    <a:lnTo>
                      <a:pt x="522" y="199"/>
                    </a:lnTo>
                    <a:lnTo>
                      <a:pt x="537" y="208"/>
                    </a:lnTo>
                    <a:lnTo>
                      <a:pt x="546" y="215"/>
                    </a:lnTo>
                    <a:lnTo>
                      <a:pt x="553" y="218"/>
                    </a:lnTo>
                    <a:lnTo>
                      <a:pt x="559" y="223"/>
                    </a:lnTo>
                    <a:lnTo>
                      <a:pt x="564" y="227"/>
                    </a:lnTo>
                    <a:lnTo>
                      <a:pt x="570" y="233"/>
                    </a:lnTo>
                    <a:lnTo>
                      <a:pt x="579" y="243"/>
                    </a:lnTo>
                    <a:lnTo>
                      <a:pt x="594" y="263"/>
                    </a:lnTo>
                    <a:lnTo>
                      <a:pt x="604" y="285"/>
                    </a:lnTo>
                    <a:lnTo>
                      <a:pt x="609" y="306"/>
                    </a:lnTo>
                    <a:lnTo>
                      <a:pt x="612" y="324"/>
                    </a:lnTo>
                    <a:lnTo>
                      <a:pt x="612" y="342"/>
                    </a:lnTo>
                    <a:lnTo>
                      <a:pt x="610" y="354"/>
                    </a:lnTo>
                    <a:lnTo>
                      <a:pt x="609" y="362"/>
                    </a:lnTo>
                    <a:lnTo>
                      <a:pt x="608" y="366"/>
                    </a:lnTo>
                    <a:lnTo>
                      <a:pt x="606" y="374"/>
                    </a:lnTo>
                    <a:lnTo>
                      <a:pt x="598" y="394"/>
                    </a:lnTo>
                    <a:lnTo>
                      <a:pt x="585" y="424"/>
                    </a:lnTo>
                    <a:lnTo>
                      <a:pt x="570" y="457"/>
                    </a:lnTo>
                    <a:lnTo>
                      <a:pt x="552" y="492"/>
                    </a:lnTo>
                    <a:lnTo>
                      <a:pt x="532" y="521"/>
                    </a:lnTo>
                    <a:lnTo>
                      <a:pt x="511" y="546"/>
                    </a:lnTo>
                    <a:lnTo>
                      <a:pt x="491" y="557"/>
                    </a:lnTo>
                    <a:lnTo>
                      <a:pt x="486" y="558"/>
                    </a:lnTo>
                    <a:lnTo>
                      <a:pt x="481" y="558"/>
                    </a:lnTo>
                    <a:lnTo>
                      <a:pt x="477" y="557"/>
                    </a:lnTo>
                    <a:lnTo>
                      <a:pt x="472" y="556"/>
                    </a:lnTo>
                    <a:lnTo>
                      <a:pt x="461" y="549"/>
                    </a:lnTo>
                    <a:lnTo>
                      <a:pt x="448" y="539"/>
                    </a:lnTo>
                    <a:lnTo>
                      <a:pt x="434" y="527"/>
                    </a:lnTo>
                    <a:lnTo>
                      <a:pt x="419" y="512"/>
                    </a:lnTo>
                    <a:lnTo>
                      <a:pt x="404" y="496"/>
                    </a:lnTo>
                    <a:lnTo>
                      <a:pt x="388" y="479"/>
                    </a:lnTo>
                    <a:lnTo>
                      <a:pt x="372" y="460"/>
                    </a:lnTo>
                    <a:lnTo>
                      <a:pt x="355" y="441"/>
                    </a:lnTo>
                    <a:lnTo>
                      <a:pt x="338" y="421"/>
                    </a:lnTo>
                    <a:lnTo>
                      <a:pt x="321" y="402"/>
                    </a:lnTo>
                    <a:lnTo>
                      <a:pt x="304" y="382"/>
                    </a:lnTo>
                    <a:lnTo>
                      <a:pt x="288" y="362"/>
                    </a:lnTo>
                    <a:lnTo>
                      <a:pt x="272" y="344"/>
                    </a:lnTo>
                    <a:lnTo>
                      <a:pt x="256" y="327"/>
                    </a:lnTo>
                    <a:lnTo>
                      <a:pt x="241" y="311"/>
                    </a:lnTo>
                    <a:lnTo>
                      <a:pt x="226" y="297"/>
                    </a:lnTo>
                    <a:lnTo>
                      <a:pt x="214" y="288"/>
                    </a:lnTo>
                    <a:lnTo>
                      <a:pt x="203" y="278"/>
                    </a:lnTo>
                    <a:lnTo>
                      <a:pt x="190" y="270"/>
                    </a:lnTo>
                    <a:lnTo>
                      <a:pt x="178" y="263"/>
                    </a:lnTo>
                    <a:lnTo>
                      <a:pt x="164" y="258"/>
                    </a:lnTo>
                    <a:lnTo>
                      <a:pt x="152" y="251"/>
                    </a:lnTo>
                    <a:lnTo>
                      <a:pt x="139" y="246"/>
                    </a:lnTo>
                    <a:lnTo>
                      <a:pt x="126" y="241"/>
                    </a:lnTo>
                    <a:lnTo>
                      <a:pt x="106" y="235"/>
                    </a:lnTo>
                    <a:lnTo>
                      <a:pt x="85" y="230"/>
                    </a:lnTo>
                    <a:lnTo>
                      <a:pt x="67" y="227"/>
                    </a:lnTo>
                    <a:lnTo>
                      <a:pt x="50" y="223"/>
                    </a:lnTo>
                    <a:lnTo>
                      <a:pt x="38" y="222"/>
                    </a:lnTo>
                    <a:lnTo>
                      <a:pt x="27" y="221"/>
                    </a:lnTo>
                    <a:lnTo>
                      <a:pt x="20" y="220"/>
                    </a:lnTo>
                    <a:lnTo>
                      <a:pt x="18" y="220"/>
                    </a:lnTo>
                    <a:lnTo>
                      <a:pt x="11" y="224"/>
                    </a:lnTo>
                    <a:lnTo>
                      <a:pt x="3" y="230"/>
                    </a:lnTo>
                    <a:lnTo>
                      <a:pt x="0" y="236"/>
                    </a:lnTo>
                    <a:lnTo>
                      <a:pt x="3" y="239"/>
                    </a:lnTo>
                    <a:lnTo>
                      <a:pt x="10" y="241"/>
                    </a:lnTo>
                    <a:lnTo>
                      <a:pt x="22" y="244"/>
                    </a:lnTo>
                    <a:lnTo>
                      <a:pt x="37" y="248"/>
                    </a:lnTo>
                    <a:lnTo>
                      <a:pt x="54" y="253"/>
                    </a:lnTo>
                    <a:lnTo>
                      <a:pt x="73" y="259"/>
                    </a:lnTo>
                    <a:lnTo>
                      <a:pt x="92" y="266"/>
                    </a:lnTo>
                    <a:lnTo>
                      <a:pt x="109" y="273"/>
                    </a:lnTo>
                    <a:lnTo>
                      <a:pt x="125" y="280"/>
                    </a:lnTo>
                    <a:lnTo>
                      <a:pt x="133" y="284"/>
                    </a:lnTo>
                    <a:lnTo>
                      <a:pt x="140" y="289"/>
                    </a:lnTo>
                    <a:lnTo>
                      <a:pt x="146" y="294"/>
                    </a:lnTo>
                    <a:lnTo>
                      <a:pt x="151" y="299"/>
                    </a:lnTo>
                    <a:lnTo>
                      <a:pt x="163" y="313"/>
                    </a:lnTo>
                    <a:lnTo>
                      <a:pt x="167" y="324"/>
                    </a:lnTo>
                    <a:lnTo>
                      <a:pt x="163" y="335"/>
                    </a:lnTo>
                    <a:lnTo>
                      <a:pt x="158" y="345"/>
                    </a:lnTo>
                    <a:lnTo>
                      <a:pt x="152" y="354"/>
                    </a:lnTo>
                    <a:lnTo>
                      <a:pt x="146" y="360"/>
                    </a:lnTo>
                    <a:lnTo>
                      <a:pt x="139" y="364"/>
                    </a:lnTo>
                    <a:lnTo>
                      <a:pt x="129" y="366"/>
                    </a:lnTo>
                    <a:lnTo>
                      <a:pt x="135" y="371"/>
                    </a:lnTo>
                    <a:lnTo>
                      <a:pt x="140" y="376"/>
                    </a:lnTo>
                    <a:lnTo>
                      <a:pt x="147" y="382"/>
                    </a:lnTo>
                    <a:lnTo>
                      <a:pt x="154" y="388"/>
                    </a:lnTo>
                    <a:lnTo>
                      <a:pt x="161" y="395"/>
                    </a:lnTo>
                    <a:lnTo>
                      <a:pt x="167" y="402"/>
                    </a:lnTo>
                    <a:lnTo>
                      <a:pt x="174" y="407"/>
                    </a:lnTo>
                    <a:lnTo>
                      <a:pt x="181" y="414"/>
                    </a:lnTo>
                    <a:lnTo>
                      <a:pt x="183" y="426"/>
                    </a:lnTo>
                    <a:lnTo>
                      <a:pt x="188" y="440"/>
                    </a:lnTo>
                    <a:lnTo>
                      <a:pt x="196" y="455"/>
                    </a:lnTo>
                    <a:lnTo>
                      <a:pt x="205" y="470"/>
                    </a:lnTo>
                    <a:lnTo>
                      <a:pt x="213" y="479"/>
                    </a:lnTo>
                    <a:lnTo>
                      <a:pt x="217" y="485"/>
                    </a:lnTo>
                    <a:lnTo>
                      <a:pt x="221" y="488"/>
                    </a:lnTo>
                    <a:lnTo>
                      <a:pt x="224" y="492"/>
                    </a:lnTo>
                    <a:lnTo>
                      <a:pt x="228" y="494"/>
                    </a:lnTo>
                    <a:lnTo>
                      <a:pt x="234" y="497"/>
                    </a:lnTo>
                    <a:lnTo>
                      <a:pt x="241" y="503"/>
                    </a:lnTo>
                    <a:lnTo>
                      <a:pt x="252" y="511"/>
                    </a:lnTo>
                    <a:lnTo>
                      <a:pt x="271" y="541"/>
                    </a:lnTo>
                    <a:lnTo>
                      <a:pt x="290" y="573"/>
                    </a:lnTo>
                    <a:lnTo>
                      <a:pt x="312" y="608"/>
                    </a:lnTo>
                    <a:lnTo>
                      <a:pt x="333" y="644"/>
                    </a:lnTo>
                    <a:lnTo>
                      <a:pt x="353" y="679"/>
                    </a:lnTo>
                    <a:lnTo>
                      <a:pt x="373" y="715"/>
                    </a:lnTo>
                    <a:lnTo>
                      <a:pt x="391" y="748"/>
                    </a:lnTo>
                    <a:lnTo>
                      <a:pt x="408" y="781"/>
                    </a:lnTo>
                    <a:lnTo>
                      <a:pt x="413" y="791"/>
                    </a:lnTo>
                    <a:lnTo>
                      <a:pt x="421" y="801"/>
                    </a:lnTo>
                    <a:lnTo>
                      <a:pt x="430" y="813"/>
                    </a:lnTo>
                    <a:lnTo>
                      <a:pt x="440" y="823"/>
                    </a:lnTo>
                    <a:lnTo>
                      <a:pt x="451" y="835"/>
                    </a:lnTo>
                    <a:lnTo>
                      <a:pt x="464" y="845"/>
                    </a:lnTo>
                    <a:lnTo>
                      <a:pt x="477" y="857"/>
                    </a:lnTo>
                    <a:lnTo>
                      <a:pt x="491" y="867"/>
                    </a:lnTo>
                    <a:lnTo>
                      <a:pt x="503" y="876"/>
                    </a:lnTo>
                    <a:lnTo>
                      <a:pt x="516" y="886"/>
                    </a:lnTo>
                    <a:lnTo>
                      <a:pt x="530" y="895"/>
                    </a:lnTo>
                    <a:lnTo>
                      <a:pt x="544" y="904"/>
                    </a:lnTo>
                    <a:lnTo>
                      <a:pt x="557" y="912"/>
                    </a:lnTo>
                    <a:lnTo>
                      <a:pt x="570" y="920"/>
                    </a:lnTo>
                    <a:lnTo>
                      <a:pt x="584" y="928"/>
                    </a:lnTo>
                    <a:lnTo>
                      <a:pt x="598" y="936"/>
                    </a:lnTo>
                    <a:lnTo>
                      <a:pt x="610" y="943"/>
                    </a:lnTo>
                    <a:lnTo>
                      <a:pt x="623" y="950"/>
                    </a:lnTo>
                    <a:lnTo>
                      <a:pt x="636" y="957"/>
                    </a:lnTo>
                    <a:lnTo>
                      <a:pt x="647" y="963"/>
                    </a:lnTo>
                    <a:lnTo>
                      <a:pt x="658" y="969"/>
                    </a:lnTo>
                    <a:lnTo>
                      <a:pt x="668" y="973"/>
                    </a:lnTo>
                    <a:lnTo>
                      <a:pt x="677" y="978"/>
                    </a:lnTo>
                    <a:lnTo>
                      <a:pt x="685" y="981"/>
                    </a:lnTo>
                    <a:lnTo>
                      <a:pt x="690" y="984"/>
                    </a:lnTo>
                    <a:lnTo>
                      <a:pt x="695" y="985"/>
                    </a:lnTo>
                    <a:lnTo>
                      <a:pt x="698" y="986"/>
                    </a:lnTo>
                    <a:lnTo>
                      <a:pt x="703" y="987"/>
                    </a:lnTo>
                    <a:lnTo>
                      <a:pt x="707" y="988"/>
                    </a:lnTo>
                    <a:lnTo>
                      <a:pt x="712" y="989"/>
                    </a:lnTo>
                    <a:lnTo>
                      <a:pt x="715" y="989"/>
                    </a:lnTo>
                    <a:lnTo>
                      <a:pt x="720" y="989"/>
                    </a:lnTo>
                    <a:lnTo>
                      <a:pt x="1083" y="1289"/>
                    </a:lnTo>
                    <a:lnTo>
                      <a:pt x="1184" y="1182"/>
                    </a:lnTo>
                    <a:lnTo>
                      <a:pt x="1189" y="1182"/>
                    </a:lnTo>
                    <a:lnTo>
                      <a:pt x="1204" y="1161"/>
                    </a:lnTo>
                    <a:lnTo>
                      <a:pt x="1225" y="1140"/>
                    </a:lnTo>
                    <a:lnTo>
                      <a:pt x="1225" y="1140"/>
                    </a:lnTo>
                    <a:lnTo>
                      <a:pt x="1223" y="1140"/>
                    </a:lnTo>
                    <a:lnTo>
                      <a:pt x="1222" y="1140"/>
                    </a:lnTo>
                    <a:lnTo>
                      <a:pt x="1221" y="113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33" name="Freeform 32"/>
              <p:cNvSpPr>
                <a:spLocks/>
              </p:cNvSpPr>
              <p:nvPr/>
            </p:nvSpPr>
            <p:spPr bwMode="auto">
              <a:xfrm rot="3260985" flipV="1">
                <a:off x="7158111" y="3330545"/>
                <a:ext cx="104775" cy="65088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17" y="0"/>
                  </a:cxn>
                  <a:cxn ang="0">
                    <a:pos x="33" y="2"/>
                  </a:cxn>
                  <a:cxn ang="0">
                    <a:pos x="52" y="7"/>
                  </a:cxn>
                  <a:cxn ang="0">
                    <a:pos x="71" y="15"/>
                  </a:cxn>
                  <a:cxn ang="0">
                    <a:pos x="90" y="23"/>
                  </a:cxn>
                  <a:cxn ang="0">
                    <a:pos x="107" y="34"/>
                  </a:cxn>
                  <a:cxn ang="0">
                    <a:pos x="120" y="42"/>
                  </a:cxn>
                  <a:cxn ang="0">
                    <a:pos x="128" y="49"/>
                  </a:cxn>
                  <a:cxn ang="0">
                    <a:pos x="131" y="59"/>
                  </a:cxn>
                  <a:cxn ang="0">
                    <a:pos x="128" y="70"/>
                  </a:cxn>
                  <a:cxn ang="0">
                    <a:pos x="123" y="78"/>
                  </a:cxn>
                  <a:cxn ang="0">
                    <a:pos x="120" y="81"/>
                  </a:cxn>
                  <a:cxn ang="0">
                    <a:pos x="120" y="81"/>
                  </a:cxn>
                  <a:cxn ang="0">
                    <a:pos x="119" y="81"/>
                  </a:cxn>
                  <a:cxn ang="0">
                    <a:pos x="116" y="81"/>
                  </a:cxn>
                  <a:cxn ang="0">
                    <a:pos x="113" y="81"/>
                  </a:cxn>
                  <a:cxn ang="0">
                    <a:pos x="108" y="79"/>
                  </a:cxn>
                  <a:cxn ang="0">
                    <a:pos x="101" y="75"/>
                  </a:cxn>
                  <a:cxn ang="0">
                    <a:pos x="91" y="71"/>
                  </a:cxn>
                  <a:cxn ang="0">
                    <a:pos x="80" y="64"/>
                  </a:cxn>
                  <a:cxn ang="0">
                    <a:pos x="62" y="55"/>
                  </a:cxn>
                  <a:cxn ang="0">
                    <a:pos x="45" y="45"/>
                  </a:cxn>
                  <a:cxn ang="0">
                    <a:pos x="29" y="37"/>
                  </a:cxn>
                  <a:cxn ang="0">
                    <a:pos x="16" y="29"/>
                  </a:cxn>
                  <a:cxn ang="0">
                    <a:pos x="6" y="21"/>
                  </a:cxn>
                  <a:cxn ang="0">
                    <a:pos x="0" y="15"/>
                  </a:cxn>
                  <a:cxn ang="0">
                    <a:pos x="0" y="8"/>
                  </a:cxn>
                  <a:cxn ang="0">
                    <a:pos x="6" y="3"/>
                  </a:cxn>
                </a:cxnLst>
                <a:rect l="0" t="0" r="r" b="b"/>
                <a:pathLst>
                  <a:path w="131" h="81">
                    <a:moveTo>
                      <a:pt x="6" y="3"/>
                    </a:moveTo>
                    <a:lnTo>
                      <a:pt x="17" y="0"/>
                    </a:lnTo>
                    <a:lnTo>
                      <a:pt x="33" y="2"/>
                    </a:lnTo>
                    <a:lnTo>
                      <a:pt x="52" y="7"/>
                    </a:lnTo>
                    <a:lnTo>
                      <a:pt x="71" y="15"/>
                    </a:lnTo>
                    <a:lnTo>
                      <a:pt x="90" y="23"/>
                    </a:lnTo>
                    <a:lnTo>
                      <a:pt x="107" y="34"/>
                    </a:lnTo>
                    <a:lnTo>
                      <a:pt x="120" y="42"/>
                    </a:lnTo>
                    <a:lnTo>
                      <a:pt x="128" y="49"/>
                    </a:lnTo>
                    <a:lnTo>
                      <a:pt x="131" y="59"/>
                    </a:lnTo>
                    <a:lnTo>
                      <a:pt x="128" y="70"/>
                    </a:lnTo>
                    <a:lnTo>
                      <a:pt x="123" y="78"/>
                    </a:lnTo>
                    <a:lnTo>
                      <a:pt x="120" y="81"/>
                    </a:lnTo>
                    <a:lnTo>
                      <a:pt x="120" y="81"/>
                    </a:lnTo>
                    <a:lnTo>
                      <a:pt x="119" y="81"/>
                    </a:lnTo>
                    <a:lnTo>
                      <a:pt x="116" y="81"/>
                    </a:lnTo>
                    <a:lnTo>
                      <a:pt x="113" y="81"/>
                    </a:lnTo>
                    <a:lnTo>
                      <a:pt x="108" y="79"/>
                    </a:lnTo>
                    <a:lnTo>
                      <a:pt x="101" y="75"/>
                    </a:lnTo>
                    <a:lnTo>
                      <a:pt x="91" y="71"/>
                    </a:lnTo>
                    <a:lnTo>
                      <a:pt x="80" y="64"/>
                    </a:lnTo>
                    <a:lnTo>
                      <a:pt x="62" y="55"/>
                    </a:lnTo>
                    <a:lnTo>
                      <a:pt x="45" y="45"/>
                    </a:lnTo>
                    <a:lnTo>
                      <a:pt x="29" y="37"/>
                    </a:lnTo>
                    <a:lnTo>
                      <a:pt x="16" y="29"/>
                    </a:lnTo>
                    <a:lnTo>
                      <a:pt x="6" y="21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34" name="Freeform 33"/>
              <p:cNvSpPr>
                <a:spLocks/>
              </p:cNvSpPr>
              <p:nvPr/>
            </p:nvSpPr>
            <p:spPr bwMode="auto">
              <a:xfrm rot="3260985" flipV="1">
                <a:off x="7214076" y="3274417"/>
                <a:ext cx="60325" cy="50800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16" y="1"/>
                  </a:cxn>
                  <a:cxn ang="0">
                    <a:pos x="23" y="5"/>
                  </a:cxn>
                  <a:cxn ang="0">
                    <a:pos x="34" y="11"/>
                  </a:cxn>
                  <a:cxn ang="0">
                    <a:pos x="45" y="18"/>
                  </a:cxn>
                  <a:cxn ang="0">
                    <a:pos x="56" y="24"/>
                  </a:cxn>
                  <a:cxn ang="0">
                    <a:pos x="66" y="31"/>
                  </a:cxn>
                  <a:cxn ang="0">
                    <a:pos x="73" y="36"/>
                  </a:cxn>
                  <a:cxn ang="0">
                    <a:pos x="76" y="41"/>
                  </a:cxn>
                  <a:cxn ang="0">
                    <a:pos x="75" y="44"/>
                  </a:cxn>
                  <a:cxn ang="0">
                    <a:pos x="69" y="49"/>
                  </a:cxn>
                  <a:cxn ang="0">
                    <a:pos x="61" y="53"/>
                  </a:cxn>
                  <a:cxn ang="0">
                    <a:pos x="51" y="58"/>
                  </a:cxn>
                  <a:cxn ang="0">
                    <a:pos x="41" y="61"/>
                  </a:cxn>
                  <a:cxn ang="0">
                    <a:pos x="29" y="64"/>
                  </a:cxn>
                  <a:cxn ang="0">
                    <a:pos x="19" y="62"/>
                  </a:cxn>
                  <a:cxn ang="0">
                    <a:pos x="10" y="58"/>
                  </a:cxn>
                  <a:cxn ang="0">
                    <a:pos x="0" y="46"/>
                  </a:cxn>
                  <a:cxn ang="0">
                    <a:pos x="0" y="36"/>
                  </a:cxn>
                  <a:cxn ang="0">
                    <a:pos x="5" y="21"/>
                  </a:cxn>
                  <a:cxn ang="0">
                    <a:pos x="14" y="0"/>
                  </a:cxn>
                </a:cxnLst>
                <a:rect l="0" t="0" r="r" b="b"/>
                <a:pathLst>
                  <a:path w="76" h="64">
                    <a:moveTo>
                      <a:pt x="14" y="0"/>
                    </a:moveTo>
                    <a:lnTo>
                      <a:pt x="16" y="1"/>
                    </a:lnTo>
                    <a:lnTo>
                      <a:pt x="23" y="5"/>
                    </a:lnTo>
                    <a:lnTo>
                      <a:pt x="34" y="11"/>
                    </a:lnTo>
                    <a:lnTo>
                      <a:pt x="45" y="18"/>
                    </a:lnTo>
                    <a:lnTo>
                      <a:pt x="56" y="24"/>
                    </a:lnTo>
                    <a:lnTo>
                      <a:pt x="66" y="31"/>
                    </a:lnTo>
                    <a:lnTo>
                      <a:pt x="73" y="36"/>
                    </a:lnTo>
                    <a:lnTo>
                      <a:pt x="76" y="41"/>
                    </a:lnTo>
                    <a:lnTo>
                      <a:pt x="75" y="44"/>
                    </a:lnTo>
                    <a:lnTo>
                      <a:pt x="69" y="49"/>
                    </a:lnTo>
                    <a:lnTo>
                      <a:pt x="61" y="53"/>
                    </a:lnTo>
                    <a:lnTo>
                      <a:pt x="51" y="58"/>
                    </a:lnTo>
                    <a:lnTo>
                      <a:pt x="41" y="61"/>
                    </a:lnTo>
                    <a:lnTo>
                      <a:pt x="29" y="64"/>
                    </a:lnTo>
                    <a:lnTo>
                      <a:pt x="19" y="62"/>
                    </a:lnTo>
                    <a:lnTo>
                      <a:pt x="10" y="58"/>
                    </a:lnTo>
                    <a:lnTo>
                      <a:pt x="0" y="46"/>
                    </a:lnTo>
                    <a:lnTo>
                      <a:pt x="0" y="36"/>
                    </a:lnTo>
                    <a:lnTo>
                      <a:pt x="5" y="2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35" name="Freeform 34"/>
              <p:cNvSpPr>
                <a:spLocks/>
              </p:cNvSpPr>
              <p:nvPr/>
            </p:nvSpPr>
            <p:spPr bwMode="auto">
              <a:xfrm>
                <a:off x="7386638" y="2592388"/>
                <a:ext cx="177800" cy="457200"/>
              </a:xfrm>
              <a:custGeom>
                <a:avLst/>
                <a:gdLst/>
                <a:ahLst/>
                <a:cxnLst>
                  <a:cxn ang="0">
                    <a:pos x="225" y="0"/>
                  </a:cxn>
                  <a:cxn ang="0">
                    <a:pos x="224" y="2"/>
                  </a:cxn>
                  <a:cxn ang="0">
                    <a:pos x="220" y="6"/>
                  </a:cxn>
                  <a:cxn ang="0">
                    <a:pos x="213" y="15"/>
                  </a:cxn>
                  <a:cxn ang="0">
                    <a:pos x="204" y="30"/>
                  </a:cxn>
                  <a:cxn ang="0">
                    <a:pos x="191" y="51"/>
                  </a:cxn>
                  <a:cxn ang="0">
                    <a:pos x="176" y="81"/>
                  </a:cxn>
                  <a:cxn ang="0">
                    <a:pos x="158" y="120"/>
                  </a:cxn>
                  <a:cxn ang="0">
                    <a:pos x="137" y="169"/>
                  </a:cxn>
                  <a:cxn ang="0">
                    <a:pos x="114" y="227"/>
                  </a:cxn>
                  <a:cxn ang="0">
                    <a:pos x="91" y="294"/>
                  </a:cxn>
                  <a:cxn ang="0">
                    <a:pos x="68" y="362"/>
                  </a:cxn>
                  <a:cxn ang="0">
                    <a:pos x="46" y="428"/>
                  </a:cxn>
                  <a:cxn ang="0">
                    <a:pos x="28" y="487"/>
                  </a:cxn>
                  <a:cxn ang="0">
                    <a:pos x="13" y="534"/>
                  </a:cxn>
                  <a:cxn ang="0">
                    <a:pos x="4" y="566"/>
                  </a:cxn>
                  <a:cxn ang="0">
                    <a:pos x="0" y="578"/>
                  </a:cxn>
                  <a:cxn ang="0">
                    <a:pos x="5" y="564"/>
                  </a:cxn>
                  <a:cxn ang="0">
                    <a:pos x="19" y="526"/>
                  </a:cxn>
                  <a:cxn ang="0">
                    <a:pos x="37" y="472"/>
                  </a:cxn>
                  <a:cxn ang="0">
                    <a:pos x="60" y="407"/>
                  </a:cxn>
                  <a:cxn ang="0">
                    <a:pos x="85" y="338"/>
                  </a:cxn>
                  <a:cxn ang="0">
                    <a:pos x="110" y="272"/>
                  </a:cxn>
                  <a:cxn ang="0">
                    <a:pos x="132" y="215"/>
                  </a:cxn>
                  <a:cxn ang="0">
                    <a:pos x="148" y="173"/>
                  </a:cxn>
                  <a:cxn ang="0">
                    <a:pos x="165" y="133"/>
                  </a:cxn>
                  <a:cxn ang="0">
                    <a:pos x="180" y="98"/>
                  </a:cxn>
                  <a:cxn ang="0">
                    <a:pos x="193" y="68"/>
                  </a:cxn>
                  <a:cxn ang="0">
                    <a:pos x="204" y="44"/>
                  </a:cxn>
                  <a:cxn ang="0">
                    <a:pos x="213" y="25"/>
                  </a:cxn>
                  <a:cxn ang="0">
                    <a:pos x="219" y="12"/>
                  </a:cxn>
                  <a:cxn ang="0">
                    <a:pos x="224" y="3"/>
                  </a:cxn>
                  <a:cxn ang="0">
                    <a:pos x="225" y="0"/>
                  </a:cxn>
                </a:cxnLst>
                <a:rect l="0" t="0" r="r" b="b"/>
                <a:pathLst>
                  <a:path w="225" h="578">
                    <a:moveTo>
                      <a:pt x="225" y="0"/>
                    </a:moveTo>
                    <a:lnTo>
                      <a:pt x="224" y="2"/>
                    </a:lnTo>
                    <a:lnTo>
                      <a:pt x="220" y="6"/>
                    </a:lnTo>
                    <a:lnTo>
                      <a:pt x="213" y="15"/>
                    </a:lnTo>
                    <a:lnTo>
                      <a:pt x="204" y="30"/>
                    </a:lnTo>
                    <a:lnTo>
                      <a:pt x="191" y="51"/>
                    </a:lnTo>
                    <a:lnTo>
                      <a:pt x="176" y="81"/>
                    </a:lnTo>
                    <a:lnTo>
                      <a:pt x="158" y="120"/>
                    </a:lnTo>
                    <a:lnTo>
                      <a:pt x="137" y="169"/>
                    </a:lnTo>
                    <a:lnTo>
                      <a:pt x="114" y="227"/>
                    </a:lnTo>
                    <a:lnTo>
                      <a:pt x="91" y="294"/>
                    </a:lnTo>
                    <a:lnTo>
                      <a:pt x="68" y="362"/>
                    </a:lnTo>
                    <a:lnTo>
                      <a:pt x="46" y="428"/>
                    </a:lnTo>
                    <a:lnTo>
                      <a:pt x="28" y="487"/>
                    </a:lnTo>
                    <a:lnTo>
                      <a:pt x="13" y="534"/>
                    </a:lnTo>
                    <a:lnTo>
                      <a:pt x="4" y="566"/>
                    </a:lnTo>
                    <a:lnTo>
                      <a:pt x="0" y="578"/>
                    </a:lnTo>
                    <a:lnTo>
                      <a:pt x="5" y="564"/>
                    </a:lnTo>
                    <a:lnTo>
                      <a:pt x="19" y="526"/>
                    </a:lnTo>
                    <a:lnTo>
                      <a:pt x="37" y="472"/>
                    </a:lnTo>
                    <a:lnTo>
                      <a:pt x="60" y="407"/>
                    </a:lnTo>
                    <a:lnTo>
                      <a:pt x="85" y="338"/>
                    </a:lnTo>
                    <a:lnTo>
                      <a:pt x="110" y="272"/>
                    </a:lnTo>
                    <a:lnTo>
                      <a:pt x="132" y="215"/>
                    </a:lnTo>
                    <a:lnTo>
                      <a:pt x="148" y="173"/>
                    </a:lnTo>
                    <a:lnTo>
                      <a:pt x="165" y="133"/>
                    </a:lnTo>
                    <a:lnTo>
                      <a:pt x="180" y="98"/>
                    </a:lnTo>
                    <a:lnTo>
                      <a:pt x="193" y="68"/>
                    </a:lnTo>
                    <a:lnTo>
                      <a:pt x="204" y="44"/>
                    </a:lnTo>
                    <a:lnTo>
                      <a:pt x="213" y="25"/>
                    </a:lnTo>
                    <a:lnTo>
                      <a:pt x="219" y="12"/>
                    </a:lnTo>
                    <a:lnTo>
                      <a:pt x="224" y="3"/>
                    </a:lnTo>
                    <a:lnTo>
                      <a:pt x="22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</p:grpSp>
        <p:sp>
          <p:nvSpPr>
            <p:cNvPr id="28" name="Line 34"/>
            <p:cNvSpPr>
              <a:spLocks noChangeShapeType="1"/>
            </p:cNvSpPr>
            <p:nvPr/>
          </p:nvSpPr>
          <p:spPr bwMode="auto">
            <a:xfrm flipV="1">
              <a:off x="7329488" y="918287"/>
              <a:ext cx="0" cy="2247188"/>
            </a:xfrm>
            <a:prstGeom prst="line">
              <a:avLst/>
            </a:prstGeom>
            <a:noFill/>
            <a:ln w="1270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 rot="10800000">
            <a:off x="3439747" y="2368477"/>
            <a:ext cx="1321053" cy="3114756"/>
            <a:chOff x="7086600" y="918287"/>
            <a:chExt cx="1321053" cy="3114756"/>
          </a:xfrm>
        </p:grpSpPr>
        <p:grpSp>
          <p:nvGrpSpPr>
            <p:cNvPr id="37" name="Group 36"/>
            <p:cNvGrpSpPr/>
            <p:nvPr/>
          </p:nvGrpSpPr>
          <p:grpSpPr>
            <a:xfrm>
              <a:off x="7086600" y="2438400"/>
              <a:ext cx="1321053" cy="1594643"/>
              <a:chOff x="7064916" y="2592388"/>
              <a:chExt cx="1321053" cy="1594643"/>
            </a:xfrm>
          </p:grpSpPr>
          <p:sp>
            <p:nvSpPr>
              <p:cNvPr id="39" name="Freeform 38"/>
              <p:cNvSpPr>
                <a:spLocks/>
              </p:cNvSpPr>
              <p:nvPr/>
            </p:nvSpPr>
            <p:spPr bwMode="auto">
              <a:xfrm rot="3260985" flipV="1">
                <a:off x="7170738" y="2971800"/>
                <a:ext cx="1211262" cy="1219200"/>
              </a:xfrm>
              <a:custGeom>
                <a:avLst/>
                <a:gdLst/>
                <a:ahLst/>
                <a:cxnLst>
                  <a:cxn ang="0">
                    <a:pos x="1013" y="660"/>
                  </a:cxn>
                  <a:cxn ang="0">
                    <a:pos x="993" y="312"/>
                  </a:cxn>
                  <a:cxn ang="0">
                    <a:pos x="953" y="194"/>
                  </a:cxn>
                  <a:cxn ang="0">
                    <a:pos x="897" y="144"/>
                  </a:cxn>
                  <a:cxn ang="0">
                    <a:pos x="837" y="125"/>
                  </a:cxn>
                  <a:cxn ang="0">
                    <a:pos x="760" y="91"/>
                  </a:cxn>
                  <a:cxn ang="0">
                    <a:pos x="672" y="50"/>
                  </a:cxn>
                  <a:cxn ang="0">
                    <a:pos x="595" y="18"/>
                  </a:cxn>
                  <a:cxn ang="0">
                    <a:pos x="533" y="3"/>
                  </a:cxn>
                  <a:cxn ang="0">
                    <a:pos x="453" y="0"/>
                  </a:cxn>
                  <a:cxn ang="0">
                    <a:pos x="367" y="6"/>
                  </a:cxn>
                  <a:cxn ang="0">
                    <a:pos x="290" y="18"/>
                  </a:cxn>
                  <a:cxn ang="0">
                    <a:pos x="202" y="94"/>
                  </a:cxn>
                  <a:cxn ang="0">
                    <a:pos x="116" y="211"/>
                  </a:cxn>
                  <a:cxn ang="0">
                    <a:pos x="23" y="243"/>
                  </a:cxn>
                  <a:cxn ang="0">
                    <a:pos x="18" y="328"/>
                  </a:cxn>
                  <a:cxn ang="0">
                    <a:pos x="42" y="377"/>
                  </a:cxn>
                  <a:cxn ang="0">
                    <a:pos x="22" y="420"/>
                  </a:cxn>
                  <a:cxn ang="0">
                    <a:pos x="14" y="451"/>
                  </a:cxn>
                  <a:cxn ang="0">
                    <a:pos x="53" y="485"/>
                  </a:cxn>
                  <a:cxn ang="0">
                    <a:pos x="102" y="486"/>
                  </a:cxn>
                  <a:cxn ang="0">
                    <a:pos x="154" y="469"/>
                  </a:cxn>
                  <a:cxn ang="0">
                    <a:pos x="156" y="489"/>
                  </a:cxn>
                  <a:cxn ang="0">
                    <a:pos x="117" y="536"/>
                  </a:cxn>
                  <a:cxn ang="0">
                    <a:pos x="101" y="559"/>
                  </a:cxn>
                  <a:cxn ang="0">
                    <a:pos x="133" y="606"/>
                  </a:cxn>
                  <a:cxn ang="0">
                    <a:pos x="222" y="598"/>
                  </a:cxn>
                  <a:cxn ang="0">
                    <a:pos x="269" y="644"/>
                  </a:cxn>
                  <a:cxn ang="0">
                    <a:pos x="291" y="734"/>
                  </a:cxn>
                  <a:cxn ang="0">
                    <a:pos x="340" y="864"/>
                  </a:cxn>
                  <a:cxn ang="0">
                    <a:pos x="408" y="964"/>
                  </a:cxn>
                  <a:cxn ang="0">
                    <a:pos x="447" y="1009"/>
                  </a:cxn>
                  <a:cxn ang="0">
                    <a:pos x="489" y="504"/>
                  </a:cxn>
                  <a:cxn ang="0">
                    <a:pos x="446" y="443"/>
                  </a:cxn>
                  <a:cxn ang="0">
                    <a:pos x="450" y="419"/>
                  </a:cxn>
                  <a:cxn ang="0">
                    <a:pos x="511" y="380"/>
                  </a:cxn>
                  <a:cxn ang="0">
                    <a:pos x="566" y="398"/>
                  </a:cxn>
                  <a:cxn ang="0">
                    <a:pos x="585" y="427"/>
                  </a:cxn>
                  <a:cxn ang="0">
                    <a:pos x="580" y="448"/>
                  </a:cxn>
                  <a:cxn ang="0">
                    <a:pos x="542" y="510"/>
                  </a:cxn>
                  <a:cxn ang="0">
                    <a:pos x="489" y="1045"/>
                  </a:cxn>
                  <a:cxn ang="0">
                    <a:pos x="570" y="1092"/>
                  </a:cxn>
                  <a:cxn ang="0">
                    <a:pos x="655" y="1132"/>
                  </a:cxn>
                  <a:cxn ang="0">
                    <a:pos x="731" y="1170"/>
                  </a:cxn>
                  <a:cxn ang="0">
                    <a:pos x="797" y="1225"/>
                  </a:cxn>
                  <a:cxn ang="0">
                    <a:pos x="916" y="1332"/>
                  </a:cxn>
                  <a:cxn ang="0">
                    <a:pos x="1043" y="1438"/>
                  </a:cxn>
                  <a:cxn ang="0">
                    <a:pos x="1137" y="1515"/>
                  </a:cxn>
                  <a:cxn ang="0">
                    <a:pos x="1526" y="1130"/>
                  </a:cxn>
                  <a:cxn ang="0">
                    <a:pos x="1463" y="1099"/>
                  </a:cxn>
                  <a:cxn ang="0">
                    <a:pos x="1317" y="1025"/>
                  </a:cxn>
                  <a:cxn ang="0">
                    <a:pos x="1160" y="936"/>
                  </a:cxn>
                  <a:cxn ang="0">
                    <a:pos x="1058" y="862"/>
                  </a:cxn>
                </a:cxnLst>
                <a:rect l="0" t="0" r="r" b="b"/>
                <a:pathLst>
                  <a:path w="1526" h="1536">
                    <a:moveTo>
                      <a:pt x="1058" y="862"/>
                    </a:moveTo>
                    <a:lnTo>
                      <a:pt x="1037" y="817"/>
                    </a:lnTo>
                    <a:lnTo>
                      <a:pt x="1022" y="748"/>
                    </a:lnTo>
                    <a:lnTo>
                      <a:pt x="1013" y="660"/>
                    </a:lnTo>
                    <a:lnTo>
                      <a:pt x="1006" y="565"/>
                    </a:lnTo>
                    <a:lnTo>
                      <a:pt x="1002" y="470"/>
                    </a:lnTo>
                    <a:lnTo>
                      <a:pt x="998" y="382"/>
                    </a:lnTo>
                    <a:lnTo>
                      <a:pt x="993" y="312"/>
                    </a:lnTo>
                    <a:lnTo>
                      <a:pt x="983" y="267"/>
                    </a:lnTo>
                    <a:lnTo>
                      <a:pt x="973" y="239"/>
                    </a:lnTo>
                    <a:lnTo>
                      <a:pt x="963" y="215"/>
                    </a:lnTo>
                    <a:lnTo>
                      <a:pt x="953" y="194"/>
                    </a:lnTo>
                    <a:lnTo>
                      <a:pt x="942" y="176"/>
                    </a:lnTo>
                    <a:lnTo>
                      <a:pt x="929" y="162"/>
                    </a:lnTo>
                    <a:lnTo>
                      <a:pt x="914" y="152"/>
                    </a:lnTo>
                    <a:lnTo>
                      <a:pt x="897" y="144"/>
                    </a:lnTo>
                    <a:lnTo>
                      <a:pt x="875" y="138"/>
                    </a:lnTo>
                    <a:lnTo>
                      <a:pt x="865" y="136"/>
                    </a:lnTo>
                    <a:lnTo>
                      <a:pt x="852" y="131"/>
                    </a:lnTo>
                    <a:lnTo>
                      <a:pt x="837" y="125"/>
                    </a:lnTo>
                    <a:lnTo>
                      <a:pt x="820" y="118"/>
                    </a:lnTo>
                    <a:lnTo>
                      <a:pt x="801" y="109"/>
                    </a:lnTo>
                    <a:lnTo>
                      <a:pt x="782" y="101"/>
                    </a:lnTo>
                    <a:lnTo>
                      <a:pt x="760" y="91"/>
                    </a:lnTo>
                    <a:lnTo>
                      <a:pt x="739" y="80"/>
                    </a:lnTo>
                    <a:lnTo>
                      <a:pt x="717" y="70"/>
                    </a:lnTo>
                    <a:lnTo>
                      <a:pt x="694" y="61"/>
                    </a:lnTo>
                    <a:lnTo>
                      <a:pt x="672" y="50"/>
                    </a:lnTo>
                    <a:lnTo>
                      <a:pt x="651" y="41"/>
                    </a:lnTo>
                    <a:lnTo>
                      <a:pt x="631" y="32"/>
                    </a:lnTo>
                    <a:lnTo>
                      <a:pt x="612" y="24"/>
                    </a:lnTo>
                    <a:lnTo>
                      <a:pt x="595" y="18"/>
                    </a:lnTo>
                    <a:lnTo>
                      <a:pt x="579" y="12"/>
                    </a:lnTo>
                    <a:lnTo>
                      <a:pt x="565" y="9"/>
                    </a:lnTo>
                    <a:lnTo>
                      <a:pt x="550" y="6"/>
                    </a:lnTo>
                    <a:lnTo>
                      <a:pt x="533" y="3"/>
                    </a:lnTo>
                    <a:lnTo>
                      <a:pt x="514" y="2"/>
                    </a:lnTo>
                    <a:lnTo>
                      <a:pt x="495" y="1"/>
                    </a:lnTo>
                    <a:lnTo>
                      <a:pt x="474" y="0"/>
                    </a:lnTo>
                    <a:lnTo>
                      <a:pt x="453" y="0"/>
                    </a:lnTo>
                    <a:lnTo>
                      <a:pt x="431" y="0"/>
                    </a:lnTo>
                    <a:lnTo>
                      <a:pt x="409" y="1"/>
                    </a:lnTo>
                    <a:lnTo>
                      <a:pt x="388" y="3"/>
                    </a:lnTo>
                    <a:lnTo>
                      <a:pt x="367" y="6"/>
                    </a:lnTo>
                    <a:lnTo>
                      <a:pt x="346" y="8"/>
                    </a:lnTo>
                    <a:lnTo>
                      <a:pt x="325" y="10"/>
                    </a:lnTo>
                    <a:lnTo>
                      <a:pt x="307" y="15"/>
                    </a:lnTo>
                    <a:lnTo>
                      <a:pt x="290" y="18"/>
                    </a:lnTo>
                    <a:lnTo>
                      <a:pt x="273" y="23"/>
                    </a:lnTo>
                    <a:lnTo>
                      <a:pt x="248" y="38"/>
                    </a:lnTo>
                    <a:lnTo>
                      <a:pt x="224" y="63"/>
                    </a:lnTo>
                    <a:lnTo>
                      <a:pt x="202" y="94"/>
                    </a:lnTo>
                    <a:lnTo>
                      <a:pt x="180" y="129"/>
                    </a:lnTo>
                    <a:lnTo>
                      <a:pt x="158" y="162"/>
                    </a:lnTo>
                    <a:lnTo>
                      <a:pt x="138" y="191"/>
                    </a:lnTo>
                    <a:lnTo>
                      <a:pt x="116" y="211"/>
                    </a:lnTo>
                    <a:lnTo>
                      <a:pt x="93" y="219"/>
                    </a:lnTo>
                    <a:lnTo>
                      <a:pt x="67" y="222"/>
                    </a:lnTo>
                    <a:lnTo>
                      <a:pt x="44" y="230"/>
                    </a:lnTo>
                    <a:lnTo>
                      <a:pt x="23" y="243"/>
                    </a:lnTo>
                    <a:lnTo>
                      <a:pt x="8" y="260"/>
                    </a:lnTo>
                    <a:lnTo>
                      <a:pt x="0" y="281"/>
                    </a:lnTo>
                    <a:lnTo>
                      <a:pt x="3" y="304"/>
                    </a:lnTo>
                    <a:lnTo>
                      <a:pt x="18" y="328"/>
                    </a:lnTo>
                    <a:lnTo>
                      <a:pt x="47" y="355"/>
                    </a:lnTo>
                    <a:lnTo>
                      <a:pt x="48" y="359"/>
                    </a:lnTo>
                    <a:lnTo>
                      <a:pt x="45" y="366"/>
                    </a:lnTo>
                    <a:lnTo>
                      <a:pt x="42" y="377"/>
                    </a:lnTo>
                    <a:lnTo>
                      <a:pt x="37" y="389"/>
                    </a:lnTo>
                    <a:lnTo>
                      <a:pt x="32" y="401"/>
                    </a:lnTo>
                    <a:lnTo>
                      <a:pt x="27" y="411"/>
                    </a:lnTo>
                    <a:lnTo>
                      <a:pt x="22" y="420"/>
                    </a:lnTo>
                    <a:lnTo>
                      <a:pt x="19" y="425"/>
                    </a:lnTo>
                    <a:lnTo>
                      <a:pt x="14" y="433"/>
                    </a:lnTo>
                    <a:lnTo>
                      <a:pt x="13" y="442"/>
                    </a:lnTo>
                    <a:lnTo>
                      <a:pt x="14" y="451"/>
                    </a:lnTo>
                    <a:lnTo>
                      <a:pt x="20" y="462"/>
                    </a:lnTo>
                    <a:lnTo>
                      <a:pt x="28" y="471"/>
                    </a:lnTo>
                    <a:lnTo>
                      <a:pt x="40" y="479"/>
                    </a:lnTo>
                    <a:lnTo>
                      <a:pt x="53" y="485"/>
                    </a:lnTo>
                    <a:lnTo>
                      <a:pt x="70" y="489"/>
                    </a:lnTo>
                    <a:lnTo>
                      <a:pt x="79" y="489"/>
                    </a:lnTo>
                    <a:lnTo>
                      <a:pt x="89" y="488"/>
                    </a:lnTo>
                    <a:lnTo>
                      <a:pt x="102" y="486"/>
                    </a:lnTo>
                    <a:lnTo>
                      <a:pt x="116" y="481"/>
                    </a:lnTo>
                    <a:lnTo>
                      <a:pt x="129" y="478"/>
                    </a:lnTo>
                    <a:lnTo>
                      <a:pt x="142" y="473"/>
                    </a:lnTo>
                    <a:lnTo>
                      <a:pt x="154" y="469"/>
                    </a:lnTo>
                    <a:lnTo>
                      <a:pt x="163" y="465"/>
                    </a:lnTo>
                    <a:lnTo>
                      <a:pt x="164" y="469"/>
                    </a:lnTo>
                    <a:lnTo>
                      <a:pt x="162" y="476"/>
                    </a:lnTo>
                    <a:lnTo>
                      <a:pt x="156" y="489"/>
                    </a:lnTo>
                    <a:lnTo>
                      <a:pt x="142" y="510"/>
                    </a:lnTo>
                    <a:lnTo>
                      <a:pt x="133" y="522"/>
                    </a:lnTo>
                    <a:lnTo>
                      <a:pt x="125" y="530"/>
                    </a:lnTo>
                    <a:lnTo>
                      <a:pt x="117" y="536"/>
                    </a:lnTo>
                    <a:lnTo>
                      <a:pt x="111" y="540"/>
                    </a:lnTo>
                    <a:lnTo>
                      <a:pt x="105" y="545"/>
                    </a:lnTo>
                    <a:lnTo>
                      <a:pt x="102" y="551"/>
                    </a:lnTo>
                    <a:lnTo>
                      <a:pt x="101" y="559"/>
                    </a:lnTo>
                    <a:lnTo>
                      <a:pt x="101" y="569"/>
                    </a:lnTo>
                    <a:lnTo>
                      <a:pt x="105" y="582"/>
                    </a:lnTo>
                    <a:lnTo>
                      <a:pt x="117" y="594"/>
                    </a:lnTo>
                    <a:lnTo>
                      <a:pt x="133" y="606"/>
                    </a:lnTo>
                    <a:lnTo>
                      <a:pt x="154" y="613"/>
                    </a:lnTo>
                    <a:lnTo>
                      <a:pt x="176" y="615"/>
                    </a:lnTo>
                    <a:lnTo>
                      <a:pt x="199" y="610"/>
                    </a:lnTo>
                    <a:lnTo>
                      <a:pt x="222" y="598"/>
                    </a:lnTo>
                    <a:lnTo>
                      <a:pt x="242" y="574"/>
                    </a:lnTo>
                    <a:lnTo>
                      <a:pt x="254" y="598"/>
                    </a:lnTo>
                    <a:lnTo>
                      <a:pt x="262" y="621"/>
                    </a:lnTo>
                    <a:lnTo>
                      <a:pt x="269" y="644"/>
                    </a:lnTo>
                    <a:lnTo>
                      <a:pt x="276" y="667"/>
                    </a:lnTo>
                    <a:lnTo>
                      <a:pt x="280" y="690"/>
                    </a:lnTo>
                    <a:lnTo>
                      <a:pt x="285" y="712"/>
                    </a:lnTo>
                    <a:lnTo>
                      <a:pt x="291" y="734"/>
                    </a:lnTo>
                    <a:lnTo>
                      <a:pt x="298" y="756"/>
                    </a:lnTo>
                    <a:lnTo>
                      <a:pt x="314" y="799"/>
                    </a:lnTo>
                    <a:lnTo>
                      <a:pt x="328" y="835"/>
                    </a:lnTo>
                    <a:lnTo>
                      <a:pt x="340" y="864"/>
                    </a:lnTo>
                    <a:lnTo>
                      <a:pt x="353" y="889"/>
                    </a:lnTo>
                    <a:lnTo>
                      <a:pt x="368" y="912"/>
                    </a:lnTo>
                    <a:lnTo>
                      <a:pt x="386" y="936"/>
                    </a:lnTo>
                    <a:lnTo>
                      <a:pt x="408" y="964"/>
                    </a:lnTo>
                    <a:lnTo>
                      <a:pt x="436" y="998"/>
                    </a:lnTo>
                    <a:lnTo>
                      <a:pt x="439" y="1002"/>
                    </a:lnTo>
                    <a:lnTo>
                      <a:pt x="444" y="1006"/>
                    </a:lnTo>
                    <a:lnTo>
                      <a:pt x="447" y="1009"/>
                    </a:lnTo>
                    <a:lnTo>
                      <a:pt x="451" y="1014"/>
                    </a:lnTo>
                    <a:lnTo>
                      <a:pt x="515" y="522"/>
                    </a:lnTo>
                    <a:lnTo>
                      <a:pt x="503" y="516"/>
                    </a:lnTo>
                    <a:lnTo>
                      <a:pt x="489" y="504"/>
                    </a:lnTo>
                    <a:lnTo>
                      <a:pt x="476" y="489"/>
                    </a:lnTo>
                    <a:lnTo>
                      <a:pt x="465" y="472"/>
                    </a:lnTo>
                    <a:lnTo>
                      <a:pt x="454" y="456"/>
                    </a:lnTo>
                    <a:lnTo>
                      <a:pt x="446" y="443"/>
                    </a:lnTo>
                    <a:lnTo>
                      <a:pt x="442" y="433"/>
                    </a:lnTo>
                    <a:lnTo>
                      <a:pt x="439" y="430"/>
                    </a:lnTo>
                    <a:lnTo>
                      <a:pt x="443" y="426"/>
                    </a:lnTo>
                    <a:lnTo>
                      <a:pt x="450" y="419"/>
                    </a:lnTo>
                    <a:lnTo>
                      <a:pt x="462" y="409"/>
                    </a:lnTo>
                    <a:lnTo>
                      <a:pt x="477" y="398"/>
                    </a:lnTo>
                    <a:lnTo>
                      <a:pt x="494" y="388"/>
                    </a:lnTo>
                    <a:lnTo>
                      <a:pt x="511" y="380"/>
                    </a:lnTo>
                    <a:lnTo>
                      <a:pt x="528" y="378"/>
                    </a:lnTo>
                    <a:lnTo>
                      <a:pt x="543" y="381"/>
                    </a:lnTo>
                    <a:lnTo>
                      <a:pt x="556" y="389"/>
                    </a:lnTo>
                    <a:lnTo>
                      <a:pt x="566" y="398"/>
                    </a:lnTo>
                    <a:lnTo>
                      <a:pt x="574" y="406"/>
                    </a:lnTo>
                    <a:lnTo>
                      <a:pt x="579" y="415"/>
                    </a:lnTo>
                    <a:lnTo>
                      <a:pt x="582" y="423"/>
                    </a:lnTo>
                    <a:lnTo>
                      <a:pt x="585" y="427"/>
                    </a:lnTo>
                    <a:lnTo>
                      <a:pt x="586" y="432"/>
                    </a:lnTo>
                    <a:lnTo>
                      <a:pt x="586" y="433"/>
                    </a:lnTo>
                    <a:lnTo>
                      <a:pt x="585" y="438"/>
                    </a:lnTo>
                    <a:lnTo>
                      <a:pt x="580" y="448"/>
                    </a:lnTo>
                    <a:lnTo>
                      <a:pt x="573" y="463"/>
                    </a:lnTo>
                    <a:lnTo>
                      <a:pt x="564" y="479"/>
                    </a:lnTo>
                    <a:lnTo>
                      <a:pt x="553" y="496"/>
                    </a:lnTo>
                    <a:lnTo>
                      <a:pt x="542" y="510"/>
                    </a:lnTo>
                    <a:lnTo>
                      <a:pt x="529" y="521"/>
                    </a:lnTo>
                    <a:lnTo>
                      <a:pt x="517" y="523"/>
                    </a:lnTo>
                    <a:lnTo>
                      <a:pt x="471" y="1031"/>
                    </a:lnTo>
                    <a:lnTo>
                      <a:pt x="489" y="1045"/>
                    </a:lnTo>
                    <a:lnTo>
                      <a:pt x="507" y="1057"/>
                    </a:lnTo>
                    <a:lnTo>
                      <a:pt x="528" y="1070"/>
                    </a:lnTo>
                    <a:lnTo>
                      <a:pt x="549" y="1082"/>
                    </a:lnTo>
                    <a:lnTo>
                      <a:pt x="570" y="1092"/>
                    </a:lnTo>
                    <a:lnTo>
                      <a:pt x="592" y="1102"/>
                    </a:lnTo>
                    <a:lnTo>
                      <a:pt x="612" y="1113"/>
                    </a:lnTo>
                    <a:lnTo>
                      <a:pt x="634" y="1123"/>
                    </a:lnTo>
                    <a:lnTo>
                      <a:pt x="655" y="1132"/>
                    </a:lnTo>
                    <a:lnTo>
                      <a:pt x="676" y="1142"/>
                    </a:lnTo>
                    <a:lnTo>
                      <a:pt x="695" y="1152"/>
                    </a:lnTo>
                    <a:lnTo>
                      <a:pt x="714" y="1161"/>
                    </a:lnTo>
                    <a:lnTo>
                      <a:pt x="731" y="1170"/>
                    </a:lnTo>
                    <a:lnTo>
                      <a:pt x="746" y="1181"/>
                    </a:lnTo>
                    <a:lnTo>
                      <a:pt x="761" y="1191"/>
                    </a:lnTo>
                    <a:lnTo>
                      <a:pt x="772" y="1202"/>
                    </a:lnTo>
                    <a:lnTo>
                      <a:pt x="797" y="1225"/>
                    </a:lnTo>
                    <a:lnTo>
                      <a:pt x="824" y="1250"/>
                    </a:lnTo>
                    <a:lnTo>
                      <a:pt x="854" y="1276"/>
                    </a:lnTo>
                    <a:lnTo>
                      <a:pt x="885" y="1304"/>
                    </a:lnTo>
                    <a:lnTo>
                      <a:pt x="916" y="1332"/>
                    </a:lnTo>
                    <a:lnTo>
                      <a:pt x="950" y="1359"/>
                    </a:lnTo>
                    <a:lnTo>
                      <a:pt x="981" y="1387"/>
                    </a:lnTo>
                    <a:lnTo>
                      <a:pt x="1013" y="1414"/>
                    </a:lnTo>
                    <a:lnTo>
                      <a:pt x="1043" y="1438"/>
                    </a:lnTo>
                    <a:lnTo>
                      <a:pt x="1071" y="1461"/>
                    </a:lnTo>
                    <a:lnTo>
                      <a:pt x="1096" y="1481"/>
                    </a:lnTo>
                    <a:lnTo>
                      <a:pt x="1118" y="1500"/>
                    </a:lnTo>
                    <a:lnTo>
                      <a:pt x="1137" y="1515"/>
                    </a:lnTo>
                    <a:lnTo>
                      <a:pt x="1150" y="1526"/>
                    </a:lnTo>
                    <a:lnTo>
                      <a:pt x="1158" y="1533"/>
                    </a:lnTo>
                    <a:lnTo>
                      <a:pt x="1162" y="1536"/>
                    </a:lnTo>
                    <a:lnTo>
                      <a:pt x="1526" y="1130"/>
                    </a:lnTo>
                    <a:lnTo>
                      <a:pt x="1521" y="1128"/>
                    </a:lnTo>
                    <a:lnTo>
                      <a:pt x="1509" y="1122"/>
                    </a:lnTo>
                    <a:lnTo>
                      <a:pt x="1489" y="1112"/>
                    </a:lnTo>
                    <a:lnTo>
                      <a:pt x="1463" y="1099"/>
                    </a:lnTo>
                    <a:lnTo>
                      <a:pt x="1432" y="1084"/>
                    </a:lnTo>
                    <a:lnTo>
                      <a:pt x="1396" y="1066"/>
                    </a:lnTo>
                    <a:lnTo>
                      <a:pt x="1358" y="1046"/>
                    </a:lnTo>
                    <a:lnTo>
                      <a:pt x="1317" y="1025"/>
                    </a:lnTo>
                    <a:lnTo>
                      <a:pt x="1276" y="1003"/>
                    </a:lnTo>
                    <a:lnTo>
                      <a:pt x="1236" y="981"/>
                    </a:lnTo>
                    <a:lnTo>
                      <a:pt x="1196" y="958"/>
                    </a:lnTo>
                    <a:lnTo>
                      <a:pt x="1160" y="936"/>
                    </a:lnTo>
                    <a:lnTo>
                      <a:pt x="1126" y="916"/>
                    </a:lnTo>
                    <a:lnTo>
                      <a:pt x="1097" y="896"/>
                    </a:lnTo>
                    <a:lnTo>
                      <a:pt x="1074" y="878"/>
                    </a:lnTo>
                    <a:lnTo>
                      <a:pt x="1058" y="86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40" name="Freeform 39"/>
              <p:cNvSpPr>
                <a:spLocks/>
              </p:cNvSpPr>
              <p:nvPr/>
            </p:nvSpPr>
            <p:spPr bwMode="auto">
              <a:xfrm rot="3260985" flipV="1">
                <a:off x="7626445" y="3194231"/>
                <a:ext cx="52387" cy="404813"/>
              </a:xfrm>
              <a:custGeom>
                <a:avLst/>
                <a:gdLst/>
                <a:ahLst/>
                <a:cxnLst>
                  <a:cxn ang="0">
                    <a:pos x="64" y="1"/>
                  </a:cxn>
                  <a:cxn ang="0">
                    <a:pos x="64" y="0"/>
                  </a:cxn>
                  <a:cxn ang="0">
                    <a:pos x="64" y="0"/>
                  </a:cxn>
                  <a:cxn ang="0">
                    <a:pos x="64" y="0"/>
                  </a:cxn>
                  <a:cxn ang="0">
                    <a:pos x="64" y="0"/>
                  </a:cxn>
                  <a:cxn ang="0">
                    <a:pos x="0" y="492"/>
                  </a:cxn>
                  <a:cxn ang="0">
                    <a:pos x="5" y="496"/>
                  </a:cxn>
                  <a:cxn ang="0">
                    <a:pos x="10" y="500"/>
                  </a:cxn>
                  <a:cxn ang="0">
                    <a:pos x="15" y="504"/>
                  </a:cxn>
                  <a:cxn ang="0">
                    <a:pos x="20" y="509"/>
                  </a:cxn>
                  <a:cxn ang="0">
                    <a:pos x="66" y="1"/>
                  </a:cxn>
                  <a:cxn ang="0">
                    <a:pos x="66" y="1"/>
                  </a:cxn>
                  <a:cxn ang="0">
                    <a:pos x="66" y="1"/>
                  </a:cxn>
                  <a:cxn ang="0">
                    <a:pos x="66" y="1"/>
                  </a:cxn>
                  <a:cxn ang="0">
                    <a:pos x="64" y="1"/>
                  </a:cxn>
                </a:cxnLst>
                <a:rect l="0" t="0" r="r" b="b"/>
                <a:pathLst>
                  <a:path w="66" h="509">
                    <a:moveTo>
                      <a:pt x="64" y="1"/>
                    </a:moveTo>
                    <a:lnTo>
                      <a:pt x="64" y="0"/>
                    </a:lnTo>
                    <a:lnTo>
                      <a:pt x="64" y="0"/>
                    </a:lnTo>
                    <a:lnTo>
                      <a:pt x="64" y="0"/>
                    </a:lnTo>
                    <a:lnTo>
                      <a:pt x="64" y="0"/>
                    </a:lnTo>
                    <a:lnTo>
                      <a:pt x="0" y="492"/>
                    </a:lnTo>
                    <a:lnTo>
                      <a:pt x="5" y="496"/>
                    </a:lnTo>
                    <a:lnTo>
                      <a:pt x="10" y="500"/>
                    </a:lnTo>
                    <a:lnTo>
                      <a:pt x="15" y="504"/>
                    </a:lnTo>
                    <a:lnTo>
                      <a:pt x="20" y="509"/>
                    </a:lnTo>
                    <a:lnTo>
                      <a:pt x="66" y="1"/>
                    </a:lnTo>
                    <a:lnTo>
                      <a:pt x="66" y="1"/>
                    </a:lnTo>
                    <a:lnTo>
                      <a:pt x="66" y="1"/>
                    </a:lnTo>
                    <a:lnTo>
                      <a:pt x="66" y="1"/>
                    </a:lnTo>
                    <a:lnTo>
                      <a:pt x="64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41" name="Freeform 40"/>
              <p:cNvSpPr>
                <a:spLocks/>
              </p:cNvSpPr>
              <p:nvPr/>
            </p:nvSpPr>
            <p:spPr bwMode="auto">
              <a:xfrm rot="3260985" flipV="1">
                <a:off x="7093491" y="3444015"/>
                <a:ext cx="63500" cy="120650"/>
              </a:xfrm>
              <a:custGeom>
                <a:avLst/>
                <a:gdLst/>
                <a:ahLst/>
                <a:cxnLst>
                  <a:cxn ang="0">
                    <a:pos x="74" y="9"/>
                  </a:cxn>
                  <a:cxn ang="0">
                    <a:pos x="68" y="23"/>
                  </a:cxn>
                  <a:cxn ang="0">
                    <a:pos x="59" y="41"/>
                  </a:cxn>
                  <a:cxn ang="0">
                    <a:pos x="48" y="63"/>
                  </a:cxn>
                  <a:cxn ang="0">
                    <a:pos x="35" y="84"/>
                  </a:cxn>
                  <a:cxn ang="0">
                    <a:pos x="22" y="104"/>
                  </a:cxn>
                  <a:cxn ang="0">
                    <a:pos x="12" y="121"/>
                  </a:cxn>
                  <a:cxn ang="0">
                    <a:pos x="4" y="132"/>
                  </a:cxn>
                  <a:cxn ang="0">
                    <a:pos x="1" y="137"/>
                  </a:cxn>
                  <a:cxn ang="0">
                    <a:pos x="0" y="137"/>
                  </a:cxn>
                  <a:cxn ang="0">
                    <a:pos x="0" y="139"/>
                  </a:cxn>
                  <a:cxn ang="0">
                    <a:pos x="5" y="141"/>
                  </a:cxn>
                  <a:cxn ang="0">
                    <a:pos x="19" y="146"/>
                  </a:cxn>
                  <a:cxn ang="0">
                    <a:pos x="23" y="147"/>
                  </a:cxn>
                  <a:cxn ang="0">
                    <a:pos x="28" y="148"/>
                  </a:cxn>
                  <a:cxn ang="0">
                    <a:pos x="33" y="149"/>
                  </a:cxn>
                  <a:cxn ang="0">
                    <a:pos x="37" y="150"/>
                  </a:cxn>
                  <a:cxn ang="0">
                    <a:pos x="43" y="132"/>
                  </a:cxn>
                  <a:cxn ang="0">
                    <a:pos x="48" y="112"/>
                  </a:cxn>
                  <a:cxn ang="0">
                    <a:pos x="53" y="94"/>
                  </a:cxn>
                  <a:cxn ang="0">
                    <a:pos x="59" y="74"/>
                  </a:cxn>
                  <a:cxn ang="0">
                    <a:pos x="64" y="56"/>
                  </a:cxn>
                  <a:cxn ang="0">
                    <a:pos x="69" y="36"/>
                  </a:cxn>
                  <a:cxn ang="0">
                    <a:pos x="75" y="18"/>
                  </a:cxn>
                  <a:cxn ang="0">
                    <a:pos x="81" y="0"/>
                  </a:cxn>
                  <a:cxn ang="0">
                    <a:pos x="79" y="2"/>
                  </a:cxn>
                  <a:cxn ang="0">
                    <a:pos x="76" y="4"/>
                  </a:cxn>
                  <a:cxn ang="0">
                    <a:pos x="75" y="6"/>
                  </a:cxn>
                  <a:cxn ang="0">
                    <a:pos x="74" y="9"/>
                  </a:cxn>
                </a:cxnLst>
                <a:rect l="0" t="0" r="r" b="b"/>
                <a:pathLst>
                  <a:path w="81" h="150">
                    <a:moveTo>
                      <a:pt x="74" y="9"/>
                    </a:moveTo>
                    <a:lnTo>
                      <a:pt x="68" y="23"/>
                    </a:lnTo>
                    <a:lnTo>
                      <a:pt x="59" y="41"/>
                    </a:lnTo>
                    <a:lnTo>
                      <a:pt x="48" y="63"/>
                    </a:lnTo>
                    <a:lnTo>
                      <a:pt x="35" y="84"/>
                    </a:lnTo>
                    <a:lnTo>
                      <a:pt x="22" y="104"/>
                    </a:lnTo>
                    <a:lnTo>
                      <a:pt x="12" y="121"/>
                    </a:lnTo>
                    <a:lnTo>
                      <a:pt x="4" y="132"/>
                    </a:lnTo>
                    <a:lnTo>
                      <a:pt x="1" y="137"/>
                    </a:lnTo>
                    <a:lnTo>
                      <a:pt x="0" y="137"/>
                    </a:lnTo>
                    <a:lnTo>
                      <a:pt x="0" y="139"/>
                    </a:lnTo>
                    <a:lnTo>
                      <a:pt x="5" y="141"/>
                    </a:lnTo>
                    <a:lnTo>
                      <a:pt x="19" y="146"/>
                    </a:lnTo>
                    <a:lnTo>
                      <a:pt x="23" y="147"/>
                    </a:lnTo>
                    <a:lnTo>
                      <a:pt x="28" y="148"/>
                    </a:lnTo>
                    <a:lnTo>
                      <a:pt x="33" y="149"/>
                    </a:lnTo>
                    <a:lnTo>
                      <a:pt x="37" y="150"/>
                    </a:lnTo>
                    <a:lnTo>
                      <a:pt x="43" y="132"/>
                    </a:lnTo>
                    <a:lnTo>
                      <a:pt x="48" y="112"/>
                    </a:lnTo>
                    <a:lnTo>
                      <a:pt x="53" y="94"/>
                    </a:lnTo>
                    <a:lnTo>
                      <a:pt x="59" y="74"/>
                    </a:lnTo>
                    <a:lnTo>
                      <a:pt x="64" y="56"/>
                    </a:lnTo>
                    <a:lnTo>
                      <a:pt x="69" y="36"/>
                    </a:lnTo>
                    <a:lnTo>
                      <a:pt x="75" y="18"/>
                    </a:lnTo>
                    <a:lnTo>
                      <a:pt x="81" y="0"/>
                    </a:lnTo>
                    <a:lnTo>
                      <a:pt x="79" y="2"/>
                    </a:lnTo>
                    <a:lnTo>
                      <a:pt x="76" y="4"/>
                    </a:lnTo>
                    <a:lnTo>
                      <a:pt x="75" y="6"/>
                    </a:lnTo>
                    <a:lnTo>
                      <a:pt x="74" y="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42" name="Freeform 41"/>
              <p:cNvSpPr>
                <a:spLocks/>
              </p:cNvSpPr>
              <p:nvPr/>
            </p:nvSpPr>
            <p:spPr bwMode="auto">
              <a:xfrm rot="3260985" flipV="1">
                <a:off x="7188737" y="3058249"/>
                <a:ext cx="1004887" cy="1023938"/>
              </a:xfrm>
              <a:custGeom>
                <a:avLst/>
                <a:gdLst/>
                <a:ahLst/>
                <a:cxnLst>
                  <a:cxn ang="0">
                    <a:pos x="1226" y="1099"/>
                  </a:cxn>
                  <a:cxn ang="0">
                    <a:pos x="1152" y="1109"/>
                  </a:cxn>
                  <a:cxn ang="0">
                    <a:pos x="1203" y="1041"/>
                  </a:cxn>
                  <a:cxn ang="0">
                    <a:pos x="1149" y="1076"/>
                  </a:cxn>
                  <a:cxn ang="0">
                    <a:pos x="1104" y="1073"/>
                  </a:cxn>
                  <a:cxn ang="0">
                    <a:pos x="1136" y="1016"/>
                  </a:cxn>
                  <a:cxn ang="0">
                    <a:pos x="1067" y="1056"/>
                  </a:cxn>
                  <a:cxn ang="0">
                    <a:pos x="1047" y="1025"/>
                  </a:cxn>
                  <a:cxn ang="0">
                    <a:pos x="1081" y="969"/>
                  </a:cxn>
                  <a:cxn ang="0">
                    <a:pos x="985" y="1031"/>
                  </a:cxn>
                  <a:cxn ang="0">
                    <a:pos x="1007" y="979"/>
                  </a:cxn>
                  <a:cxn ang="0">
                    <a:pos x="1028" y="939"/>
                  </a:cxn>
                  <a:cxn ang="0">
                    <a:pos x="922" y="996"/>
                  </a:cxn>
                  <a:cxn ang="0">
                    <a:pos x="956" y="949"/>
                  </a:cxn>
                  <a:cxn ang="0">
                    <a:pos x="958" y="925"/>
                  </a:cxn>
                  <a:cxn ang="0">
                    <a:pos x="870" y="959"/>
                  </a:cxn>
                  <a:cxn ang="0">
                    <a:pos x="920" y="901"/>
                  </a:cxn>
                  <a:cxn ang="0">
                    <a:pos x="835" y="922"/>
                  </a:cxn>
                  <a:cxn ang="0">
                    <a:pos x="795" y="848"/>
                  </a:cxn>
                  <a:cxn ang="0">
                    <a:pos x="751" y="860"/>
                  </a:cxn>
                  <a:cxn ang="0">
                    <a:pos x="686" y="767"/>
                  </a:cxn>
                  <a:cxn ang="0">
                    <a:pos x="742" y="679"/>
                  </a:cxn>
                  <a:cxn ang="0">
                    <a:pos x="763" y="621"/>
                  </a:cxn>
                  <a:cxn ang="0">
                    <a:pos x="833" y="368"/>
                  </a:cxn>
                  <a:cxn ang="0">
                    <a:pos x="851" y="205"/>
                  </a:cxn>
                  <a:cxn ang="0">
                    <a:pos x="734" y="145"/>
                  </a:cxn>
                  <a:cxn ang="0">
                    <a:pos x="560" y="43"/>
                  </a:cxn>
                  <a:cxn ang="0">
                    <a:pos x="510" y="16"/>
                  </a:cxn>
                  <a:cxn ang="0">
                    <a:pos x="381" y="4"/>
                  </a:cxn>
                  <a:cxn ang="0">
                    <a:pos x="283" y="12"/>
                  </a:cxn>
                  <a:cxn ang="0">
                    <a:pos x="236" y="100"/>
                  </a:cxn>
                  <a:cxn ang="0">
                    <a:pos x="223" y="174"/>
                  </a:cxn>
                  <a:cxn ang="0">
                    <a:pos x="273" y="115"/>
                  </a:cxn>
                  <a:cxn ang="0">
                    <a:pos x="314" y="126"/>
                  </a:cxn>
                  <a:cxn ang="0">
                    <a:pos x="389" y="124"/>
                  </a:cxn>
                  <a:cxn ang="0">
                    <a:pos x="439" y="144"/>
                  </a:cxn>
                  <a:cxn ang="0">
                    <a:pos x="495" y="177"/>
                  </a:cxn>
                  <a:cxn ang="0">
                    <a:pos x="559" y="223"/>
                  </a:cxn>
                  <a:cxn ang="0">
                    <a:pos x="612" y="324"/>
                  </a:cxn>
                  <a:cxn ang="0">
                    <a:pos x="585" y="424"/>
                  </a:cxn>
                  <a:cxn ang="0">
                    <a:pos x="481" y="558"/>
                  </a:cxn>
                  <a:cxn ang="0">
                    <a:pos x="404" y="496"/>
                  </a:cxn>
                  <a:cxn ang="0">
                    <a:pos x="288" y="362"/>
                  </a:cxn>
                  <a:cxn ang="0">
                    <a:pos x="190" y="270"/>
                  </a:cxn>
                  <a:cxn ang="0">
                    <a:pos x="85" y="230"/>
                  </a:cxn>
                  <a:cxn ang="0">
                    <a:pos x="11" y="224"/>
                  </a:cxn>
                  <a:cxn ang="0">
                    <a:pos x="54" y="253"/>
                  </a:cxn>
                  <a:cxn ang="0">
                    <a:pos x="146" y="294"/>
                  </a:cxn>
                  <a:cxn ang="0">
                    <a:pos x="146" y="360"/>
                  </a:cxn>
                  <a:cxn ang="0">
                    <a:pos x="161" y="395"/>
                  </a:cxn>
                  <a:cxn ang="0">
                    <a:pos x="205" y="470"/>
                  </a:cxn>
                  <a:cxn ang="0">
                    <a:pos x="241" y="503"/>
                  </a:cxn>
                  <a:cxn ang="0">
                    <a:pos x="373" y="715"/>
                  </a:cxn>
                  <a:cxn ang="0">
                    <a:pos x="451" y="835"/>
                  </a:cxn>
                  <a:cxn ang="0">
                    <a:pos x="544" y="904"/>
                  </a:cxn>
                  <a:cxn ang="0">
                    <a:pos x="636" y="957"/>
                  </a:cxn>
                  <a:cxn ang="0">
                    <a:pos x="695" y="985"/>
                  </a:cxn>
                  <a:cxn ang="0">
                    <a:pos x="1083" y="1289"/>
                  </a:cxn>
                  <a:cxn ang="0">
                    <a:pos x="1222" y="1140"/>
                  </a:cxn>
                </a:cxnLst>
                <a:rect l="0" t="0" r="r" b="b"/>
                <a:pathLst>
                  <a:path w="1266" h="1289">
                    <a:moveTo>
                      <a:pt x="1221" y="1139"/>
                    </a:moveTo>
                    <a:lnTo>
                      <a:pt x="1266" y="1078"/>
                    </a:lnTo>
                    <a:lnTo>
                      <a:pt x="1264" y="1079"/>
                    </a:lnTo>
                    <a:lnTo>
                      <a:pt x="1258" y="1081"/>
                    </a:lnTo>
                    <a:lnTo>
                      <a:pt x="1250" y="1086"/>
                    </a:lnTo>
                    <a:lnTo>
                      <a:pt x="1238" y="1092"/>
                    </a:lnTo>
                    <a:lnTo>
                      <a:pt x="1226" y="1099"/>
                    </a:lnTo>
                    <a:lnTo>
                      <a:pt x="1212" y="1107"/>
                    </a:lnTo>
                    <a:lnTo>
                      <a:pt x="1197" y="1115"/>
                    </a:lnTo>
                    <a:lnTo>
                      <a:pt x="1182" y="1123"/>
                    </a:lnTo>
                    <a:lnTo>
                      <a:pt x="1175" y="1119"/>
                    </a:lnTo>
                    <a:lnTo>
                      <a:pt x="1167" y="1116"/>
                    </a:lnTo>
                    <a:lnTo>
                      <a:pt x="1160" y="1113"/>
                    </a:lnTo>
                    <a:lnTo>
                      <a:pt x="1152" y="1109"/>
                    </a:lnTo>
                    <a:lnTo>
                      <a:pt x="1161" y="1096"/>
                    </a:lnTo>
                    <a:lnTo>
                      <a:pt x="1169" y="1085"/>
                    </a:lnTo>
                    <a:lnTo>
                      <a:pt x="1178" y="1073"/>
                    </a:lnTo>
                    <a:lnTo>
                      <a:pt x="1187" y="1062"/>
                    </a:lnTo>
                    <a:lnTo>
                      <a:pt x="1193" y="1054"/>
                    </a:lnTo>
                    <a:lnTo>
                      <a:pt x="1199" y="1046"/>
                    </a:lnTo>
                    <a:lnTo>
                      <a:pt x="1203" y="1041"/>
                    </a:lnTo>
                    <a:lnTo>
                      <a:pt x="1204" y="1040"/>
                    </a:lnTo>
                    <a:lnTo>
                      <a:pt x="1202" y="1041"/>
                    </a:lnTo>
                    <a:lnTo>
                      <a:pt x="1196" y="1045"/>
                    </a:lnTo>
                    <a:lnTo>
                      <a:pt x="1187" y="1050"/>
                    </a:lnTo>
                    <a:lnTo>
                      <a:pt x="1176" y="1058"/>
                    </a:lnTo>
                    <a:lnTo>
                      <a:pt x="1162" y="1066"/>
                    </a:lnTo>
                    <a:lnTo>
                      <a:pt x="1149" y="1076"/>
                    </a:lnTo>
                    <a:lnTo>
                      <a:pt x="1135" y="1086"/>
                    </a:lnTo>
                    <a:lnTo>
                      <a:pt x="1121" y="1095"/>
                    </a:lnTo>
                    <a:lnTo>
                      <a:pt x="1115" y="1093"/>
                    </a:lnTo>
                    <a:lnTo>
                      <a:pt x="1109" y="1090"/>
                    </a:lnTo>
                    <a:lnTo>
                      <a:pt x="1104" y="1087"/>
                    </a:lnTo>
                    <a:lnTo>
                      <a:pt x="1098" y="1085"/>
                    </a:lnTo>
                    <a:lnTo>
                      <a:pt x="1104" y="1073"/>
                    </a:lnTo>
                    <a:lnTo>
                      <a:pt x="1110" y="1061"/>
                    </a:lnTo>
                    <a:lnTo>
                      <a:pt x="1117" y="1049"/>
                    </a:lnTo>
                    <a:lnTo>
                      <a:pt x="1123" y="1039"/>
                    </a:lnTo>
                    <a:lnTo>
                      <a:pt x="1128" y="1030"/>
                    </a:lnTo>
                    <a:lnTo>
                      <a:pt x="1132" y="1023"/>
                    </a:lnTo>
                    <a:lnTo>
                      <a:pt x="1135" y="1017"/>
                    </a:lnTo>
                    <a:lnTo>
                      <a:pt x="1136" y="1016"/>
                    </a:lnTo>
                    <a:lnTo>
                      <a:pt x="1134" y="1017"/>
                    </a:lnTo>
                    <a:lnTo>
                      <a:pt x="1128" y="1020"/>
                    </a:lnTo>
                    <a:lnTo>
                      <a:pt x="1119" y="1026"/>
                    </a:lnTo>
                    <a:lnTo>
                      <a:pt x="1107" y="1032"/>
                    </a:lnTo>
                    <a:lnTo>
                      <a:pt x="1094" y="1040"/>
                    </a:lnTo>
                    <a:lnTo>
                      <a:pt x="1081" y="1048"/>
                    </a:lnTo>
                    <a:lnTo>
                      <a:pt x="1067" y="1056"/>
                    </a:lnTo>
                    <a:lnTo>
                      <a:pt x="1053" y="1064"/>
                    </a:lnTo>
                    <a:lnTo>
                      <a:pt x="1047" y="1062"/>
                    </a:lnTo>
                    <a:lnTo>
                      <a:pt x="1043" y="1058"/>
                    </a:lnTo>
                    <a:lnTo>
                      <a:pt x="1037" y="1056"/>
                    </a:lnTo>
                    <a:lnTo>
                      <a:pt x="1031" y="1054"/>
                    </a:lnTo>
                    <a:lnTo>
                      <a:pt x="1039" y="1040"/>
                    </a:lnTo>
                    <a:lnTo>
                      <a:pt x="1047" y="1025"/>
                    </a:lnTo>
                    <a:lnTo>
                      <a:pt x="1056" y="1010"/>
                    </a:lnTo>
                    <a:lnTo>
                      <a:pt x="1064" y="996"/>
                    </a:lnTo>
                    <a:lnTo>
                      <a:pt x="1071" y="985"/>
                    </a:lnTo>
                    <a:lnTo>
                      <a:pt x="1077" y="975"/>
                    </a:lnTo>
                    <a:lnTo>
                      <a:pt x="1082" y="969"/>
                    </a:lnTo>
                    <a:lnTo>
                      <a:pt x="1083" y="966"/>
                    </a:lnTo>
                    <a:lnTo>
                      <a:pt x="1081" y="969"/>
                    </a:lnTo>
                    <a:lnTo>
                      <a:pt x="1072" y="973"/>
                    </a:lnTo>
                    <a:lnTo>
                      <a:pt x="1062" y="980"/>
                    </a:lnTo>
                    <a:lnTo>
                      <a:pt x="1048" y="989"/>
                    </a:lnTo>
                    <a:lnTo>
                      <a:pt x="1032" y="1000"/>
                    </a:lnTo>
                    <a:lnTo>
                      <a:pt x="1016" y="1010"/>
                    </a:lnTo>
                    <a:lnTo>
                      <a:pt x="1000" y="1020"/>
                    </a:lnTo>
                    <a:lnTo>
                      <a:pt x="985" y="1031"/>
                    </a:lnTo>
                    <a:lnTo>
                      <a:pt x="981" y="1028"/>
                    </a:lnTo>
                    <a:lnTo>
                      <a:pt x="979" y="1027"/>
                    </a:lnTo>
                    <a:lnTo>
                      <a:pt x="976" y="1025"/>
                    </a:lnTo>
                    <a:lnTo>
                      <a:pt x="972" y="1024"/>
                    </a:lnTo>
                    <a:lnTo>
                      <a:pt x="983" y="1010"/>
                    </a:lnTo>
                    <a:lnTo>
                      <a:pt x="994" y="994"/>
                    </a:lnTo>
                    <a:lnTo>
                      <a:pt x="1007" y="979"/>
                    </a:lnTo>
                    <a:lnTo>
                      <a:pt x="1018" y="964"/>
                    </a:lnTo>
                    <a:lnTo>
                      <a:pt x="1028" y="950"/>
                    </a:lnTo>
                    <a:lnTo>
                      <a:pt x="1037" y="940"/>
                    </a:lnTo>
                    <a:lnTo>
                      <a:pt x="1041" y="933"/>
                    </a:lnTo>
                    <a:lnTo>
                      <a:pt x="1044" y="931"/>
                    </a:lnTo>
                    <a:lnTo>
                      <a:pt x="1039" y="933"/>
                    </a:lnTo>
                    <a:lnTo>
                      <a:pt x="1028" y="939"/>
                    </a:lnTo>
                    <a:lnTo>
                      <a:pt x="1011" y="948"/>
                    </a:lnTo>
                    <a:lnTo>
                      <a:pt x="991" y="959"/>
                    </a:lnTo>
                    <a:lnTo>
                      <a:pt x="970" y="971"/>
                    </a:lnTo>
                    <a:lnTo>
                      <a:pt x="950" y="981"/>
                    </a:lnTo>
                    <a:lnTo>
                      <a:pt x="934" y="990"/>
                    </a:lnTo>
                    <a:lnTo>
                      <a:pt x="923" y="996"/>
                    </a:lnTo>
                    <a:lnTo>
                      <a:pt x="922" y="996"/>
                    </a:lnTo>
                    <a:lnTo>
                      <a:pt x="922" y="996"/>
                    </a:lnTo>
                    <a:lnTo>
                      <a:pt x="922" y="996"/>
                    </a:lnTo>
                    <a:lnTo>
                      <a:pt x="920" y="995"/>
                    </a:lnTo>
                    <a:lnTo>
                      <a:pt x="926" y="987"/>
                    </a:lnTo>
                    <a:lnTo>
                      <a:pt x="935" y="975"/>
                    </a:lnTo>
                    <a:lnTo>
                      <a:pt x="946" y="963"/>
                    </a:lnTo>
                    <a:lnTo>
                      <a:pt x="956" y="949"/>
                    </a:lnTo>
                    <a:lnTo>
                      <a:pt x="968" y="935"/>
                    </a:lnTo>
                    <a:lnTo>
                      <a:pt x="977" y="924"/>
                    </a:lnTo>
                    <a:lnTo>
                      <a:pt x="983" y="917"/>
                    </a:lnTo>
                    <a:lnTo>
                      <a:pt x="985" y="913"/>
                    </a:lnTo>
                    <a:lnTo>
                      <a:pt x="981" y="914"/>
                    </a:lnTo>
                    <a:lnTo>
                      <a:pt x="972" y="919"/>
                    </a:lnTo>
                    <a:lnTo>
                      <a:pt x="958" y="925"/>
                    </a:lnTo>
                    <a:lnTo>
                      <a:pt x="942" y="932"/>
                    </a:lnTo>
                    <a:lnTo>
                      <a:pt x="924" y="940"/>
                    </a:lnTo>
                    <a:lnTo>
                      <a:pt x="905" y="948"/>
                    </a:lnTo>
                    <a:lnTo>
                      <a:pt x="888" y="956"/>
                    </a:lnTo>
                    <a:lnTo>
                      <a:pt x="873" y="963"/>
                    </a:lnTo>
                    <a:lnTo>
                      <a:pt x="872" y="962"/>
                    </a:lnTo>
                    <a:lnTo>
                      <a:pt x="870" y="959"/>
                    </a:lnTo>
                    <a:lnTo>
                      <a:pt x="869" y="958"/>
                    </a:lnTo>
                    <a:lnTo>
                      <a:pt x="867" y="957"/>
                    </a:lnTo>
                    <a:lnTo>
                      <a:pt x="877" y="947"/>
                    </a:lnTo>
                    <a:lnTo>
                      <a:pt x="887" y="935"/>
                    </a:lnTo>
                    <a:lnTo>
                      <a:pt x="898" y="924"/>
                    </a:lnTo>
                    <a:lnTo>
                      <a:pt x="910" y="911"/>
                    </a:lnTo>
                    <a:lnTo>
                      <a:pt x="920" y="901"/>
                    </a:lnTo>
                    <a:lnTo>
                      <a:pt x="930" y="891"/>
                    </a:lnTo>
                    <a:lnTo>
                      <a:pt x="935" y="886"/>
                    </a:lnTo>
                    <a:lnTo>
                      <a:pt x="938" y="883"/>
                    </a:lnTo>
                    <a:lnTo>
                      <a:pt x="836" y="924"/>
                    </a:lnTo>
                    <a:lnTo>
                      <a:pt x="836" y="924"/>
                    </a:lnTo>
                    <a:lnTo>
                      <a:pt x="835" y="922"/>
                    </a:lnTo>
                    <a:lnTo>
                      <a:pt x="835" y="922"/>
                    </a:lnTo>
                    <a:lnTo>
                      <a:pt x="834" y="921"/>
                    </a:lnTo>
                    <a:lnTo>
                      <a:pt x="905" y="853"/>
                    </a:lnTo>
                    <a:lnTo>
                      <a:pt x="822" y="905"/>
                    </a:lnTo>
                    <a:lnTo>
                      <a:pt x="819" y="894"/>
                    </a:lnTo>
                    <a:lnTo>
                      <a:pt x="812" y="881"/>
                    </a:lnTo>
                    <a:lnTo>
                      <a:pt x="804" y="865"/>
                    </a:lnTo>
                    <a:lnTo>
                      <a:pt x="795" y="848"/>
                    </a:lnTo>
                    <a:lnTo>
                      <a:pt x="788" y="851"/>
                    </a:lnTo>
                    <a:lnTo>
                      <a:pt x="781" y="854"/>
                    </a:lnTo>
                    <a:lnTo>
                      <a:pt x="774" y="857"/>
                    </a:lnTo>
                    <a:lnTo>
                      <a:pt x="768" y="859"/>
                    </a:lnTo>
                    <a:lnTo>
                      <a:pt x="761" y="860"/>
                    </a:lnTo>
                    <a:lnTo>
                      <a:pt x="757" y="860"/>
                    </a:lnTo>
                    <a:lnTo>
                      <a:pt x="751" y="860"/>
                    </a:lnTo>
                    <a:lnTo>
                      <a:pt x="746" y="859"/>
                    </a:lnTo>
                    <a:lnTo>
                      <a:pt x="733" y="852"/>
                    </a:lnTo>
                    <a:lnTo>
                      <a:pt x="718" y="841"/>
                    </a:lnTo>
                    <a:lnTo>
                      <a:pt x="704" y="826"/>
                    </a:lnTo>
                    <a:lnTo>
                      <a:pt x="692" y="808"/>
                    </a:lnTo>
                    <a:lnTo>
                      <a:pt x="686" y="789"/>
                    </a:lnTo>
                    <a:lnTo>
                      <a:pt x="686" y="767"/>
                    </a:lnTo>
                    <a:lnTo>
                      <a:pt x="693" y="744"/>
                    </a:lnTo>
                    <a:lnTo>
                      <a:pt x="711" y="721"/>
                    </a:lnTo>
                    <a:lnTo>
                      <a:pt x="718" y="714"/>
                    </a:lnTo>
                    <a:lnTo>
                      <a:pt x="723" y="706"/>
                    </a:lnTo>
                    <a:lnTo>
                      <a:pt x="730" y="698"/>
                    </a:lnTo>
                    <a:lnTo>
                      <a:pt x="736" y="689"/>
                    </a:lnTo>
                    <a:lnTo>
                      <a:pt x="742" y="679"/>
                    </a:lnTo>
                    <a:lnTo>
                      <a:pt x="748" y="669"/>
                    </a:lnTo>
                    <a:lnTo>
                      <a:pt x="752" y="659"/>
                    </a:lnTo>
                    <a:lnTo>
                      <a:pt x="758" y="648"/>
                    </a:lnTo>
                    <a:lnTo>
                      <a:pt x="759" y="641"/>
                    </a:lnTo>
                    <a:lnTo>
                      <a:pt x="760" y="634"/>
                    </a:lnTo>
                    <a:lnTo>
                      <a:pt x="761" y="627"/>
                    </a:lnTo>
                    <a:lnTo>
                      <a:pt x="763" y="621"/>
                    </a:lnTo>
                    <a:lnTo>
                      <a:pt x="775" y="560"/>
                    </a:lnTo>
                    <a:lnTo>
                      <a:pt x="786" y="509"/>
                    </a:lnTo>
                    <a:lnTo>
                      <a:pt x="797" y="468"/>
                    </a:lnTo>
                    <a:lnTo>
                      <a:pt x="806" y="436"/>
                    </a:lnTo>
                    <a:lnTo>
                      <a:pt x="816" y="410"/>
                    </a:lnTo>
                    <a:lnTo>
                      <a:pt x="825" y="388"/>
                    </a:lnTo>
                    <a:lnTo>
                      <a:pt x="833" y="368"/>
                    </a:lnTo>
                    <a:lnTo>
                      <a:pt x="840" y="349"/>
                    </a:lnTo>
                    <a:lnTo>
                      <a:pt x="847" y="327"/>
                    </a:lnTo>
                    <a:lnTo>
                      <a:pt x="851" y="303"/>
                    </a:lnTo>
                    <a:lnTo>
                      <a:pt x="856" y="276"/>
                    </a:lnTo>
                    <a:lnTo>
                      <a:pt x="858" y="251"/>
                    </a:lnTo>
                    <a:lnTo>
                      <a:pt x="856" y="227"/>
                    </a:lnTo>
                    <a:lnTo>
                      <a:pt x="851" y="205"/>
                    </a:lnTo>
                    <a:lnTo>
                      <a:pt x="842" y="188"/>
                    </a:lnTo>
                    <a:lnTo>
                      <a:pt x="827" y="178"/>
                    </a:lnTo>
                    <a:lnTo>
                      <a:pt x="810" y="172"/>
                    </a:lnTo>
                    <a:lnTo>
                      <a:pt x="792" y="167"/>
                    </a:lnTo>
                    <a:lnTo>
                      <a:pt x="774" y="161"/>
                    </a:lnTo>
                    <a:lnTo>
                      <a:pt x="756" y="154"/>
                    </a:lnTo>
                    <a:lnTo>
                      <a:pt x="734" y="145"/>
                    </a:lnTo>
                    <a:lnTo>
                      <a:pt x="710" y="133"/>
                    </a:lnTo>
                    <a:lnTo>
                      <a:pt x="682" y="118"/>
                    </a:lnTo>
                    <a:lnTo>
                      <a:pt x="650" y="99"/>
                    </a:lnTo>
                    <a:lnTo>
                      <a:pt x="622" y="81"/>
                    </a:lnTo>
                    <a:lnTo>
                      <a:pt x="598" y="66"/>
                    </a:lnTo>
                    <a:lnTo>
                      <a:pt x="577" y="54"/>
                    </a:lnTo>
                    <a:lnTo>
                      <a:pt x="560" y="43"/>
                    </a:lnTo>
                    <a:lnTo>
                      <a:pt x="547" y="35"/>
                    </a:lnTo>
                    <a:lnTo>
                      <a:pt x="537" y="31"/>
                    </a:lnTo>
                    <a:lnTo>
                      <a:pt x="531" y="27"/>
                    </a:lnTo>
                    <a:lnTo>
                      <a:pt x="529" y="26"/>
                    </a:lnTo>
                    <a:lnTo>
                      <a:pt x="526" y="25"/>
                    </a:lnTo>
                    <a:lnTo>
                      <a:pt x="521" y="21"/>
                    </a:lnTo>
                    <a:lnTo>
                      <a:pt x="510" y="16"/>
                    </a:lnTo>
                    <a:lnTo>
                      <a:pt x="496" y="11"/>
                    </a:lnTo>
                    <a:lnTo>
                      <a:pt x="481" y="5"/>
                    </a:lnTo>
                    <a:lnTo>
                      <a:pt x="463" y="1"/>
                    </a:lnTo>
                    <a:lnTo>
                      <a:pt x="443" y="0"/>
                    </a:lnTo>
                    <a:lnTo>
                      <a:pt x="423" y="0"/>
                    </a:lnTo>
                    <a:lnTo>
                      <a:pt x="402" y="2"/>
                    </a:lnTo>
                    <a:lnTo>
                      <a:pt x="381" y="4"/>
                    </a:lnTo>
                    <a:lnTo>
                      <a:pt x="360" y="6"/>
                    </a:lnTo>
                    <a:lnTo>
                      <a:pt x="342" y="9"/>
                    </a:lnTo>
                    <a:lnTo>
                      <a:pt x="325" y="10"/>
                    </a:lnTo>
                    <a:lnTo>
                      <a:pt x="310" y="11"/>
                    </a:lnTo>
                    <a:lnTo>
                      <a:pt x="297" y="12"/>
                    </a:lnTo>
                    <a:lnTo>
                      <a:pt x="288" y="12"/>
                    </a:lnTo>
                    <a:lnTo>
                      <a:pt x="283" y="12"/>
                    </a:lnTo>
                    <a:lnTo>
                      <a:pt x="279" y="12"/>
                    </a:lnTo>
                    <a:lnTo>
                      <a:pt x="272" y="12"/>
                    </a:lnTo>
                    <a:lnTo>
                      <a:pt x="265" y="13"/>
                    </a:lnTo>
                    <a:lnTo>
                      <a:pt x="258" y="34"/>
                    </a:lnTo>
                    <a:lnTo>
                      <a:pt x="250" y="56"/>
                    </a:lnTo>
                    <a:lnTo>
                      <a:pt x="243" y="78"/>
                    </a:lnTo>
                    <a:lnTo>
                      <a:pt x="236" y="100"/>
                    </a:lnTo>
                    <a:lnTo>
                      <a:pt x="228" y="122"/>
                    </a:lnTo>
                    <a:lnTo>
                      <a:pt x="221" y="144"/>
                    </a:lnTo>
                    <a:lnTo>
                      <a:pt x="214" y="167"/>
                    </a:lnTo>
                    <a:lnTo>
                      <a:pt x="207" y="188"/>
                    </a:lnTo>
                    <a:lnTo>
                      <a:pt x="213" y="184"/>
                    </a:lnTo>
                    <a:lnTo>
                      <a:pt x="217" y="179"/>
                    </a:lnTo>
                    <a:lnTo>
                      <a:pt x="223" y="174"/>
                    </a:lnTo>
                    <a:lnTo>
                      <a:pt x="229" y="169"/>
                    </a:lnTo>
                    <a:lnTo>
                      <a:pt x="237" y="161"/>
                    </a:lnTo>
                    <a:lnTo>
                      <a:pt x="245" y="150"/>
                    </a:lnTo>
                    <a:lnTo>
                      <a:pt x="252" y="140"/>
                    </a:lnTo>
                    <a:lnTo>
                      <a:pt x="260" y="130"/>
                    </a:lnTo>
                    <a:lnTo>
                      <a:pt x="267" y="122"/>
                    </a:lnTo>
                    <a:lnTo>
                      <a:pt x="273" y="115"/>
                    </a:lnTo>
                    <a:lnTo>
                      <a:pt x="277" y="110"/>
                    </a:lnTo>
                    <a:lnTo>
                      <a:pt x="282" y="109"/>
                    </a:lnTo>
                    <a:lnTo>
                      <a:pt x="287" y="111"/>
                    </a:lnTo>
                    <a:lnTo>
                      <a:pt x="291" y="114"/>
                    </a:lnTo>
                    <a:lnTo>
                      <a:pt x="298" y="117"/>
                    </a:lnTo>
                    <a:lnTo>
                      <a:pt x="305" y="122"/>
                    </a:lnTo>
                    <a:lnTo>
                      <a:pt x="314" y="126"/>
                    </a:lnTo>
                    <a:lnTo>
                      <a:pt x="324" y="131"/>
                    </a:lnTo>
                    <a:lnTo>
                      <a:pt x="335" y="135"/>
                    </a:lnTo>
                    <a:lnTo>
                      <a:pt x="347" y="139"/>
                    </a:lnTo>
                    <a:lnTo>
                      <a:pt x="358" y="140"/>
                    </a:lnTo>
                    <a:lnTo>
                      <a:pt x="370" y="137"/>
                    </a:lnTo>
                    <a:lnTo>
                      <a:pt x="380" y="131"/>
                    </a:lnTo>
                    <a:lnTo>
                      <a:pt x="389" y="124"/>
                    </a:lnTo>
                    <a:lnTo>
                      <a:pt x="398" y="118"/>
                    </a:lnTo>
                    <a:lnTo>
                      <a:pt x="405" y="115"/>
                    </a:lnTo>
                    <a:lnTo>
                      <a:pt x="412" y="115"/>
                    </a:lnTo>
                    <a:lnTo>
                      <a:pt x="417" y="122"/>
                    </a:lnTo>
                    <a:lnTo>
                      <a:pt x="421" y="129"/>
                    </a:lnTo>
                    <a:lnTo>
                      <a:pt x="430" y="137"/>
                    </a:lnTo>
                    <a:lnTo>
                      <a:pt x="439" y="144"/>
                    </a:lnTo>
                    <a:lnTo>
                      <a:pt x="449" y="150"/>
                    </a:lnTo>
                    <a:lnTo>
                      <a:pt x="459" y="156"/>
                    </a:lnTo>
                    <a:lnTo>
                      <a:pt x="471" y="162"/>
                    </a:lnTo>
                    <a:lnTo>
                      <a:pt x="480" y="167"/>
                    </a:lnTo>
                    <a:lnTo>
                      <a:pt x="489" y="170"/>
                    </a:lnTo>
                    <a:lnTo>
                      <a:pt x="492" y="174"/>
                    </a:lnTo>
                    <a:lnTo>
                      <a:pt x="495" y="177"/>
                    </a:lnTo>
                    <a:lnTo>
                      <a:pt x="499" y="180"/>
                    </a:lnTo>
                    <a:lnTo>
                      <a:pt x="502" y="184"/>
                    </a:lnTo>
                    <a:lnTo>
                      <a:pt x="522" y="199"/>
                    </a:lnTo>
                    <a:lnTo>
                      <a:pt x="537" y="208"/>
                    </a:lnTo>
                    <a:lnTo>
                      <a:pt x="546" y="215"/>
                    </a:lnTo>
                    <a:lnTo>
                      <a:pt x="553" y="218"/>
                    </a:lnTo>
                    <a:lnTo>
                      <a:pt x="559" y="223"/>
                    </a:lnTo>
                    <a:lnTo>
                      <a:pt x="564" y="227"/>
                    </a:lnTo>
                    <a:lnTo>
                      <a:pt x="570" y="233"/>
                    </a:lnTo>
                    <a:lnTo>
                      <a:pt x="579" y="243"/>
                    </a:lnTo>
                    <a:lnTo>
                      <a:pt x="594" y="263"/>
                    </a:lnTo>
                    <a:lnTo>
                      <a:pt x="604" y="285"/>
                    </a:lnTo>
                    <a:lnTo>
                      <a:pt x="609" y="306"/>
                    </a:lnTo>
                    <a:lnTo>
                      <a:pt x="612" y="324"/>
                    </a:lnTo>
                    <a:lnTo>
                      <a:pt x="612" y="342"/>
                    </a:lnTo>
                    <a:lnTo>
                      <a:pt x="610" y="354"/>
                    </a:lnTo>
                    <a:lnTo>
                      <a:pt x="609" y="362"/>
                    </a:lnTo>
                    <a:lnTo>
                      <a:pt x="608" y="366"/>
                    </a:lnTo>
                    <a:lnTo>
                      <a:pt x="606" y="374"/>
                    </a:lnTo>
                    <a:lnTo>
                      <a:pt x="598" y="394"/>
                    </a:lnTo>
                    <a:lnTo>
                      <a:pt x="585" y="424"/>
                    </a:lnTo>
                    <a:lnTo>
                      <a:pt x="570" y="457"/>
                    </a:lnTo>
                    <a:lnTo>
                      <a:pt x="552" y="492"/>
                    </a:lnTo>
                    <a:lnTo>
                      <a:pt x="532" y="521"/>
                    </a:lnTo>
                    <a:lnTo>
                      <a:pt x="511" y="546"/>
                    </a:lnTo>
                    <a:lnTo>
                      <a:pt x="491" y="557"/>
                    </a:lnTo>
                    <a:lnTo>
                      <a:pt x="486" y="558"/>
                    </a:lnTo>
                    <a:lnTo>
                      <a:pt x="481" y="558"/>
                    </a:lnTo>
                    <a:lnTo>
                      <a:pt x="477" y="557"/>
                    </a:lnTo>
                    <a:lnTo>
                      <a:pt x="472" y="556"/>
                    </a:lnTo>
                    <a:lnTo>
                      <a:pt x="461" y="549"/>
                    </a:lnTo>
                    <a:lnTo>
                      <a:pt x="448" y="539"/>
                    </a:lnTo>
                    <a:lnTo>
                      <a:pt x="434" y="527"/>
                    </a:lnTo>
                    <a:lnTo>
                      <a:pt x="419" y="512"/>
                    </a:lnTo>
                    <a:lnTo>
                      <a:pt x="404" y="496"/>
                    </a:lnTo>
                    <a:lnTo>
                      <a:pt x="388" y="479"/>
                    </a:lnTo>
                    <a:lnTo>
                      <a:pt x="372" y="460"/>
                    </a:lnTo>
                    <a:lnTo>
                      <a:pt x="355" y="441"/>
                    </a:lnTo>
                    <a:lnTo>
                      <a:pt x="338" y="421"/>
                    </a:lnTo>
                    <a:lnTo>
                      <a:pt x="321" y="402"/>
                    </a:lnTo>
                    <a:lnTo>
                      <a:pt x="304" y="382"/>
                    </a:lnTo>
                    <a:lnTo>
                      <a:pt x="288" y="362"/>
                    </a:lnTo>
                    <a:lnTo>
                      <a:pt x="272" y="344"/>
                    </a:lnTo>
                    <a:lnTo>
                      <a:pt x="256" y="327"/>
                    </a:lnTo>
                    <a:lnTo>
                      <a:pt x="241" y="311"/>
                    </a:lnTo>
                    <a:lnTo>
                      <a:pt x="226" y="297"/>
                    </a:lnTo>
                    <a:lnTo>
                      <a:pt x="214" y="288"/>
                    </a:lnTo>
                    <a:lnTo>
                      <a:pt x="203" y="278"/>
                    </a:lnTo>
                    <a:lnTo>
                      <a:pt x="190" y="270"/>
                    </a:lnTo>
                    <a:lnTo>
                      <a:pt x="178" y="263"/>
                    </a:lnTo>
                    <a:lnTo>
                      <a:pt x="164" y="258"/>
                    </a:lnTo>
                    <a:lnTo>
                      <a:pt x="152" y="251"/>
                    </a:lnTo>
                    <a:lnTo>
                      <a:pt x="139" y="246"/>
                    </a:lnTo>
                    <a:lnTo>
                      <a:pt x="126" y="241"/>
                    </a:lnTo>
                    <a:lnTo>
                      <a:pt x="106" y="235"/>
                    </a:lnTo>
                    <a:lnTo>
                      <a:pt x="85" y="230"/>
                    </a:lnTo>
                    <a:lnTo>
                      <a:pt x="67" y="227"/>
                    </a:lnTo>
                    <a:lnTo>
                      <a:pt x="50" y="223"/>
                    </a:lnTo>
                    <a:lnTo>
                      <a:pt x="38" y="222"/>
                    </a:lnTo>
                    <a:lnTo>
                      <a:pt x="27" y="221"/>
                    </a:lnTo>
                    <a:lnTo>
                      <a:pt x="20" y="220"/>
                    </a:lnTo>
                    <a:lnTo>
                      <a:pt x="18" y="220"/>
                    </a:lnTo>
                    <a:lnTo>
                      <a:pt x="11" y="224"/>
                    </a:lnTo>
                    <a:lnTo>
                      <a:pt x="3" y="230"/>
                    </a:lnTo>
                    <a:lnTo>
                      <a:pt x="0" y="236"/>
                    </a:lnTo>
                    <a:lnTo>
                      <a:pt x="3" y="239"/>
                    </a:lnTo>
                    <a:lnTo>
                      <a:pt x="10" y="241"/>
                    </a:lnTo>
                    <a:lnTo>
                      <a:pt x="22" y="244"/>
                    </a:lnTo>
                    <a:lnTo>
                      <a:pt x="37" y="248"/>
                    </a:lnTo>
                    <a:lnTo>
                      <a:pt x="54" y="253"/>
                    </a:lnTo>
                    <a:lnTo>
                      <a:pt x="73" y="259"/>
                    </a:lnTo>
                    <a:lnTo>
                      <a:pt x="92" y="266"/>
                    </a:lnTo>
                    <a:lnTo>
                      <a:pt x="109" y="273"/>
                    </a:lnTo>
                    <a:lnTo>
                      <a:pt x="125" y="280"/>
                    </a:lnTo>
                    <a:lnTo>
                      <a:pt x="133" y="284"/>
                    </a:lnTo>
                    <a:lnTo>
                      <a:pt x="140" y="289"/>
                    </a:lnTo>
                    <a:lnTo>
                      <a:pt x="146" y="294"/>
                    </a:lnTo>
                    <a:lnTo>
                      <a:pt x="151" y="299"/>
                    </a:lnTo>
                    <a:lnTo>
                      <a:pt x="163" y="313"/>
                    </a:lnTo>
                    <a:lnTo>
                      <a:pt x="167" y="324"/>
                    </a:lnTo>
                    <a:lnTo>
                      <a:pt x="163" y="335"/>
                    </a:lnTo>
                    <a:lnTo>
                      <a:pt x="158" y="345"/>
                    </a:lnTo>
                    <a:lnTo>
                      <a:pt x="152" y="354"/>
                    </a:lnTo>
                    <a:lnTo>
                      <a:pt x="146" y="360"/>
                    </a:lnTo>
                    <a:lnTo>
                      <a:pt x="139" y="364"/>
                    </a:lnTo>
                    <a:lnTo>
                      <a:pt x="129" y="366"/>
                    </a:lnTo>
                    <a:lnTo>
                      <a:pt x="135" y="371"/>
                    </a:lnTo>
                    <a:lnTo>
                      <a:pt x="140" y="376"/>
                    </a:lnTo>
                    <a:lnTo>
                      <a:pt x="147" y="382"/>
                    </a:lnTo>
                    <a:lnTo>
                      <a:pt x="154" y="388"/>
                    </a:lnTo>
                    <a:lnTo>
                      <a:pt x="161" y="395"/>
                    </a:lnTo>
                    <a:lnTo>
                      <a:pt x="167" y="402"/>
                    </a:lnTo>
                    <a:lnTo>
                      <a:pt x="174" y="407"/>
                    </a:lnTo>
                    <a:lnTo>
                      <a:pt x="181" y="414"/>
                    </a:lnTo>
                    <a:lnTo>
                      <a:pt x="183" y="426"/>
                    </a:lnTo>
                    <a:lnTo>
                      <a:pt x="188" y="440"/>
                    </a:lnTo>
                    <a:lnTo>
                      <a:pt x="196" y="455"/>
                    </a:lnTo>
                    <a:lnTo>
                      <a:pt x="205" y="470"/>
                    </a:lnTo>
                    <a:lnTo>
                      <a:pt x="213" y="479"/>
                    </a:lnTo>
                    <a:lnTo>
                      <a:pt x="217" y="485"/>
                    </a:lnTo>
                    <a:lnTo>
                      <a:pt x="221" y="488"/>
                    </a:lnTo>
                    <a:lnTo>
                      <a:pt x="224" y="492"/>
                    </a:lnTo>
                    <a:lnTo>
                      <a:pt x="228" y="494"/>
                    </a:lnTo>
                    <a:lnTo>
                      <a:pt x="234" y="497"/>
                    </a:lnTo>
                    <a:lnTo>
                      <a:pt x="241" y="503"/>
                    </a:lnTo>
                    <a:lnTo>
                      <a:pt x="252" y="511"/>
                    </a:lnTo>
                    <a:lnTo>
                      <a:pt x="271" y="541"/>
                    </a:lnTo>
                    <a:lnTo>
                      <a:pt x="290" y="573"/>
                    </a:lnTo>
                    <a:lnTo>
                      <a:pt x="312" y="608"/>
                    </a:lnTo>
                    <a:lnTo>
                      <a:pt x="333" y="644"/>
                    </a:lnTo>
                    <a:lnTo>
                      <a:pt x="353" y="679"/>
                    </a:lnTo>
                    <a:lnTo>
                      <a:pt x="373" y="715"/>
                    </a:lnTo>
                    <a:lnTo>
                      <a:pt x="391" y="748"/>
                    </a:lnTo>
                    <a:lnTo>
                      <a:pt x="408" y="781"/>
                    </a:lnTo>
                    <a:lnTo>
                      <a:pt x="413" y="791"/>
                    </a:lnTo>
                    <a:lnTo>
                      <a:pt x="421" y="801"/>
                    </a:lnTo>
                    <a:lnTo>
                      <a:pt x="430" y="813"/>
                    </a:lnTo>
                    <a:lnTo>
                      <a:pt x="440" y="823"/>
                    </a:lnTo>
                    <a:lnTo>
                      <a:pt x="451" y="835"/>
                    </a:lnTo>
                    <a:lnTo>
                      <a:pt x="464" y="845"/>
                    </a:lnTo>
                    <a:lnTo>
                      <a:pt x="477" y="857"/>
                    </a:lnTo>
                    <a:lnTo>
                      <a:pt x="491" y="867"/>
                    </a:lnTo>
                    <a:lnTo>
                      <a:pt x="503" y="876"/>
                    </a:lnTo>
                    <a:lnTo>
                      <a:pt x="516" y="886"/>
                    </a:lnTo>
                    <a:lnTo>
                      <a:pt x="530" y="895"/>
                    </a:lnTo>
                    <a:lnTo>
                      <a:pt x="544" y="904"/>
                    </a:lnTo>
                    <a:lnTo>
                      <a:pt x="557" y="912"/>
                    </a:lnTo>
                    <a:lnTo>
                      <a:pt x="570" y="920"/>
                    </a:lnTo>
                    <a:lnTo>
                      <a:pt x="584" y="928"/>
                    </a:lnTo>
                    <a:lnTo>
                      <a:pt x="598" y="936"/>
                    </a:lnTo>
                    <a:lnTo>
                      <a:pt x="610" y="943"/>
                    </a:lnTo>
                    <a:lnTo>
                      <a:pt x="623" y="950"/>
                    </a:lnTo>
                    <a:lnTo>
                      <a:pt x="636" y="957"/>
                    </a:lnTo>
                    <a:lnTo>
                      <a:pt x="647" y="963"/>
                    </a:lnTo>
                    <a:lnTo>
                      <a:pt x="658" y="969"/>
                    </a:lnTo>
                    <a:lnTo>
                      <a:pt x="668" y="973"/>
                    </a:lnTo>
                    <a:lnTo>
                      <a:pt x="677" y="978"/>
                    </a:lnTo>
                    <a:lnTo>
                      <a:pt x="685" y="981"/>
                    </a:lnTo>
                    <a:lnTo>
                      <a:pt x="690" y="984"/>
                    </a:lnTo>
                    <a:lnTo>
                      <a:pt x="695" y="985"/>
                    </a:lnTo>
                    <a:lnTo>
                      <a:pt x="698" y="986"/>
                    </a:lnTo>
                    <a:lnTo>
                      <a:pt x="703" y="987"/>
                    </a:lnTo>
                    <a:lnTo>
                      <a:pt x="707" y="988"/>
                    </a:lnTo>
                    <a:lnTo>
                      <a:pt x="712" y="989"/>
                    </a:lnTo>
                    <a:lnTo>
                      <a:pt x="715" y="989"/>
                    </a:lnTo>
                    <a:lnTo>
                      <a:pt x="720" y="989"/>
                    </a:lnTo>
                    <a:lnTo>
                      <a:pt x="1083" y="1289"/>
                    </a:lnTo>
                    <a:lnTo>
                      <a:pt x="1184" y="1182"/>
                    </a:lnTo>
                    <a:lnTo>
                      <a:pt x="1189" y="1182"/>
                    </a:lnTo>
                    <a:lnTo>
                      <a:pt x="1204" y="1161"/>
                    </a:lnTo>
                    <a:lnTo>
                      <a:pt x="1225" y="1140"/>
                    </a:lnTo>
                    <a:lnTo>
                      <a:pt x="1225" y="1140"/>
                    </a:lnTo>
                    <a:lnTo>
                      <a:pt x="1223" y="1140"/>
                    </a:lnTo>
                    <a:lnTo>
                      <a:pt x="1222" y="1140"/>
                    </a:lnTo>
                    <a:lnTo>
                      <a:pt x="1221" y="113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43" name="Freeform 42"/>
              <p:cNvSpPr>
                <a:spLocks/>
              </p:cNvSpPr>
              <p:nvPr/>
            </p:nvSpPr>
            <p:spPr bwMode="auto">
              <a:xfrm rot="3260985" flipV="1">
                <a:off x="7158111" y="3330545"/>
                <a:ext cx="104775" cy="65088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17" y="0"/>
                  </a:cxn>
                  <a:cxn ang="0">
                    <a:pos x="33" y="2"/>
                  </a:cxn>
                  <a:cxn ang="0">
                    <a:pos x="52" y="7"/>
                  </a:cxn>
                  <a:cxn ang="0">
                    <a:pos x="71" y="15"/>
                  </a:cxn>
                  <a:cxn ang="0">
                    <a:pos x="90" y="23"/>
                  </a:cxn>
                  <a:cxn ang="0">
                    <a:pos x="107" y="34"/>
                  </a:cxn>
                  <a:cxn ang="0">
                    <a:pos x="120" y="42"/>
                  </a:cxn>
                  <a:cxn ang="0">
                    <a:pos x="128" y="49"/>
                  </a:cxn>
                  <a:cxn ang="0">
                    <a:pos x="131" y="59"/>
                  </a:cxn>
                  <a:cxn ang="0">
                    <a:pos x="128" y="70"/>
                  </a:cxn>
                  <a:cxn ang="0">
                    <a:pos x="123" y="78"/>
                  </a:cxn>
                  <a:cxn ang="0">
                    <a:pos x="120" y="81"/>
                  </a:cxn>
                  <a:cxn ang="0">
                    <a:pos x="120" y="81"/>
                  </a:cxn>
                  <a:cxn ang="0">
                    <a:pos x="119" y="81"/>
                  </a:cxn>
                  <a:cxn ang="0">
                    <a:pos x="116" y="81"/>
                  </a:cxn>
                  <a:cxn ang="0">
                    <a:pos x="113" y="81"/>
                  </a:cxn>
                  <a:cxn ang="0">
                    <a:pos x="108" y="79"/>
                  </a:cxn>
                  <a:cxn ang="0">
                    <a:pos x="101" y="75"/>
                  </a:cxn>
                  <a:cxn ang="0">
                    <a:pos x="91" y="71"/>
                  </a:cxn>
                  <a:cxn ang="0">
                    <a:pos x="80" y="64"/>
                  </a:cxn>
                  <a:cxn ang="0">
                    <a:pos x="62" y="55"/>
                  </a:cxn>
                  <a:cxn ang="0">
                    <a:pos x="45" y="45"/>
                  </a:cxn>
                  <a:cxn ang="0">
                    <a:pos x="29" y="37"/>
                  </a:cxn>
                  <a:cxn ang="0">
                    <a:pos x="16" y="29"/>
                  </a:cxn>
                  <a:cxn ang="0">
                    <a:pos x="6" y="21"/>
                  </a:cxn>
                  <a:cxn ang="0">
                    <a:pos x="0" y="15"/>
                  </a:cxn>
                  <a:cxn ang="0">
                    <a:pos x="0" y="8"/>
                  </a:cxn>
                  <a:cxn ang="0">
                    <a:pos x="6" y="3"/>
                  </a:cxn>
                </a:cxnLst>
                <a:rect l="0" t="0" r="r" b="b"/>
                <a:pathLst>
                  <a:path w="131" h="81">
                    <a:moveTo>
                      <a:pt x="6" y="3"/>
                    </a:moveTo>
                    <a:lnTo>
                      <a:pt x="17" y="0"/>
                    </a:lnTo>
                    <a:lnTo>
                      <a:pt x="33" y="2"/>
                    </a:lnTo>
                    <a:lnTo>
                      <a:pt x="52" y="7"/>
                    </a:lnTo>
                    <a:lnTo>
                      <a:pt x="71" y="15"/>
                    </a:lnTo>
                    <a:lnTo>
                      <a:pt x="90" y="23"/>
                    </a:lnTo>
                    <a:lnTo>
                      <a:pt x="107" y="34"/>
                    </a:lnTo>
                    <a:lnTo>
                      <a:pt x="120" y="42"/>
                    </a:lnTo>
                    <a:lnTo>
                      <a:pt x="128" y="49"/>
                    </a:lnTo>
                    <a:lnTo>
                      <a:pt x="131" y="59"/>
                    </a:lnTo>
                    <a:lnTo>
                      <a:pt x="128" y="70"/>
                    </a:lnTo>
                    <a:lnTo>
                      <a:pt x="123" y="78"/>
                    </a:lnTo>
                    <a:lnTo>
                      <a:pt x="120" y="81"/>
                    </a:lnTo>
                    <a:lnTo>
                      <a:pt x="120" y="81"/>
                    </a:lnTo>
                    <a:lnTo>
                      <a:pt x="119" y="81"/>
                    </a:lnTo>
                    <a:lnTo>
                      <a:pt x="116" y="81"/>
                    </a:lnTo>
                    <a:lnTo>
                      <a:pt x="113" y="81"/>
                    </a:lnTo>
                    <a:lnTo>
                      <a:pt x="108" y="79"/>
                    </a:lnTo>
                    <a:lnTo>
                      <a:pt x="101" y="75"/>
                    </a:lnTo>
                    <a:lnTo>
                      <a:pt x="91" y="71"/>
                    </a:lnTo>
                    <a:lnTo>
                      <a:pt x="80" y="64"/>
                    </a:lnTo>
                    <a:lnTo>
                      <a:pt x="62" y="55"/>
                    </a:lnTo>
                    <a:lnTo>
                      <a:pt x="45" y="45"/>
                    </a:lnTo>
                    <a:lnTo>
                      <a:pt x="29" y="37"/>
                    </a:lnTo>
                    <a:lnTo>
                      <a:pt x="16" y="29"/>
                    </a:lnTo>
                    <a:lnTo>
                      <a:pt x="6" y="21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44" name="Freeform 43"/>
              <p:cNvSpPr>
                <a:spLocks/>
              </p:cNvSpPr>
              <p:nvPr/>
            </p:nvSpPr>
            <p:spPr bwMode="auto">
              <a:xfrm rot="3260985" flipV="1">
                <a:off x="7214076" y="3274417"/>
                <a:ext cx="60325" cy="50800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16" y="1"/>
                  </a:cxn>
                  <a:cxn ang="0">
                    <a:pos x="23" y="5"/>
                  </a:cxn>
                  <a:cxn ang="0">
                    <a:pos x="34" y="11"/>
                  </a:cxn>
                  <a:cxn ang="0">
                    <a:pos x="45" y="18"/>
                  </a:cxn>
                  <a:cxn ang="0">
                    <a:pos x="56" y="24"/>
                  </a:cxn>
                  <a:cxn ang="0">
                    <a:pos x="66" y="31"/>
                  </a:cxn>
                  <a:cxn ang="0">
                    <a:pos x="73" y="36"/>
                  </a:cxn>
                  <a:cxn ang="0">
                    <a:pos x="76" y="41"/>
                  </a:cxn>
                  <a:cxn ang="0">
                    <a:pos x="75" y="44"/>
                  </a:cxn>
                  <a:cxn ang="0">
                    <a:pos x="69" y="49"/>
                  </a:cxn>
                  <a:cxn ang="0">
                    <a:pos x="61" y="53"/>
                  </a:cxn>
                  <a:cxn ang="0">
                    <a:pos x="51" y="58"/>
                  </a:cxn>
                  <a:cxn ang="0">
                    <a:pos x="41" y="61"/>
                  </a:cxn>
                  <a:cxn ang="0">
                    <a:pos x="29" y="64"/>
                  </a:cxn>
                  <a:cxn ang="0">
                    <a:pos x="19" y="62"/>
                  </a:cxn>
                  <a:cxn ang="0">
                    <a:pos x="10" y="58"/>
                  </a:cxn>
                  <a:cxn ang="0">
                    <a:pos x="0" y="46"/>
                  </a:cxn>
                  <a:cxn ang="0">
                    <a:pos x="0" y="36"/>
                  </a:cxn>
                  <a:cxn ang="0">
                    <a:pos x="5" y="21"/>
                  </a:cxn>
                  <a:cxn ang="0">
                    <a:pos x="14" y="0"/>
                  </a:cxn>
                </a:cxnLst>
                <a:rect l="0" t="0" r="r" b="b"/>
                <a:pathLst>
                  <a:path w="76" h="64">
                    <a:moveTo>
                      <a:pt x="14" y="0"/>
                    </a:moveTo>
                    <a:lnTo>
                      <a:pt x="16" y="1"/>
                    </a:lnTo>
                    <a:lnTo>
                      <a:pt x="23" y="5"/>
                    </a:lnTo>
                    <a:lnTo>
                      <a:pt x="34" y="11"/>
                    </a:lnTo>
                    <a:lnTo>
                      <a:pt x="45" y="18"/>
                    </a:lnTo>
                    <a:lnTo>
                      <a:pt x="56" y="24"/>
                    </a:lnTo>
                    <a:lnTo>
                      <a:pt x="66" y="31"/>
                    </a:lnTo>
                    <a:lnTo>
                      <a:pt x="73" y="36"/>
                    </a:lnTo>
                    <a:lnTo>
                      <a:pt x="76" y="41"/>
                    </a:lnTo>
                    <a:lnTo>
                      <a:pt x="75" y="44"/>
                    </a:lnTo>
                    <a:lnTo>
                      <a:pt x="69" y="49"/>
                    </a:lnTo>
                    <a:lnTo>
                      <a:pt x="61" y="53"/>
                    </a:lnTo>
                    <a:lnTo>
                      <a:pt x="51" y="58"/>
                    </a:lnTo>
                    <a:lnTo>
                      <a:pt x="41" y="61"/>
                    </a:lnTo>
                    <a:lnTo>
                      <a:pt x="29" y="64"/>
                    </a:lnTo>
                    <a:lnTo>
                      <a:pt x="19" y="62"/>
                    </a:lnTo>
                    <a:lnTo>
                      <a:pt x="10" y="58"/>
                    </a:lnTo>
                    <a:lnTo>
                      <a:pt x="0" y="46"/>
                    </a:lnTo>
                    <a:lnTo>
                      <a:pt x="0" y="36"/>
                    </a:lnTo>
                    <a:lnTo>
                      <a:pt x="5" y="2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45" name="Freeform 44"/>
              <p:cNvSpPr>
                <a:spLocks/>
              </p:cNvSpPr>
              <p:nvPr/>
            </p:nvSpPr>
            <p:spPr bwMode="auto">
              <a:xfrm>
                <a:off x="7386638" y="2592388"/>
                <a:ext cx="177800" cy="457200"/>
              </a:xfrm>
              <a:custGeom>
                <a:avLst/>
                <a:gdLst/>
                <a:ahLst/>
                <a:cxnLst>
                  <a:cxn ang="0">
                    <a:pos x="225" y="0"/>
                  </a:cxn>
                  <a:cxn ang="0">
                    <a:pos x="224" y="2"/>
                  </a:cxn>
                  <a:cxn ang="0">
                    <a:pos x="220" y="6"/>
                  </a:cxn>
                  <a:cxn ang="0">
                    <a:pos x="213" y="15"/>
                  </a:cxn>
                  <a:cxn ang="0">
                    <a:pos x="204" y="30"/>
                  </a:cxn>
                  <a:cxn ang="0">
                    <a:pos x="191" y="51"/>
                  </a:cxn>
                  <a:cxn ang="0">
                    <a:pos x="176" y="81"/>
                  </a:cxn>
                  <a:cxn ang="0">
                    <a:pos x="158" y="120"/>
                  </a:cxn>
                  <a:cxn ang="0">
                    <a:pos x="137" y="169"/>
                  </a:cxn>
                  <a:cxn ang="0">
                    <a:pos x="114" y="227"/>
                  </a:cxn>
                  <a:cxn ang="0">
                    <a:pos x="91" y="294"/>
                  </a:cxn>
                  <a:cxn ang="0">
                    <a:pos x="68" y="362"/>
                  </a:cxn>
                  <a:cxn ang="0">
                    <a:pos x="46" y="428"/>
                  </a:cxn>
                  <a:cxn ang="0">
                    <a:pos x="28" y="487"/>
                  </a:cxn>
                  <a:cxn ang="0">
                    <a:pos x="13" y="534"/>
                  </a:cxn>
                  <a:cxn ang="0">
                    <a:pos x="4" y="566"/>
                  </a:cxn>
                  <a:cxn ang="0">
                    <a:pos x="0" y="578"/>
                  </a:cxn>
                  <a:cxn ang="0">
                    <a:pos x="5" y="564"/>
                  </a:cxn>
                  <a:cxn ang="0">
                    <a:pos x="19" y="526"/>
                  </a:cxn>
                  <a:cxn ang="0">
                    <a:pos x="37" y="472"/>
                  </a:cxn>
                  <a:cxn ang="0">
                    <a:pos x="60" y="407"/>
                  </a:cxn>
                  <a:cxn ang="0">
                    <a:pos x="85" y="338"/>
                  </a:cxn>
                  <a:cxn ang="0">
                    <a:pos x="110" y="272"/>
                  </a:cxn>
                  <a:cxn ang="0">
                    <a:pos x="132" y="215"/>
                  </a:cxn>
                  <a:cxn ang="0">
                    <a:pos x="148" y="173"/>
                  </a:cxn>
                  <a:cxn ang="0">
                    <a:pos x="165" y="133"/>
                  </a:cxn>
                  <a:cxn ang="0">
                    <a:pos x="180" y="98"/>
                  </a:cxn>
                  <a:cxn ang="0">
                    <a:pos x="193" y="68"/>
                  </a:cxn>
                  <a:cxn ang="0">
                    <a:pos x="204" y="44"/>
                  </a:cxn>
                  <a:cxn ang="0">
                    <a:pos x="213" y="25"/>
                  </a:cxn>
                  <a:cxn ang="0">
                    <a:pos x="219" y="12"/>
                  </a:cxn>
                  <a:cxn ang="0">
                    <a:pos x="224" y="3"/>
                  </a:cxn>
                  <a:cxn ang="0">
                    <a:pos x="225" y="0"/>
                  </a:cxn>
                </a:cxnLst>
                <a:rect l="0" t="0" r="r" b="b"/>
                <a:pathLst>
                  <a:path w="225" h="578">
                    <a:moveTo>
                      <a:pt x="225" y="0"/>
                    </a:moveTo>
                    <a:lnTo>
                      <a:pt x="224" y="2"/>
                    </a:lnTo>
                    <a:lnTo>
                      <a:pt x="220" y="6"/>
                    </a:lnTo>
                    <a:lnTo>
                      <a:pt x="213" y="15"/>
                    </a:lnTo>
                    <a:lnTo>
                      <a:pt x="204" y="30"/>
                    </a:lnTo>
                    <a:lnTo>
                      <a:pt x="191" y="51"/>
                    </a:lnTo>
                    <a:lnTo>
                      <a:pt x="176" y="81"/>
                    </a:lnTo>
                    <a:lnTo>
                      <a:pt x="158" y="120"/>
                    </a:lnTo>
                    <a:lnTo>
                      <a:pt x="137" y="169"/>
                    </a:lnTo>
                    <a:lnTo>
                      <a:pt x="114" y="227"/>
                    </a:lnTo>
                    <a:lnTo>
                      <a:pt x="91" y="294"/>
                    </a:lnTo>
                    <a:lnTo>
                      <a:pt x="68" y="362"/>
                    </a:lnTo>
                    <a:lnTo>
                      <a:pt x="46" y="428"/>
                    </a:lnTo>
                    <a:lnTo>
                      <a:pt x="28" y="487"/>
                    </a:lnTo>
                    <a:lnTo>
                      <a:pt x="13" y="534"/>
                    </a:lnTo>
                    <a:lnTo>
                      <a:pt x="4" y="566"/>
                    </a:lnTo>
                    <a:lnTo>
                      <a:pt x="0" y="578"/>
                    </a:lnTo>
                    <a:lnTo>
                      <a:pt x="5" y="564"/>
                    </a:lnTo>
                    <a:lnTo>
                      <a:pt x="19" y="526"/>
                    </a:lnTo>
                    <a:lnTo>
                      <a:pt x="37" y="472"/>
                    </a:lnTo>
                    <a:lnTo>
                      <a:pt x="60" y="407"/>
                    </a:lnTo>
                    <a:lnTo>
                      <a:pt x="85" y="338"/>
                    </a:lnTo>
                    <a:lnTo>
                      <a:pt x="110" y="272"/>
                    </a:lnTo>
                    <a:lnTo>
                      <a:pt x="132" y="215"/>
                    </a:lnTo>
                    <a:lnTo>
                      <a:pt x="148" y="173"/>
                    </a:lnTo>
                    <a:lnTo>
                      <a:pt x="165" y="133"/>
                    </a:lnTo>
                    <a:lnTo>
                      <a:pt x="180" y="98"/>
                    </a:lnTo>
                    <a:lnTo>
                      <a:pt x="193" y="68"/>
                    </a:lnTo>
                    <a:lnTo>
                      <a:pt x="204" y="44"/>
                    </a:lnTo>
                    <a:lnTo>
                      <a:pt x="213" y="25"/>
                    </a:lnTo>
                    <a:lnTo>
                      <a:pt x="219" y="12"/>
                    </a:lnTo>
                    <a:lnTo>
                      <a:pt x="224" y="3"/>
                    </a:lnTo>
                    <a:lnTo>
                      <a:pt x="22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</p:grpSp>
        <p:sp>
          <p:nvSpPr>
            <p:cNvPr id="38" name="Line 34"/>
            <p:cNvSpPr>
              <a:spLocks noChangeShapeType="1"/>
            </p:cNvSpPr>
            <p:nvPr/>
          </p:nvSpPr>
          <p:spPr bwMode="auto">
            <a:xfrm flipV="1">
              <a:off x="7329488" y="918287"/>
              <a:ext cx="0" cy="2247188"/>
            </a:xfrm>
            <a:prstGeom prst="line">
              <a:avLst/>
            </a:prstGeom>
            <a:noFill/>
            <a:ln w="1270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175274" y="3766708"/>
            <a:ext cx="10860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Stable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014000" y="1555315"/>
            <a:ext cx="22570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Stabilizable but fragile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327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8950593" y="404256"/>
            <a:ext cx="1321053" cy="3114756"/>
            <a:chOff x="7086600" y="918287"/>
            <a:chExt cx="1321053" cy="3114756"/>
          </a:xfrm>
        </p:grpSpPr>
        <p:grpSp>
          <p:nvGrpSpPr>
            <p:cNvPr id="27" name="Group 26"/>
            <p:cNvGrpSpPr/>
            <p:nvPr/>
          </p:nvGrpSpPr>
          <p:grpSpPr>
            <a:xfrm>
              <a:off x="7086600" y="2438400"/>
              <a:ext cx="1321053" cy="1594643"/>
              <a:chOff x="7064916" y="2592388"/>
              <a:chExt cx="1321053" cy="1594643"/>
            </a:xfrm>
          </p:grpSpPr>
          <p:sp>
            <p:nvSpPr>
              <p:cNvPr id="29" name="Freeform 28"/>
              <p:cNvSpPr>
                <a:spLocks/>
              </p:cNvSpPr>
              <p:nvPr/>
            </p:nvSpPr>
            <p:spPr bwMode="auto">
              <a:xfrm rot="3260985" flipV="1">
                <a:off x="7170738" y="2971800"/>
                <a:ext cx="1211262" cy="1219200"/>
              </a:xfrm>
              <a:custGeom>
                <a:avLst/>
                <a:gdLst/>
                <a:ahLst/>
                <a:cxnLst>
                  <a:cxn ang="0">
                    <a:pos x="1013" y="660"/>
                  </a:cxn>
                  <a:cxn ang="0">
                    <a:pos x="993" y="312"/>
                  </a:cxn>
                  <a:cxn ang="0">
                    <a:pos x="953" y="194"/>
                  </a:cxn>
                  <a:cxn ang="0">
                    <a:pos x="897" y="144"/>
                  </a:cxn>
                  <a:cxn ang="0">
                    <a:pos x="837" y="125"/>
                  </a:cxn>
                  <a:cxn ang="0">
                    <a:pos x="760" y="91"/>
                  </a:cxn>
                  <a:cxn ang="0">
                    <a:pos x="672" y="50"/>
                  </a:cxn>
                  <a:cxn ang="0">
                    <a:pos x="595" y="18"/>
                  </a:cxn>
                  <a:cxn ang="0">
                    <a:pos x="533" y="3"/>
                  </a:cxn>
                  <a:cxn ang="0">
                    <a:pos x="453" y="0"/>
                  </a:cxn>
                  <a:cxn ang="0">
                    <a:pos x="367" y="6"/>
                  </a:cxn>
                  <a:cxn ang="0">
                    <a:pos x="290" y="18"/>
                  </a:cxn>
                  <a:cxn ang="0">
                    <a:pos x="202" y="94"/>
                  </a:cxn>
                  <a:cxn ang="0">
                    <a:pos x="116" y="211"/>
                  </a:cxn>
                  <a:cxn ang="0">
                    <a:pos x="23" y="243"/>
                  </a:cxn>
                  <a:cxn ang="0">
                    <a:pos x="18" y="328"/>
                  </a:cxn>
                  <a:cxn ang="0">
                    <a:pos x="42" y="377"/>
                  </a:cxn>
                  <a:cxn ang="0">
                    <a:pos x="22" y="420"/>
                  </a:cxn>
                  <a:cxn ang="0">
                    <a:pos x="14" y="451"/>
                  </a:cxn>
                  <a:cxn ang="0">
                    <a:pos x="53" y="485"/>
                  </a:cxn>
                  <a:cxn ang="0">
                    <a:pos x="102" y="486"/>
                  </a:cxn>
                  <a:cxn ang="0">
                    <a:pos x="154" y="469"/>
                  </a:cxn>
                  <a:cxn ang="0">
                    <a:pos x="156" y="489"/>
                  </a:cxn>
                  <a:cxn ang="0">
                    <a:pos x="117" y="536"/>
                  </a:cxn>
                  <a:cxn ang="0">
                    <a:pos x="101" y="559"/>
                  </a:cxn>
                  <a:cxn ang="0">
                    <a:pos x="133" y="606"/>
                  </a:cxn>
                  <a:cxn ang="0">
                    <a:pos x="222" y="598"/>
                  </a:cxn>
                  <a:cxn ang="0">
                    <a:pos x="269" y="644"/>
                  </a:cxn>
                  <a:cxn ang="0">
                    <a:pos x="291" y="734"/>
                  </a:cxn>
                  <a:cxn ang="0">
                    <a:pos x="340" y="864"/>
                  </a:cxn>
                  <a:cxn ang="0">
                    <a:pos x="408" y="964"/>
                  </a:cxn>
                  <a:cxn ang="0">
                    <a:pos x="447" y="1009"/>
                  </a:cxn>
                  <a:cxn ang="0">
                    <a:pos x="489" y="504"/>
                  </a:cxn>
                  <a:cxn ang="0">
                    <a:pos x="446" y="443"/>
                  </a:cxn>
                  <a:cxn ang="0">
                    <a:pos x="450" y="419"/>
                  </a:cxn>
                  <a:cxn ang="0">
                    <a:pos x="511" y="380"/>
                  </a:cxn>
                  <a:cxn ang="0">
                    <a:pos x="566" y="398"/>
                  </a:cxn>
                  <a:cxn ang="0">
                    <a:pos x="585" y="427"/>
                  </a:cxn>
                  <a:cxn ang="0">
                    <a:pos x="580" y="448"/>
                  </a:cxn>
                  <a:cxn ang="0">
                    <a:pos x="542" y="510"/>
                  </a:cxn>
                  <a:cxn ang="0">
                    <a:pos x="489" y="1045"/>
                  </a:cxn>
                  <a:cxn ang="0">
                    <a:pos x="570" y="1092"/>
                  </a:cxn>
                  <a:cxn ang="0">
                    <a:pos x="655" y="1132"/>
                  </a:cxn>
                  <a:cxn ang="0">
                    <a:pos x="731" y="1170"/>
                  </a:cxn>
                  <a:cxn ang="0">
                    <a:pos x="797" y="1225"/>
                  </a:cxn>
                  <a:cxn ang="0">
                    <a:pos x="916" y="1332"/>
                  </a:cxn>
                  <a:cxn ang="0">
                    <a:pos x="1043" y="1438"/>
                  </a:cxn>
                  <a:cxn ang="0">
                    <a:pos x="1137" y="1515"/>
                  </a:cxn>
                  <a:cxn ang="0">
                    <a:pos x="1526" y="1130"/>
                  </a:cxn>
                  <a:cxn ang="0">
                    <a:pos x="1463" y="1099"/>
                  </a:cxn>
                  <a:cxn ang="0">
                    <a:pos x="1317" y="1025"/>
                  </a:cxn>
                  <a:cxn ang="0">
                    <a:pos x="1160" y="936"/>
                  </a:cxn>
                  <a:cxn ang="0">
                    <a:pos x="1058" y="862"/>
                  </a:cxn>
                </a:cxnLst>
                <a:rect l="0" t="0" r="r" b="b"/>
                <a:pathLst>
                  <a:path w="1526" h="1536">
                    <a:moveTo>
                      <a:pt x="1058" y="862"/>
                    </a:moveTo>
                    <a:lnTo>
                      <a:pt x="1037" y="817"/>
                    </a:lnTo>
                    <a:lnTo>
                      <a:pt x="1022" y="748"/>
                    </a:lnTo>
                    <a:lnTo>
                      <a:pt x="1013" y="660"/>
                    </a:lnTo>
                    <a:lnTo>
                      <a:pt x="1006" y="565"/>
                    </a:lnTo>
                    <a:lnTo>
                      <a:pt x="1002" y="470"/>
                    </a:lnTo>
                    <a:lnTo>
                      <a:pt x="998" y="382"/>
                    </a:lnTo>
                    <a:lnTo>
                      <a:pt x="993" y="312"/>
                    </a:lnTo>
                    <a:lnTo>
                      <a:pt x="983" y="267"/>
                    </a:lnTo>
                    <a:lnTo>
                      <a:pt x="973" y="239"/>
                    </a:lnTo>
                    <a:lnTo>
                      <a:pt x="963" y="215"/>
                    </a:lnTo>
                    <a:lnTo>
                      <a:pt x="953" y="194"/>
                    </a:lnTo>
                    <a:lnTo>
                      <a:pt x="942" y="176"/>
                    </a:lnTo>
                    <a:lnTo>
                      <a:pt x="929" y="162"/>
                    </a:lnTo>
                    <a:lnTo>
                      <a:pt x="914" y="152"/>
                    </a:lnTo>
                    <a:lnTo>
                      <a:pt x="897" y="144"/>
                    </a:lnTo>
                    <a:lnTo>
                      <a:pt x="875" y="138"/>
                    </a:lnTo>
                    <a:lnTo>
                      <a:pt x="865" y="136"/>
                    </a:lnTo>
                    <a:lnTo>
                      <a:pt x="852" y="131"/>
                    </a:lnTo>
                    <a:lnTo>
                      <a:pt x="837" y="125"/>
                    </a:lnTo>
                    <a:lnTo>
                      <a:pt x="820" y="118"/>
                    </a:lnTo>
                    <a:lnTo>
                      <a:pt x="801" y="109"/>
                    </a:lnTo>
                    <a:lnTo>
                      <a:pt x="782" y="101"/>
                    </a:lnTo>
                    <a:lnTo>
                      <a:pt x="760" y="91"/>
                    </a:lnTo>
                    <a:lnTo>
                      <a:pt x="739" y="80"/>
                    </a:lnTo>
                    <a:lnTo>
                      <a:pt x="717" y="70"/>
                    </a:lnTo>
                    <a:lnTo>
                      <a:pt x="694" y="61"/>
                    </a:lnTo>
                    <a:lnTo>
                      <a:pt x="672" y="50"/>
                    </a:lnTo>
                    <a:lnTo>
                      <a:pt x="651" y="41"/>
                    </a:lnTo>
                    <a:lnTo>
                      <a:pt x="631" y="32"/>
                    </a:lnTo>
                    <a:lnTo>
                      <a:pt x="612" y="24"/>
                    </a:lnTo>
                    <a:lnTo>
                      <a:pt x="595" y="18"/>
                    </a:lnTo>
                    <a:lnTo>
                      <a:pt x="579" y="12"/>
                    </a:lnTo>
                    <a:lnTo>
                      <a:pt x="565" y="9"/>
                    </a:lnTo>
                    <a:lnTo>
                      <a:pt x="550" y="6"/>
                    </a:lnTo>
                    <a:lnTo>
                      <a:pt x="533" y="3"/>
                    </a:lnTo>
                    <a:lnTo>
                      <a:pt x="514" y="2"/>
                    </a:lnTo>
                    <a:lnTo>
                      <a:pt x="495" y="1"/>
                    </a:lnTo>
                    <a:lnTo>
                      <a:pt x="474" y="0"/>
                    </a:lnTo>
                    <a:lnTo>
                      <a:pt x="453" y="0"/>
                    </a:lnTo>
                    <a:lnTo>
                      <a:pt x="431" y="0"/>
                    </a:lnTo>
                    <a:lnTo>
                      <a:pt x="409" y="1"/>
                    </a:lnTo>
                    <a:lnTo>
                      <a:pt x="388" y="3"/>
                    </a:lnTo>
                    <a:lnTo>
                      <a:pt x="367" y="6"/>
                    </a:lnTo>
                    <a:lnTo>
                      <a:pt x="346" y="8"/>
                    </a:lnTo>
                    <a:lnTo>
                      <a:pt x="325" y="10"/>
                    </a:lnTo>
                    <a:lnTo>
                      <a:pt x="307" y="15"/>
                    </a:lnTo>
                    <a:lnTo>
                      <a:pt x="290" y="18"/>
                    </a:lnTo>
                    <a:lnTo>
                      <a:pt x="273" y="23"/>
                    </a:lnTo>
                    <a:lnTo>
                      <a:pt x="248" y="38"/>
                    </a:lnTo>
                    <a:lnTo>
                      <a:pt x="224" y="63"/>
                    </a:lnTo>
                    <a:lnTo>
                      <a:pt x="202" y="94"/>
                    </a:lnTo>
                    <a:lnTo>
                      <a:pt x="180" y="129"/>
                    </a:lnTo>
                    <a:lnTo>
                      <a:pt x="158" y="162"/>
                    </a:lnTo>
                    <a:lnTo>
                      <a:pt x="138" y="191"/>
                    </a:lnTo>
                    <a:lnTo>
                      <a:pt x="116" y="211"/>
                    </a:lnTo>
                    <a:lnTo>
                      <a:pt x="93" y="219"/>
                    </a:lnTo>
                    <a:lnTo>
                      <a:pt x="67" y="222"/>
                    </a:lnTo>
                    <a:lnTo>
                      <a:pt x="44" y="230"/>
                    </a:lnTo>
                    <a:lnTo>
                      <a:pt x="23" y="243"/>
                    </a:lnTo>
                    <a:lnTo>
                      <a:pt x="8" y="260"/>
                    </a:lnTo>
                    <a:lnTo>
                      <a:pt x="0" y="281"/>
                    </a:lnTo>
                    <a:lnTo>
                      <a:pt x="3" y="304"/>
                    </a:lnTo>
                    <a:lnTo>
                      <a:pt x="18" y="328"/>
                    </a:lnTo>
                    <a:lnTo>
                      <a:pt x="47" y="355"/>
                    </a:lnTo>
                    <a:lnTo>
                      <a:pt x="48" y="359"/>
                    </a:lnTo>
                    <a:lnTo>
                      <a:pt x="45" y="366"/>
                    </a:lnTo>
                    <a:lnTo>
                      <a:pt x="42" y="377"/>
                    </a:lnTo>
                    <a:lnTo>
                      <a:pt x="37" y="389"/>
                    </a:lnTo>
                    <a:lnTo>
                      <a:pt x="32" y="401"/>
                    </a:lnTo>
                    <a:lnTo>
                      <a:pt x="27" y="411"/>
                    </a:lnTo>
                    <a:lnTo>
                      <a:pt x="22" y="420"/>
                    </a:lnTo>
                    <a:lnTo>
                      <a:pt x="19" y="425"/>
                    </a:lnTo>
                    <a:lnTo>
                      <a:pt x="14" y="433"/>
                    </a:lnTo>
                    <a:lnTo>
                      <a:pt x="13" y="442"/>
                    </a:lnTo>
                    <a:lnTo>
                      <a:pt x="14" y="451"/>
                    </a:lnTo>
                    <a:lnTo>
                      <a:pt x="20" y="462"/>
                    </a:lnTo>
                    <a:lnTo>
                      <a:pt x="28" y="471"/>
                    </a:lnTo>
                    <a:lnTo>
                      <a:pt x="40" y="479"/>
                    </a:lnTo>
                    <a:lnTo>
                      <a:pt x="53" y="485"/>
                    </a:lnTo>
                    <a:lnTo>
                      <a:pt x="70" y="489"/>
                    </a:lnTo>
                    <a:lnTo>
                      <a:pt x="79" y="489"/>
                    </a:lnTo>
                    <a:lnTo>
                      <a:pt x="89" y="488"/>
                    </a:lnTo>
                    <a:lnTo>
                      <a:pt x="102" y="486"/>
                    </a:lnTo>
                    <a:lnTo>
                      <a:pt x="116" y="481"/>
                    </a:lnTo>
                    <a:lnTo>
                      <a:pt x="129" y="478"/>
                    </a:lnTo>
                    <a:lnTo>
                      <a:pt x="142" y="473"/>
                    </a:lnTo>
                    <a:lnTo>
                      <a:pt x="154" y="469"/>
                    </a:lnTo>
                    <a:lnTo>
                      <a:pt x="163" y="465"/>
                    </a:lnTo>
                    <a:lnTo>
                      <a:pt x="164" y="469"/>
                    </a:lnTo>
                    <a:lnTo>
                      <a:pt x="162" y="476"/>
                    </a:lnTo>
                    <a:lnTo>
                      <a:pt x="156" y="489"/>
                    </a:lnTo>
                    <a:lnTo>
                      <a:pt x="142" y="510"/>
                    </a:lnTo>
                    <a:lnTo>
                      <a:pt x="133" y="522"/>
                    </a:lnTo>
                    <a:lnTo>
                      <a:pt x="125" y="530"/>
                    </a:lnTo>
                    <a:lnTo>
                      <a:pt x="117" y="536"/>
                    </a:lnTo>
                    <a:lnTo>
                      <a:pt x="111" y="540"/>
                    </a:lnTo>
                    <a:lnTo>
                      <a:pt x="105" y="545"/>
                    </a:lnTo>
                    <a:lnTo>
                      <a:pt x="102" y="551"/>
                    </a:lnTo>
                    <a:lnTo>
                      <a:pt x="101" y="559"/>
                    </a:lnTo>
                    <a:lnTo>
                      <a:pt x="101" y="569"/>
                    </a:lnTo>
                    <a:lnTo>
                      <a:pt x="105" y="582"/>
                    </a:lnTo>
                    <a:lnTo>
                      <a:pt x="117" y="594"/>
                    </a:lnTo>
                    <a:lnTo>
                      <a:pt x="133" y="606"/>
                    </a:lnTo>
                    <a:lnTo>
                      <a:pt x="154" y="613"/>
                    </a:lnTo>
                    <a:lnTo>
                      <a:pt x="176" y="615"/>
                    </a:lnTo>
                    <a:lnTo>
                      <a:pt x="199" y="610"/>
                    </a:lnTo>
                    <a:lnTo>
                      <a:pt x="222" y="598"/>
                    </a:lnTo>
                    <a:lnTo>
                      <a:pt x="242" y="574"/>
                    </a:lnTo>
                    <a:lnTo>
                      <a:pt x="254" y="598"/>
                    </a:lnTo>
                    <a:lnTo>
                      <a:pt x="262" y="621"/>
                    </a:lnTo>
                    <a:lnTo>
                      <a:pt x="269" y="644"/>
                    </a:lnTo>
                    <a:lnTo>
                      <a:pt x="276" y="667"/>
                    </a:lnTo>
                    <a:lnTo>
                      <a:pt x="280" y="690"/>
                    </a:lnTo>
                    <a:lnTo>
                      <a:pt x="285" y="712"/>
                    </a:lnTo>
                    <a:lnTo>
                      <a:pt x="291" y="734"/>
                    </a:lnTo>
                    <a:lnTo>
                      <a:pt x="298" y="756"/>
                    </a:lnTo>
                    <a:lnTo>
                      <a:pt x="314" y="799"/>
                    </a:lnTo>
                    <a:lnTo>
                      <a:pt x="328" y="835"/>
                    </a:lnTo>
                    <a:lnTo>
                      <a:pt x="340" y="864"/>
                    </a:lnTo>
                    <a:lnTo>
                      <a:pt x="353" y="889"/>
                    </a:lnTo>
                    <a:lnTo>
                      <a:pt x="368" y="912"/>
                    </a:lnTo>
                    <a:lnTo>
                      <a:pt x="386" y="936"/>
                    </a:lnTo>
                    <a:lnTo>
                      <a:pt x="408" y="964"/>
                    </a:lnTo>
                    <a:lnTo>
                      <a:pt x="436" y="998"/>
                    </a:lnTo>
                    <a:lnTo>
                      <a:pt x="439" y="1002"/>
                    </a:lnTo>
                    <a:lnTo>
                      <a:pt x="444" y="1006"/>
                    </a:lnTo>
                    <a:lnTo>
                      <a:pt x="447" y="1009"/>
                    </a:lnTo>
                    <a:lnTo>
                      <a:pt x="451" y="1014"/>
                    </a:lnTo>
                    <a:lnTo>
                      <a:pt x="515" y="522"/>
                    </a:lnTo>
                    <a:lnTo>
                      <a:pt x="503" y="516"/>
                    </a:lnTo>
                    <a:lnTo>
                      <a:pt x="489" y="504"/>
                    </a:lnTo>
                    <a:lnTo>
                      <a:pt x="476" y="489"/>
                    </a:lnTo>
                    <a:lnTo>
                      <a:pt x="465" y="472"/>
                    </a:lnTo>
                    <a:lnTo>
                      <a:pt x="454" y="456"/>
                    </a:lnTo>
                    <a:lnTo>
                      <a:pt x="446" y="443"/>
                    </a:lnTo>
                    <a:lnTo>
                      <a:pt x="442" y="433"/>
                    </a:lnTo>
                    <a:lnTo>
                      <a:pt x="439" y="430"/>
                    </a:lnTo>
                    <a:lnTo>
                      <a:pt x="443" y="426"/>
                    </a:lnTo>
                    <a:lnTo>
                      <a:pt x="450" y="419"/>
                    </a:lnTo>
                    <a:lnTo>
                      <a:pt x="462" y="409"/>
                    </a:lnTo>
                    <a:lnTo>
                      <a:pt x="477" y="398"/>
                    </a:lnTo>
                    <a:lnTo>
                      <a:pt x="494" y="388"/>
                    </a:lnTo>
                    <a:lnTo>
                      <a:pt x="511" y="380"/>
                    </a:lnTo>
                    <a:lnTo>
                      <a:pt x="528" y="378"/>
                    </a:lnTo>
                    <a:lnTo>
                      <a:pt x="543" y="381"/>
                    </a:lnTo>
                    <a:lnTo>
                      <a:pt x="556" y="389"/>
                    </a:lnTo>
                    <a:lnTo>
                      <a:pt x="566" y="398"/>
                    </a:lnTo>
                    <a:lnTo>
                      <a:pt x="574" y="406"/>
                    </a:lnTo>
                    <a:lnTo>
                      <a:pt x="579" y="415"/>
                    </a:lnTo>
                    <a:lnTo>
                      <a:pt x="582" y="423"/>
                    </a:lnTo>
                    <a:lnTo>
                      <a:pt x="585" y="427"/>
                    </a:lnTo>
                    <a:lnTo>
                      <a:pt x="586" y="432"/>
                    </a:lnTo>
                    <a:lnTo>
                      <a:pt x="586" y="433"/>
                    </a:lnTo>
                    <a:lnTo>
                      <a:pt x="585" y="438"/>
                    </a:lnTo>
                    <a:lnTo>
                      <a:pt x="580" y="448"/>
                    </a:lnTo>
                    <a:lnTo>
                      <a:pt x="573" y="463"/>
                    </a:lnTo>
                    <a:lnTo>
                      <a:pt x="564" y="479"/>
                    </a:lnTo>
                    <a:lnTo>
                      <a:pt x="553" y="496"/>
                    </a:lnTo>
                    <a:lnTo>
                      <a:pt x="542" y="510"/>
                    </a:lnTo>
                    <a:lnTo>
                      <a:pt x="529" y="521"/>
                    </a:lnTo>
                    <a:lnTo>
                      <a:pt x="517" y="523"/>
                    </a:lnTo>
                    <a:lnTo>
                      <a:pt x="471" y="1031"/>
                    </a:lnTo>
                    <a:lnTo>
                      <a:pt x="489" y="1045"/>
                    </a:lnTo>
                    <a:lnTo>
                      <a:pt x="507" y="1057"/>
                    </a:lnTo>
                    <a:lnTo>
                      <a:pt x="528" y="1070"/>
                    </a:lnTo>
                    <a:lnTo>
                      <a:pt x="549" y="1082"/>
                    </a:lnTo>
                    <a:lnTo>
                      <a:pt x="570" y="1092"/>
                    </a:lnTo>
                    <a:lnTo>
                      <a:pt x="592" y="1102"/>
                    </a:lnTo>
                    <a:lnTo>
                      <a:pt x="612" y="1113"/>
                    </a:lnTo>
                    <a:lnTo>
                      <a:pt x="634" y="1123"/>
                    </a:lnTo>
                    <a:lnTo>
                      <a:pt x="655" y="1132"/>
                    </a:lnTo>
                    <a:lnTo>
                      <a:pt x="676" y="1142"/>
                    </a:lnTo>
                    <a:lnTo>
                      <a:pt x="695" y="1152"/>
                    </a:lnTo>
                    <a:lnTo>
                      <a:pt x="714" y="1161"/>
                    </a:lnTo>
                    <a:lnTo>
                      <a:pt x="731" y="1170"/>
                    </a:lnTo>
                    <a:lnTo>
                      <a:pt x="746" y="1181"/>
                    </a:lnTo>
                    <a:lnTo>
                      <a:pt x="761" y="1191"/>
                    </a:lnTo>
                    <a:lnTo>
                      <a:pt x="772" y="1202"/>
                    </a:lnTo>
                    <a:lnTo>
                      <a:pt x="797" y="1225"/>
                    </a:lnTo>
                    <a:lnTo>
                      <a:pt x="824" y="1250"/>
                    </a:lnTo>
                    <a:lnTo>
                      <a:pt x="854" y="1276"/>
                    </a:lnTo>
                    <a:lnTo>
                      <a:pt x="885" y="1304"/>
                    </a:lnTo>
                    <a:lnTo>
                      <a:pt x="916" y="1332"/>
                    </a:lnTo>
                    <a:lnTo>
                      <a:pt x="950" y="1359"/>
                    </a:lnTo>
                    <a:lnTo>
                      <a:pt x="981" y="1387"/>
                    </a:lnTo>
                    <a:lnTo>
                      <a:pt x="1013" y="1414"/>
                    </a:lnTo>
                    <a:lnTo>
                      <a:pt x="1043" y="1438"/>
                    </a:lnTo>
                    <a:lnTo>
                      <a:pt x="1071" y="1461"/>
                    </a:lnTo>
                    <a:lnTo>
                      <a:pt x="1096" y="1481"/>
                    </a:lnTo>
                    <a:lnTo>
                      <a:pt x="1118" y="1500"/>
                    </a:lnTo>
                    <a:lnTo>
                      <a:pt x="1137" y="1515"/>
                    </a:lnTo>
                    <a:lnTo>
                      <a:pt x="1150" y="1526"/>
                    </a:lnTo>
                    <a:lnTo>
                      <a:pt x="1158" y="1533"/>
                    </a:lnTo>
                    <a:lnTo>
                      <a:pt x="1162" y="1536"/>
                    </a:lnTo>
                    <a:lnTo>
                      <a:pt x="1526" y="1130"/>
                    </a:lnTo>
                    <a:lnTo>
                      <a:pt x="1521" y="1128"/>
                    </a:lnTo>
                    <a:lnTo>
                      <a:pt x="1509" y="1122"/>
                    </a:lnTo>
                    <a:lnTo>
                      <a:pt x="1489" y="1112"/>
                    </a:lnTo>
                    <a:lnTo>
                      <a:pt x="1463" y="1099"/>
                    </a:lnTo>
                    <a:lnTo>
                      <a:pt x="1432" y="1084"/>
                    </a:lnTo>
                    <a:lnTo>
                      <a:pt x="1396" y="1066"/>
                    </a:lnTo>
                    <a:lnTo>
                      <a:pt x="1358" y="1046"/>
                    </a:lnTo>
                    <a:lnTo>
                      <a:pt x="1317" y="1025"/>
                    </a:lnTo>
                    <a:lnTo>
                      <a:pt x="1276" y="1003"/>
                    </a:lnTo>
                    <a:lnTo>
                      <a:pt x="1236" y="981"/>
                    </a:lnTo>
                    <a:lnTo>
                      <a:pt x="1196" y="958"/>
                    </a:lnTo>
                    <a:lnTo>
                      <a:pt x="1160" y="936"/>
                    </a:lnTo>
                    <a:lnTo>
                      <a:pt x="1126" y="916"/>
                    </a:lnTo>
                    <a:lnTo>
                      <a:pt x="1097" y="896"/>
                    </a:lnTo>
                    <a:lnTo>
                      <a:pt x="1074" y="878"/>
                    </a:lnTo>
                    <a:lnTo>
                      <a:pt x="1058" y="86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30" name="Freeform 29"/>
              <p:cNvSpPr>
                <a:spLocks/>
              </p:cNvSpPr>
              <p:nvPr/>
            </p:nvSpPr>
            <p:spPr bwMode="auto">
              <a:xfrm rot="3260985" flipV="1">
                <a:off x="7626445" y="3194231"/>
                <a:ext cx="52387" cy="404813"/>
              </a:xfrm>
              <a:custGeom>
                <a:avLst/>
                <a:gdLst/>
                <a:ahLst/>
                <a:cxnLst>
                  <a:cxn ang="0">
                    <a:pos x="64" y="1"/>
                  </a:cxn>
                  <a:cxn ang="0">
                    <a:pos x="64" y="0"/>
                  </a:cxn>
                  <a:cxn ang="0">
                    <a:pos x="64" y="0"/>
                  </a:cxn>
                  <a:cxn ang="0">
                    <a:pos x="64" y="0"/>
                  </a:cxn>
                  <a:cxn ang="0">
                    <a:pos x="64" y="0"/>
                  </a:cxn>
                  <a:cxn ang="0">
                    <a:pos x="0" y="492"/>
                  </a:cxn>
                  <a:cxn ang="0">
                    <a:pos x="5" y="496"/>
                  </a:cxn>
                  <a:cxn ang="0">
                    <a:pos x="10" y="500"/>
                  </a:cxn>
                  <a:cxn ang="0">
                    <a:pos x="15" y="504"/>
                  </a:cxn>
                  <a:cxn ang="0">
                    <a:pos x="20" y="509"/>
                  </a:cxn>
                  <a:cxn ang="0">
                    <a:pos x="66" y="1"/>
                  </a:cxn>
                  <a:cxn ang="0">
                    <a:pos x="66" y="1"/>
                  </a:cxn>
                  <a:cxn ang="0">
                    <a:pos x="66" y="1"/>
                  </a:cxn>
                  <a:cxn ang="0">
                    <a:pos x="66" y="1"/>
                  </a:cxn>
                  <a:cxn ang="0">
                    <a:pos x="64" y="1"/>
                  </a:cxn>
                </a:cxnLst>
                <a:rect l="0" t="0" r="r" b="b"/>
                <a:pathLst>
                  <a:path w="66" h="509">
                    <a:moveTo>
                      <a:pt x="64" y="1"/>
                    </a:moveTo>
                    <a:lnTo>
                      <a:pt x="64" y="0"/>
                    </a:lnTo>
                    <a:lnTo>
                      <a:pt x="64" y="0"/>
                    </a:lnTo>
                    <a:lnTo>
                      <a:pt x="64" y="0"/>
                    </a:lnTo>
                    <a:lnTo>
                      <a:pt x="64" y="0"/>
                    </a:lnTo>
                    <a:lnTo>
                      <a:pt x="0" y="492"/>
                    </a:lnTo>
                    <a:lnTo>
                      <a:pt x="5" y="496"/>
                    </a:lnTo>
                    <a:lnTo>
                      <a:pt x="10" y="500"/>
                    </a:lnTo>
                    <a:lnTo>
                      <a:pt x="15" y="504"/>
                    </a:lnTo>
                    <a:lnTo>
                      <a:pt x="20" y="509"/>
                    </a:lnTo>
                    <a:lnTo>
                      <a:pt x="66" y="1"/>
                    </a:lnTo>
                    <a:lnTo>
                      <a:pt x="66" y="1"/>
                    </a:lnTo>
                    <a:lnTo>
                      <a:pt x="66" y="1"/>
                    </a:lnTo>
                    <a:lnTo>
                      <a:pt x="66" y="1"/>
                    </a:lnTo>
                    <a:lnTo>
                      <a:pt x="64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31" name="Freeform 30"/>
              <p:cNvSpPr>
                <a:spLocks/>
              </p:cNvSpPr>
              <p:nvPr/>
            </p:nvSpPr>
            <p:spPr bwMode="auto">
              <a:xfrm rot="3260985" flipV="1">
                <a:off x="7093491" y="3444015"/>
                <a:ext cx="63500" cy="120650"/>
              </a:xfrm>
              <a:custGeom>
                <a:avLst/>
                <a:gdLst/>
                <a:ahLst/>
                <a:cxnLst>
                  <a:cxn ang="0">
                    <a:pos x="74" y="9"/>
                  </a:cxn>
                  <a:cxn ang="0">
                    <a:pos x="68" y="23"/>
                  </a:cxn>
                  <a:cxn ang="0">
                    <a:pos x="59" y="41"/>
                  </a:cxn>
                  <a:cxn ang="0">
                    <a:pos x="48" y="63"/>
                  </a:cxn>
                  <a:cxn ang="0">
                    <a:pos x="35" y="84"/>
                  </a:cxn>
                  <a:cxn ang="0">
                    <a:pos x="22" y="104"/>
                  </a:cxn>
                  <a:cxn ang="0">
                    <a:pos x="12" y="121"/>
                  </a:cxn>
                  <a:cxn ang="0">
                    <a:pos x="4" y="132"/>
                  </a:cxn>
                  <a:cxn ang="0">
                    <a:pos x="1" y="137"/>
                  </a:cxn>
                  <a:cxn ang="0">
                    <a:pos x="0" y="137"/>
                  </a:cxn>
                  <a:cxn ang="0">
                    <a:pos x="0" y="139"/>
                  </a:cxn>
                  <a:cxn ang="0">
                    <a:pos x="5" y="141"/>
                  </a:cxn>
                  <a:cxn ang="0">
                    <a:pos x="19" y="146"/>
                  </a:cxn>
                  <a:cxn ang="0">
                    <a:pos x="23" y="147"/>
                  </a:cxn>
                  <a:cxn ang="0">
                    <a:pos x="28" y="148"/>
                  </a:cxn>
                  <a:cxn ang="0">
                    <a:pos x="33" y="149"/>
                  </a:cxn>
                  <a:cxn ang="0">
                    <a:pos x="37" y="150"/>
                  </a:cxn>
                  <a:cxn ang="0">
                    <a:pos x="43" y="132"/>
                  </a:cxn>
                  <a:cxn ang="0">
                    <a:pos x="48" y="112"/>
                  </a:cxn>
                  <a:cxn ang="0">
                    <a:pos x="53" y="94"/>
                  </a:cxn>
                  <a:cxn ang="0">
                    <a:pos x="59" y="74"/>
                  </a:cxn>
                  <a:cxn ang="0">
                    <a:pos x="64" y="56"/>
                  </a:cxn>
                  <a:cxn ang="0">
                    <a:pos x="69" y="36"/>
                  </a:cxn>
                  <a:cxn ang="0">
                    <a:pos x="75" y="18"/>
                  </a:cxn>
                  <a:cxn ang="0">
                    <a:pos x="81" y="0"/>
                  </a:cxn>
                  <a:cxn ang="0">
                    <a:pos x="79" y="2"/>
                  </a:cxn>
                  <a:cxn ang="0">
                    <a:pos x="76" y="4"/>
                  </a:cxn>
                  <a:cxn ang="0">
                    <a:pos x="75" y="6"/>
                  </a:cxn>
                  <a:cxn ang="0">
                    <a:pos x="74" y="9"/>
                  </a:cxn>
                </a:cxnLst>
                <a:rect l="0" t="0" r="r" b="b"/>
                <a:pathLst>
                  <a:path w="81" h="150">
                    <a:moveTo>
                      <a:pt x="74" y="9"/>
                    </a:moveTo>
                    <a:lnTo>
                      <a:pt x="68" y="23"/>
                    </a:lnTo>
                    <a:lnTo>
                      <a:pt x="59" y="41"/>
                    </a:lnTo>
                    <a:lnTo>
                      <a:pt x="48" y="63"/>
                    </a:lnTo>
                    <a:lnTo>
                      <a:pt x="35" y="84"/>
                    </a:lnTo>
                    <a:lnTo>
                      <a:pt x="22" y="104"/>
                    </a:lnTo>
                    <a:lnTo>
                      <a:pt x="12" y="121"/>
                    </a:lnTo>
                    <a:lnTo>
                      <a:pt x="4" y="132"/>
                    </a:lnTo>
                    <a:lnTo>
                      <a:pt x="1" y="137"/>
                    </a:lnTo>
                    <a:lnTo>
                      <a:pt x="0" y="137"/>
                    </a:lnTo>
                    <a:lnTo>
                      <a:pt x="0" y="139"/>
                    </a:lnTo>
                    <a:lnTo>
                      <a:pt x="5" y="141"/>
                    </a:lnTo>
                    <a:lnTo>
                      <a:pt x="19" y="146"/>
                    </a:lnTo>
                    <a:lnTo>
                      <a:pt x="23" y="147"/>
                    </a:lnTo>
                    <a:lnTo>
                      <a:pt x="28" y="148"/>
                    </a:lnTo>
                    <a:lnTo>
                      <a:pt x="33" y="149"/>
                    </a:lnTo>
                    <a:lnTo>
                      <a:pt x="37" y="150"/>
                    </a:lnTo>
                    <a:lnTo>
                      <a:pt x="43" y="132"/>
                    </a:lnTo>
                    <a:lnTo>
                      <a:pt x="48" y="112"/>
                    </a:lnTo>
                    <a:lnTo>
                      <a:pt x="53" y="94"/>
                    </a:lnTo>
                    <a:lnTo>
                      <a:pt x="59" y="74"/>
                    </a:lnTo>
                    <a:lnTo>
                      <a:pt x="64" y="56"/>
                    </a:lnTo>
                    <a:lnTo>
                      <a:pt x="69" y="36"/>
                    </a:lnTo>
                    <a:lnTo>
                      <a:pt x="75" y="18"/>
                    </a:lnTo>
                    <a:lnTo>
                      <a:pt x="81" y="0"/>
                    </a:lnTo>
                    <a:lnTo>
                      <a:pt x="79" y="2"/>
                    </a:lnTo>
                    <a:lnTo>
                      <a:pt x="76" y="4"/>
                    </a:lnTo>
                    <a:lnTo>
                      <a:pt x="75" y="6"/>
                    </a:lnTo>
                    <a:lnTo>
                      <a:pt x="74" y="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32" name="Freeform 31"/>
              <p:cNvSpPr>
                <a:spLocks/>
              </p:cNvSpPr>
              <p:nvPr/>
            </p:nvSpPr>
            <p:spPr bwMode="auto">
              <a:xfrm rot="3260985" flipV="1">
                <a:off x="7188737" y="3058249"/>
                <a:ext cx="1004887" cy="1023938"/>
              </a:xfrm>
              <a:custGeom>
                <a:avLst/>
                <a:gdLst/>
                <a:ahLst/>
                <a:cxnLst>
                  <a:cxn ang="0">
                    <a:pos x="1226" y="1099"/>
                  </a:cxn>
                  <a:cxn ang="0">
                    <a:pos x="1152" y="1109"/>
                  </a:cxn>
                  <a:cxn ang="0">
                    <a:pos x="1203" y="1041"/>
                  </a:cxn>
                  <a:cxn ang="0">
                    <a:pos x="1149" y="1076"/>
                  </a:cxn>
                  <a:cxn ang="0">
                    <a:pos x="1104" y="1073"/>
                  </a:cxn>
                  <a:cxn ang="0">
                    <a:pos x="1136" y="1016"/>
                  </a:cxn>
                  <a:cxn ang="0">
                    <a:pos x="1067" y="1056"/>
                  </a:cxn>
                  <a:cxn ang="0">
                    <a:pos x="1047" y="1025"/>
                  </a:cxn>
                  <a:cxn ang="0">
                    <a:pos x="1081" y="969"/>
                  </a:cxn>
                  <a:cxn ang="0">
                    <a:pos x="985" y="1031"/>
                  </a:cxn>
                  <a:cxn ang="0">
                    <a:pos x="1007" y="979"/>
                  </a:cxn>
                  <a:cxn ang="0">
                    <a:pos x="1028" y="939"/>
                  </a:cxn>
                  <a:cxn ang="0">
                    <a:pos x="922" y="996"/>
                  </a:cxn>
                  <a:cxn ang="0">
                    <a:pos x="956" y="949"/>
                  </a:cxn>
                  <a:cxn ang="0">
                    <a:pos x="958" y="925"/>
                  </a:cxn>
                  <a:cxn ang="0">
                    <a:pos x="870" y="959"/>
                  </a:cxn>
                  <a:cxn ang="0">
                    <a:pos x="920" y="901"/>
                  </a:cxn>
                  <a:cxn ang="0">
                    <a:pos x="835" y="922"/>
                  </a:cxn>
                  <a:cxn ang="0">
                    <a:pos x="795" y="848"/>
                  </a:cxn>
                  <a:cxn ang="0">
                    <a:pos x="751" y="860"/>
                  </a:cxn>
                  <a:cxn ang="0">
                    <a:pos x="686" y="767"/>
                  </a:cxn>
                  <a:cxn ang="0">
                    <a:pos x="742" y="679"/>
                  </a:cxn>
                  <a:cxn ang="0">
                    <a:pos x="763" y="621"/>
                  </a:cxn>
                  <a:cxn ang="0">
                    <a:pos x="833" y="368"/>
                  </a:cxn>
                  <a:cxn ang="0">
                    <a:pos x="851" y="205"/>
                  </a:cxn>
                  <a:cxn ang="0">
                    <a:pos x="734" y="145"/>
                  </a:cxn>
                  <a:cxn ang="0">
                    <a:pos x="560" y="43"/>
                  </a:cxn>
                  <a:cxn ang="0">
                    <a:pos x="510" y="16"/>
                  </a:cxn>
                  <a:cxn ang="0">
                    <a:pos x="381" y="4"/>
                  </a:cxn>
                  <a:cxn ang="0">
                    <a:pos x="283" y="12"/>
                  </a:cxn>
                  <a:cxn ang="0">
                    <a:pos x="236" y="100"/>
                  </a:cxn>
                  <a:cxn ang="0">
                    <a:pos x="223" y="174"/>
                  </a:cxn>
                  <a:cxn ang="0">
                    <a:pos x="273" y="115"/>
                  </a:cxn>
                  <a:cxn ang="0">
                    <a:pos x="314" y="126"/>
                  </a:cxn>
                  <a:cxn ang="0">
                    <a:pos x="389" y="124"/>
                  </a:cxn>
                  <a:cxn ang="0">
                    <a:pos x="439" y="144"/>
                  </a:cxn>
                  <a:cxn ang="0">
                    <a:pos x="495" y="177"/>
                  </a:cxn>
                  <a:cxn ang="0">
                    <a:pos x="559" y="223"/>
                  </a:cxn>
                  <a:cxn ang="0">
                    <a:pos x="612" y="324"/>
                  </a:cxn>
                  <a:cxn ang="0">
                    <a:pos x="585" y="424"/>
                  </a:cxn>
                  <a:cxn ang="0">
                    <a:pos x="481" y="558"/>
                  </a:cxn>
                  <a:cxn ang="0">
                    <a:pos x="404" y="496"/>
                  </a:cxn>
                  <a:cxn ang="0">
                    <a:pos x="288" y="362"/>
                  </a:cxn>
                  <a:cxn ang="0">
                    <a:pos x="190" y="270"/>
                  </a:cxn>
                  <a:cxn ang="0">
                    <a:pos x="85" y="230"/>
                  </a:cxn>
                  <a:cxn ang="0">
                    <a:pos x="11" y="224"/>
                  </a:cxn>
                  <a:cxn ang="0">
                    <a:pos x="54" y="253"/>
                  </a:cxn>
                  <a:cxn ang="0">
                    <a:pos x="146" y="294"/>
                  </a:cxn>
                  <a:cxn ang="0">
                    <a:pos x="146" y="360"/>
                  </a:cxn>
                  <a:cxn ang="0">
                    <a:pos x="161" y="395"/>
                  </a:cxn>
                  <a:cxn ang="0">
                    <a:pos x="205" y="470"/>
                  </a:cxn>
                  <a:cxn ang="0">
                    <a:pos x="241" y="503"/>
                  </a:cxn>
                  <a:cxn ang="0">
                    <a:pos x="373" y="715"/>
                  </a:cxn>
                  <a:cxn ang="0">
                    <a:pos x="451" y="835"/>
                  </a:cxn>
                  <a:cxn ang="0">
                    <a:pos x="544" y="904"/>
                  </a:cxn>
                  <a:cxn ang="0">
                    <a:pos x="636" y="957"/>
                  </a:cxn>
                  <a:cxn ang="0">
                    <a:pos x="695" y="985"/>
                  </a:cxn>
                  <a:cxn ang="0">
                    <a:pos x="1083" y="1289"/>
                  </a:cxn>
                  <a:cxn ang="0">
                    <a:pos x="1222" y="1140"/>
                  </a:cxn>
                </a:cxnLst>
                <a:rect l="0" t="0" r="r" b="b"/>
                <a:pathLst>
                  <a:path w="1266" h="1289">
                    <a:moveTo>
                      <a:pt x="1221" y="1139"/>
                    </a:moveTo>
                    <a:lnTo>
                      <a:pt x="1266" y="1078"/>
                    </a:lnTo>
                    <a:lnTo>
                      <a:pt x="1264" y="1079"/>
                    </a:lnTo>
                    <a:lnTo>
                      <a:pt x="1258" y="1081"/>
                    </a:lnTo>
                    <a:lnTo>
                      <a:pt x="1250" y="1086"/>
                    </a:lnTo>
                    <a:lnTo>
                      <a:pt x="1238" y="1092"/>
                    </a:lnTo>
                    <a:lnTo>
                      <a:pt x="1226" y="1099"/>
                    </a:lnTo>
                    <a:lnTo>
                      <a:pt x="1212" y="1107"/>
                    </a:lnTo>
                    <a:lnTo>
                      <a:pt x="1197" y="1115"/>
                    </a:lnTo>
                    <a:lnTo>
                      <a:pt x="1182" y="1123"/>
                    </a:lnTo>
                    <a:lnTo>
                      <a:pt x="1175" y="1119"/>
                    </a:lnTo>
                    <a:lnTo>
                      <a:pt x="1167" y="1116"/>
                    </a:lnTo>
                    <a:lnTo>
                      <a:pt x="1160" y="1113"/>
                    </a:lnTo>
                    <a:lnTo>
                      <a:pt x="1152" y="1109"/>
                    </a:lnTo>
                    <a:lnTo>
                      <a:pt x="1161" y="1096"/>
                    </a:lnTo>
                    <a:lnTo>
                      <a:pt x="1169" y="1085"/>
                    </a:lnTo>
                    <a:lnTo>
                      <a:pt x="1178" y="1073"/>
                    </a:lnTo>
                    <a:lnTo>
                      <a:pt x="1187" y="1062"/>
                    </a:lnTo>
                    <a:lnTo>
                      <a:pt x="1193" y="1054"/>
                    </a:lnTo>
                    <a:lnTo>
                      <a:pt x="1199" y="1046"/>
                    </a:lnTo>
                    <a:lnTo>
                      <a:pt x="1203" y="1041"/>
                    </a:lnTo>
                    <a:lnTo>
                      <a:pt x="1204" y="1040"/>
                    </a:lnTo>
                    <a:lnTo>
                      <a:pt x="1202" y="1041"/>
                    </a:lnTo>
                    <a:lnTo>
                      <a:pt x="1196" y="1045"/>
                    </a:lnTo>
                    <a:lnTo>
                      <a:pt x="1187" y="1050"/>
                    </a:lnTo>
                    <a:lnTo>
                      <a:pt x="1176" y="1058"/>
                    </a:lnTo>
                    <a:lnTo>
                      <a:pt x="1162" y="1066"/>
                    </a:lnTo>
                    <a:lnTo>
                      <a:pt x="1149" y="1076"/>
                    </a:lnTo>
                    <a:lnTo>
                      <a:pt x="1135" y="1086"/>
                    </a:lnTo>
                    <a:lnTo>
                      <a:pt x="1121" y="1095"/>
                    </a:lnTo>
                    <a:lnTo>
                      <a:pt x="1115" y="1093"/>
                    </a:lnTo>
                    <a:lnTo>
                      <a:pt x="1109" y="1090"/>
                    </a:lnTo>
                    <a:lnTo>
                      <a:pt x="1104" y="1087"/>
                    </a:lnTo>
                    <a:lnTo>
                      <a:pt x="1098" y="1085"/>
                    </a:lnTo>
                    <a:lnTo>
                      <a:pt x="1104" y="1073"/>
                    </a:lnTo>
                    <a:lnTo>
                      <a:pt x="1110" y="1061"/>
                    </a:lnTo>
                    <a:lnTo>
                      <a:pt x="1117" y="1049"/>
                    </a:lnTo>
                    <a:lnTo>
                      <a:pt x="1123" y="1039"/>
                    </a:lnTo>
                    <a:lnTo>
                      <a:pt x="1128" y="1030"/>
                    </a:lnTo>
                    <a:lnTo>
                      <a:pt x="1132" y="1023"/>
                    </a:lnTo>
                    <a:lnTo>
                      <a:pt x="1135" y="1017"/>
                    </a:lnTo>
                    <a:lnTo>
                      <a:pt x="1136" y="1016"/>
                    </a:lnTo>
                    <a:lnTo>
                      <a:pt x="1134" y="1017"/>
                    </a:lnTo>
                    <a:lnTo>
                      <a:pt x="1128" y="1020"/>
                    </a:lnTo>
                    <a:lnTo>
                      <a:pt x="1119" y="1026"/>
                    </a:lnTo>
                    <a:lnTo>
                      <a:pt x="1107" y="1032"/>
                    </a:lnTo>
                    <a:lnTo>
                      <a:pt x="1094" y="1040"/>
                    </a:lnTo>
                    <a:lnTo>
                      <a:pt x="1081" y="1048"/>
                    </a:lnTo>
                    <a:lnTo>
                      <a:pt x="1067" y="1056"/>
                    </a:lnTo>
                    <a:lnTo>
                      <a:pt x="1053" y="1064"/>
                    </a:lnTo>
                    <a:lnTo>
                      <a:pt x="1047" y="1062"/>
                    </a:lnTo>
                    <a:lnTo>
                      <a:pt x="1043" y="1058"/>
                    </a:lnTo>
                    <a:lnTo>
                      <a:pt x="1037" y="1056"/>
                    </a:lnTo>
                    <a:lnTo>
                      <a:pt x="1031" y="1054"/>
                    </a:lnTo>
                    <a:lnTo>
                      <a:pt x="1039" y="1040"/>
                    </a:lnTo>
                    <a:lnTo>
                      <a:pt x="1047" y="1025"/>
                    </a:lnTo>
                    <a:lnTo>
                      <a:pt x="1056" y="1010"/>
                    </a:lnTo>
                    <a:lnTo>
                      <a:pt x="1064" y="996"/>
                    </a:lnTo>
                    <a:lnTo>
                      <a:pt x="1071" y="985"/>
                    </a:lnTo>
                    <a:lnTo>
                      <a:pt x="1077" y="975"/>
                    </a:lnTo>
                    <a:lnTo>
                      <a:pt x="1082" y="969"/>
                    </a:lnTo>
                    <a:lnTo>
                      <a:pt x="1083" y="966"/>
                    </a:lnTo>
                    <a:lnTo>
                      <a:pt x="1081" y="969"/>
                    </a:lnTo>
                    <a:lnTo>
                      <a:pt x="1072" y="973"/>
                    </a:lnTo>
                    <a:lnTo>
                      <a:pt x="1062" y="980"/>
                    </a:lnTo>
                    <a:lnTo>
                      <a:pt x="1048" y="989"/>
                    </a:lnTo>
                    <a:lnTo>
                      <a:pt x="1032" y="1000"/>
                    </a:lnTo>
                    <a:lnTo>
                      <a:pt x="1016" y="1010"/>
                    </a:lnTo>
                    <a:lnTo>
                      <a:pt x="1000" y="1020"/>
                    </a:lnTo>
                    <a:lnTo>
                      <a:pt x="985" y="1031"/>
                    </a:lnTo>
                    <a:lnTo>
                      <a:pt x="981" y="1028"/>
                    </a:lnTo>
                    <a:lnTo>
                      <a:pt x="979" y="1027"/>
                    </a:lnTo>
                    <a:lnTo>
                      <a:pt x="976" y="1025"/>
                    </a:lnTo>
                    <a:lnTo>
                      <a:pt x="972" y="1024"/>
                    </a:lnTo>
                    <a:lnTo>
                      <a:pt x="983" y="1010"/>
                    </a:lnTo>
                    <a:lnTo>
                      <a:pt x="994" y="994"/>
                    </a:lnTo>
                    <a:lnTo>
                      <a:pt x="1007" y="979"/>
                    </a:lnTo>
                    <a:lnTo>
                      <a:pt x="1018" y="964"/>
                    </a:lnTo>
                    <a:lnTo>
                      <a:pt x="1028" y="950"/>
                    </a:lnTo>
                    <a:lnTo>
                      <a:pt x="1037" y="940"/>
                    </a:lnTo>
                    <a:lnTo>
                      <a:pt x="1041" y="933"/>
                    </a:lnTo>
                    <a:lnTo>
                      <a:pt x="1044" y="931"/>
                    </a:lnTo>
                    <a:lnTo>
                      <a:pt x="1039" y="933"/>
                    </a:lnTo>
                    <a:lnTo>
                      <a:pt x="1028" y="939"/>
                    </a:lnTo>
                    <a:lnTo>
                      <a:pt x="1011" y="948"/>
                    </a:lnTo>
                    <a:lnTo>
                      <a:pt x="991" y="959"/>
                    </a:lnTo>
                    <a:lnTo>
                      <a:pt x="970" y="971"/>
                    </a:lnTo>
                    <a:lnTo>
                      <a:pt x="950" y="981"/>
                    </a:lnTo>
                    <a:lnTo>
                      <a:pt x="934" y="990"/>
                    </a:lnTo>
                    <a:lnTo>
                      <a:pt x="923" y="996"/>
                    </a:lnTo>
                    <a:lnTo>
                      <a:pt x="922" y="996"/>
                    </a:lnTo>
                    <a:lnTo>
                      <a:pt x="922" y="996"/>
                    </a:lnTo>
                    <a:lnTo>
                      <a:pt x="922" y="996"/>
                    </a:lnTo>
                    <a:lnTo>
                      <a:pt x="920" y="995"/>
                    </a:lnTo>
                    <a:lnTo>
                      <a:pt x="926" y="987"/>
                    </a:lnTo>
                    <a:lnTo>
                      <a:pt x="935" y="975"/>
                    </a:lnTo>
                    <a:lnTo>
                      <a:pt x="946" y="963"/>
                    </a:lnTo>
                    <a:lnTo>
                      <a:pt x="956" y="949"/>
                    </a:lnTo>
                    <a:lnTo>
                      <a:pt x="968" y="935"/>
                    </a:lnTo>
                    <a:lnTo>
                      <a:pt x="977" y="924"/>
                    </a:lnTo>
                    <a:lnTo>
                      <a:pt x="983" y="917"/>
                    </a:lnTo>
                    <a:lnTo>
                      <a:pt x="985" y="913"/>
                    </a:lnTo>
                    <a:lnTo>
                      <a:pt x="981" y="914"/>
                    </a:lnTo>
                    <a:lnTo>
                      <a:pt x="972" y="919"/>
                    </a:lnTo>
                    <a:lnTo>
                      <a:pt x="958" y="925"/>
                    </a:lnTo>
                    <a:lnTo>
                      <a:pt x="942" y="932"/>
                    </a:lnTo>
                    <a:lnTo>
                      <a:pt x="924" y="940"/>
                    </a:lnTo>
                    <a:lnTo>
                      <a:pt x="905" y="948"/>
                    </a:lnTo>
                    <a:lnTo>
                      <a:pt x="888" y="956"/>
                    </a:lnTo>
                    <a:lnTo>
                      <a:pt x="873" y="963"/>
                    </a:lnTo>
                    <a:lnTo>
                      <a:pt x="872" y="962"/>
                    </a:lnTo>
                    <a:lnTo>
                      <a:pt x="870" y="959"/>
                    </a:lnTo>
                    <a:lnTo>
                      <a:pt x="869" y="958"/>
                    </a:lnTo>
                    <a:lnTo>
                      <a:pt x="867" y="957"/>
                    </a:lnTo>
                    <a:lnTo>
                      <a:pt x="877" y="947"/>
                    </a:lnTo>
                    <a:lnTo>
                      <a:pt x="887" y="935"/>
                    </a:lnTo>
                    <a:lnTo>
                      <a:pt x="898" y="924"/>
                    </a:lnTo>
                    <a:lnTo>
                      <a:pt x="910" y="911"/>
                    </a:lnTo>
                    <a:lnTo>
                      <a:pt x="920" y="901"/>
                    </a:lnTo>
                    <a:lnTo>
                      <a:pt x="930" y="891"/>
                    </a:lnTo>
                    <a:lnTo>
                      <a:pt x="935" y="886"/>
                    </a:lnTo>
                    <a:lnTo>
                      <a:pt x="938" y="883"/>
                    </a:lnTo>
                    <a:lnTo>
                      <a:pt x="836" y="924"/>
                    </a:lnTo>
                    <a:lnTo>
                      <a:pt x="836" y="924"/>
                    </a:lnTo>
                    <a:lnTo>
                      <a:pt x="835" y="922"/>
                    </a:lnTo>
                    <a:lnTo>
                      <a:pt x="835" y="922"/>
                    </a:lnTo>
                    <a:lnTo>
                      <a:pt x="834" y="921"/>
                    </a:lnTo>
                    <a:lnTo>
                      <a:pt x="905" y="853"/>
                    </a:lnTo>
                    <a:lnTo>
                      <a:pt x="822" y="905"/>
                    </a:lnTo>
                    <a:lnTo>
                      <a:pt x="819" y="894"/>
                    </a:lnTo>
                    <a:lnTo>
                      <a:pt x="812" y="881"/>
                    </a:lnTo>
                    <a:lnTo>
                      <a:pt x="804" y="865"/>
                    </a:lnTo>
                    <a:lnTo>
                      <a:pt x="795" y="848"/>
                    </a:lnTo>
                    <a:lnTo>
                      <a:pt x="788" y="851"/>
                    </a:lnTo>
                    <a:lnTo>
                      <a:pt x="781" y="854"/>
                    </a:lnTo>
                    <a:lnTo>
                      <a:pt x="774" y="857"/>
                    </a:lnTo>
                    <a:lnTo>
                      <a:pt x="768" y="859"/>
                    </a:lnTo>
                    <a:lnTo>
                      <a:pt x="761" y="860"/>
                    </a:lnTo>
                    <a:lnTo>
                      <a:pt x="757" y="860"/>
                    </a:lnTo>
                    <a:lnTo>
                      <a:pt x="751" y="860"/>
                    </a:lnTo>
                    <a:lnTo>
                      <a:pt x="746" y="859"/>
                    </a:lnTo>
                    <a:lnTo>
                      <a:pt x="733" y="852"/>
                    </a:lnTo>
                    <a:lnTo>
                      <a:pt x="718" y="841"/>
                    </a:lnTo>
                    <a:lnTo>
                      <a:pt x="704" y="826"/>
                    </a:lnTo>
                    <a:lnTo>
                      <a:pt x="692" y="808"/>
                    </a:lnTo>
                    <a:lnTo>
                      <a:pt x="686" y="789"/>
                    </a:lnTo>
                    <a:lnTo>
                      <a:pt x="686" y="767"/>
                    </a:lnTo>
                    <a:lnTo>
                      <a:pt x="693" y="744"/>
                    </a:lnTo>
                    <a:lnTo>
                      <a:pt x="711" y="721"/>
                    </a:lnTo>
                    <a:lnTo>
                      <a:pt x="718" y="714"/>
                    </a:lnTo>
                    <a:lnTo>
                      <a:pt x="723" y="706"/>
                    </a:lnTo>
                    <a:lnTo>
                      <a:pt x="730" y="698"/>
                    </a:lnTo>
                    <a:lnTo>
                      <a:pt x="736" y="689"/>
                    </a:lnTo>
                    <a:lnTo>
                      <a:pt x="742" y="679"/>
                    </a:lnTo>
                    <a:lnTo>
                      <a:pt x="748" y="669"/>
                    </a:lnTo>
                    <a:lnTo>
                      <a:pt x="752" y="659"/>
                    </a:lnTo>
                    <a:lnTo>
                      <a:pt x="758" y="648"/>
                    </a:lnTo>
                    <a:lnTo>
                      <a:pt x="759" y="641"/>
                    </a:lnTo>
                    <a:lnTo>
                      <a:pt x="760" y="634"/>
                    </a:lnTo>
                    <a:lnTo>
                      <a:pt x="761" y="627"/>
                    </a:lnTo>
                    <a:lnTo>
                      <a:pt x="763" y="621"/>
                    </a:lnTo>
                    <a:lnTo>
                      <a:pt x="775" y="560"/>
                    </a:lnTo>
                    <a:lnTo>
                      <a:pt x="786" y="509"/>
                    </a:lnTo>
                    <a:lnTo>
                      <a:pt x="797" y="468"/>
                    </a:lnTo>
                    <a:lnTo>
                      <a:pt x="806" y="436"/>
                    </a:lnTo>
                    <a:lnTo>
                      <a:pt x="816" y="410"/>
                    </a:lnTo>
                    <a:lnTo>
                      <a:pt x="825" y="388"/>
                    </a:lnTo>
                    <a:lnTo>
                      <a:pt x="833" y="368"/>
                    </a:lnTo>
                    <a:lnTo>
                      <a:pt x="840" y="349"/>
                    </a:lnTo>
                    <a:lnTo>
                      <a:pt x="847" y="327"/>
                    </a:lnTo>
                    <a:lnTo>
                      <a:pt x="851" y="303"/>
                    </a:lnTo>
                    <a:lnTo>
                      <a:pt x="856" y="276"/>
                    </a:lnTo>
                    <a:lnTo>
                      <a:pt x="858" y="251"/>
                    </a:lnTo>
                    <a:lnTo>
                      <a:pt x="856" y="227"/>
                    </a:lnTo>
                    <a:lnTo>
                      <a:pt x="851" y="205"/>
                    </a:lnTo>
                    <a:lnTo>
                      <a:pt x="842" y="188"/>
                    </a:lnTo>
                    <a:lnTo>
                      <a:pt x="827" y="178"/>
                    </a:lnTo>
                    <a:lnTo>
                      <a:pt x="810" y="172"/>
                    </a:lnTo>
                    <a:lnTo>
                      <a:pt x="792" y="167"/>
                    </a:lnTo>
                    <a:lnTo>
                      <a:pt x="774" y="161"/>
                    </a:lnTo>
                    <a:lnTo>
                      <a:pt x="756" y="154"/>
                    </a:lnTo>
                    <a:lnTo>
                      <a:pt x="734" y="145"/>
                    </a:lnTo>
                    <a:lnTo>
                      <a:pt x="710" y="133"/>
                    </a:lnTo>
                    <a:lnTo>
                      <a:pt x="682" y="118"/>
                    </a:lnTo>
                    <a:lnTo>
                      <a:pt x="650" y="99"/>
                    </a:lnTo>
                    <a:lnTo>
                      <a:pt x="622" y="81"/>
                    </a:lnTo>
                    <a:lnTo>
                      <a:pt x="598" y="66"/>
                    </a:lnTo>
                    <a:lnTo>
                      <a:pt x="577" y="54"/>
                    </a:lnTo>
                    <a:lnTo>
                      <a:pt x="560" y="43"/>
                    </a:lnTo>
                    <a:lnTo>
                      <a:pt x="547" y="35"/>
                    </a:lnTo>
                    <a:lnTo>
                      <a:pt x="537" y="31"/>
                    </a:lnTo>
                    <a:lnTo>
                      <a:pt x="531" y="27"/>
                    </a:lnTo>
                    <a:lnTo>
                      <a:pt x="529" y="26"/>
                    </a:lnTo>
                    <a:lnTo>
                      <a:pt x="526" y="25"/>
                    </a:lnTo>
                    <a:lnTo>
                      <a:pt x="521" y="21"/>
                    </a:lnTo>
                    <a:lnTo>
                      <a:pt x="510" y="16"/>
                    </a:lnTo>
                    <a:lnTo>
                      <a:pt x="496" y="11"/>
                    </a:lnTo>
                    <a:lnTo>
                      <a:pt x="481" y="5"/>
                    </a:lnTo>
                    <a:lnTo>
                      <a:pt x="463" y="1"/>
                    </a:lnTo>
                    <a:lnTo>
                      <a:pt x="443" y="0"/>
                    </a:lnTo>
                    <a:lnTo>
                      <a:pt x="423" y="0"/>
                    </a:lnTo>
                    <a:lnTo>
                      <a:pt x="402" y="2"/>
                    </a:lnTo>
                    <a:lnTo>
                      <a:pt x="381" y="4"/>
                    </a:lnTo>
                    <a:lnTo>
                      <a:pt x="360" y="6"/>
                    </a:lnTo>
                    <a:lnTo>
                      <a:pt x="342" y="9"/>
                    </a:lnTo>
                    <a:lnTo>
                      <a:pt x="325" y="10"/>
                    </a:lnTo>
                    <a:lnTo>
                      <a:pt x="310" y="11"/>
                    </a:lnTo>
                    <a:lnTo>
                      <a:pt x="297" y="12"/>
                    </a:lnTo>
                    <a:lnTo>
                      <a:pt x="288" y="12"/>
                    </a:lnTo>
                    <a:lnTo>
                      <a:pt x="283" y="12"/>
                    </a:lnTo>
                    <a:lnTo>
                      <a:pt x="279" y="12"/>
                    </a:lnTo>
                    <a:lnTo>
                      <a:pt x="272" y="12"/>
                    </a:lnTo>
                    <a:lnTo>
                      <a:pt x="265" y="13"/>
                    </a:lnTo>
                    <a:lnTo>
                      <a:pt x="258" y="34"/>
                    </a:lnTo>
                    <a:lnTo>
                      <a:pt x="250" y="56"/>
                    </a:lnTo>
                    <a:lnTo>
                      <a:pt x="243" y="78"/>
                    </a:lnTo>
                    <a:lnTo>
                      <a:pt x="236" y="100"/>
                    </a:lnTo>
                    <a:lnTo>
                      <a:pt x="228" y="122"/>
                    </a:lnTo>
                    <a:lnTo>
                      <a:pt x="221" y="144"/>
                    </a:lnTo>
                    <a:lnTo>
                      <a:pt x="214" y="167"/>
                    </a:lnTo>
                    <a:lnTo>
                      <a:pt x="207" y="188"/>
                    </a:lnTo>
                    <a:lnTo>
                      <a:pt x="213" y="184"/>
                    </a:lnTo>
                    <a:lnTo>
                      <a:pt x="217" y="179"/>
                    </a:lnTo>
                    <a:lnTo>
                      <a:pt x="223" y="174"/>
                    </a:lnTo>
                    <a:lnTo>
                      <a:pt x="229" y="169"/>
                    </a:lnTo>
                    <a:lnTo>
                      <a:pt x="237" y="161"/>
                    </a:lnTo>
                    <a:lnTo>
                      <a:pt x="245" y="150"/>
                    </a:lnTo>
                    <a:lnTo>
                      <a:pt x="252" y="140"/>
                    </a:lnTo>
                    <a:lnTo>
                      <a:pt x="260" y="130"/>
                    </a:lnTo>
                    <a:lnTo>
                      <a:pt x="267" y="122"/>
                    </a:lnTo>
                    <a:lnTo>
                      <a:pt x="273" y="115"/>
                    </a:lnTo>
                    <a:lnTo>
                      <a:pt x="277" y="110"/>
                    </a:lnTo>
                    <a:lnTo>
                      <a:pt x="282" y="109"/>
                    </a:lnTo>
                    <a:lnTo>
                      <a:pt x="287" y="111"/>
                    </a:lnTo>
                    <a:lnTo>
                      <a:pt x="291" y="114"/>
                    </a:lnTo>
                    <a:lnTo>
                      <a:pt x="298" y="117"/>
                    </a:lnTo>
                    <a:lnTo>
                      <a:pt x="305" y="122"/>
                    </a:lnTo>
                    <a:lnTo>
                      <a:pt x="314" y="126"/>
                    </a:lnTo>
                    <a:lnTo>
                      <a:pt x="324" y="131"/>
                    </a:lnTo>
                    <a:lnTo>
                      <a:pt x="335" y="135"/>
                    </a:lnTo>
                    <a:lnTo>
                      <a:pt x="347" y="139"/>
                    </a:lnTo>
                    <a:lnTo>
                      <a:pt x="358" y="140"/>
                    </a:lnTo>
                    <a:lnTo>
                      <a:pt x="370" y="137"/>
                    </a:lnTo>
                    <a:lnTo>
                      <a:pt x="380" y="131"/>
                    </a:lnTo>
                    <a:lnTo>
                      <a:pt x="389" y="124"/>
                    </a:lnTo>
                    <a:lnTo>
                      <a:pt x="398" y="118"/>
                    </a:lnTo>
                    <a:lnTo>
                      <a:pt x="405" y="115"/>
                    </a:lnTo>
                    <a:lnTo>
                      <a:pt x="412" y="115"/>
                    </a:lnTo>
                    <a:lnTo>
                      <a:pt x="417" y="122"/>
                    </a:lnTo>
                    <a:lnTo>
                      <a:pt x="421" y="129"/>
                    </a:lnTo>
                    <a:lnTo>
                      <a:pt x="430" y="137"/>
                    </a:lnTo>
                    <a:lnTo>
                      <a:pt x="439" y="144"/>
                    </a:lnTo>
                    <a:lnTo>
                      <a:pt x="449" y="150"/>
                    </a:lnTo>
                    <a:lnTo>
                      <a:pt x="459" y="156"/>
                    </a:lnTo>
                    <a:lnTo>
                      <a:pt x="471" y="162"/>
                    </a:lnTo>
                    <a:lnTo>
                      <a:pt x="480" y="167"/>
                    </a:lnTo>
                    <a:lnTo>
                      <a:pt x="489" y="170"/>
                    </a:lnTo>
                    <a:lnTo>
                      <a:pt x="492" y="174"/>
                    </a:lnTo>
                    <a:lnTo>
                      <a:pt x="495" y="177"/>
                    </a:lnTo>
                    <a:lnTo>
                      <a:pt x="499" y="180"/>
                    </a:lnTo>
                    <a:lnTo>
                      <a:pt x="502" y="184"/>
                    </a:lnTo>
                    <a:lnTo>
                      <a:pt x="522" y="199"/>
                    </a:lnTo>
                    <a:lnTo>
                      <a:pt x="537" y="208"/>
                    </a:lnTo>
                    <a:lnTo>
                      <a:pt x="546" y="215"/>
                    </a:lnTo>
                    <a:lnTo>
                      <a:pt x="553" y="218"/>
                    </a:lnTo>
                    <a:lnTo>
                      <a:pt x="559" y="223"/>
                    </a:lnTo>
                    <a:lnTo>
                      <a:pt x="564" y="227"/>
                    </a:lnTo>
                    <a:lnTo>
                      <a:pt x="570" y="233"/>
                    </a:lnTo>
                    <a:lnTo>
                      <a:pt x="579" y="243"/>
                    </a:lnTo>
                    <a:lnTo>
                      <a:pt x="594" y="263"/>
                    </a:lnTo>
                    <a:lnTo>
                      <a:pt x="604" y="285"/>
                    </a:lnTo>
                    <a:lnTo>
                      <a:pt x="609" y="306"/>
                    </a:lnTo>
                    <a:lnTo>
                      <a:pt x="612" y="324"/>
                    </a:lnTo>
                    <a:lnTo>
                      <a:pt x="612" y="342"/>
                    </a:lnTo>
                    <a:lnTo>
                      <a:pt x="610" y="354"/>
                    </a:lnTo>
                    <a:lnTo>
                      <a:pt x="609" y="362"/>
                    </a:lnTo>
                    <a:lnTo>
                      <a:pt x="608" y="366"/>
                    </a:lnTo>
                    <a:lnTo>
                      <a:pt x="606" y="374"/>
                    </a:lnTo>
                    <a:lnTo>
                      <a:pt x="598" y="394"/>
                    </a:lnTo>
                    <a:lnTo>
                      <a:pt x="585" y="424"/>
                    </a:lnTo>
                    <a:lnTo>
                      <a:pt x="570" y="457"/>
                    </a:lnTo>
                    <a:lnTo>
                      <a:pt x="552" y="492"/>
                    </a:lnTo>
                    <a:lnTo>
                      <a:pt x="532" y="521"/>
                    </a:lnTo>
                    <a:lnTo>
                      <a:pt x="511" y="546"/>
                    </a:lnTo>
                    <a:lnTo>
                      <a:pt x="491" y="557"/>
                    </a:lnTo>
                    <a:lnTo>
                      <a:pt x="486" y="558"/>
                    </a:lnTo>
                    <a:lnTo>
                      <a:pt x="481" y="558"/>
                    </a:lnTo>
                    <a:lnTo>
                      <a:pt x="477" y="557"/>
                    </a:lnTo>
                    <a:lnTo>
                      <a:pt x="472" y="556"/>
                    </a:lnTo>
                    <a:lnTo>
                      <a:pt x="461" y="549"/>
                    </a:lnTo>
                    <a:lnTo>
                      <a:pt x="448" y="539"/>
                    </a:lnTo>
                    <a:lnTo>
                      <a:pt x="434" y="527"/>
                    </a:lnTo>
                    <a:lnTo>
                      <a:pt x="419" y="512"/>
                    </a:lnTo>
                    <a:lnTo>
                      <a:pt x="404" y="496"/>
                    </a:lnTo>
                    <a:lnTo>
                      <a:pt x="388" y="479"/>
                    </a:lnTo>
                    <a:lnTo>
                      <a:pt x="372" y="460"/>
                    </a:lnTo>
                    <a:lnTo>
                      <a:pt x="355" y="441"/>
                    </a:lnTo>
                    <a:lnTo>
                      <a:pt x="338" y="421"/>
                    </a:lnTo>
                    <a:lnTo>
                      <a:pt x="321" y="402"/>
                    </a:lnTo>
                    <a:lnTo>
                      <a:pt x="304" y="382"/>
                    </a:lnTo>
                    <a:lnTo>
                      <a:pt x="288" y="362"/>
                    </a:lnTo>
                    <a:lnTo>
                      <a:pt x="272" y="344"/>
                    </a:lnTo>
                    <a:lnTo>
                      <a:pt x="256" y="327"/>
                    </a:lnTo>
                    <a:lnTo>
                      <a:pt x="241" y="311"/>
                    </a:lnTo>
                    <a:lnTo>
                      <a:pt x="226" y="297"/>
                    </a:lnTo>
                    <a:lnTo>
                      <a:pt x="214" y="288"/>
                    </a:lnTo>
                    <a:lnTo>
                      <a:pt x="203" y="278"/>
                    </a:lnTo>
                    <a:lnTo>
                      <a:pt x="190" y="270"/>
                    </a:lnTo>
                    <a:lnTo>
                      <a:pt x="178" y="263"/>
                    </a:lnTo>
                    <a:lnTo>
                      <a:pt x="164" y="258"/>
                    </a:lnTo>
                    <a:lnTo>
                      <a:pt x="152" y="251"/>
                    </a:lnTo>
                    <a:lnTo>
                      <a:pt x="139" y="246"/>
                    </a:lnTo>
                    <a:lnTo>
                      <a:pt x="126" y="241"/>
                    </a:lnTo>
                    <a:lnTo>
                      <a:pt x="106" y="235"/>
                    </a:lnTo>
                    <a:lnTo>
                      <a:pt x="85" y="230"/>
                    </a:lnTo>
                    <a:lnTo>
                      <a:pt x="67" y="227"/>
                    </a:lnTo>
                    <a:lnTo>
                      <a:pt x="50" y="223"/>
                    </a:lnTo>
                    <a:lnTo>
                      <a:pt x="38" y="222"/>
                    </a:lnTo>
                    <a:lnTo>
                      <a:pt x="27" y="221"/>
                    </a:lnTo>
                    <a:lnTo>
                      <a:pt x="20" y="220"/>
                    </a:lnTo>
                    <a:lnTo>
                      <a:pt x="18" y="220"/>
                    </a:lnTo>
                    <a:lnTo>
                      <a:pt x="11" y="224"/>
                    </a:lnTo>
                    <a:lnTo>
                      <a:pt x="3" y="230"/>
                    </a:lnTo>
                    <a:lnTo>
                      <a:pt x="0" y="236"/>
                    </a:lnTo>
                    <a:lnTo>
                      <a:pt x="3" y="239"/>
                    </a:lnTo>
                    <a:lnTo>
                      <a:pt x="10" y="241"/>
                    </a:lnTo>
                    <a:lnTo>
                      <a:pt x="22" y="244"/>
                    </a:lnTo>
                    <a:lnTo>
                      <a:pt x="37" y="248"/>
                    </a:lnTo>
                    <a:lnTo>
                      <a:pt x="54" y="253"/>
                    </a:lnTo>
                    <a:lnTo>
                      <a:pt x="73" y="259"/>
                    </a:lnTo>
                    <a:lnTo>
                      <a:pt x="92" y="266"/>
                    </a:lnTo>
                    <a:lnTo>
                      <a:pt x="109" y="273"/>
                    </a:lnTo>
                    <a:lnTo>
                      <a:pt x="125" y="280"/>
                    </a:lnTo>
                    <a:lnTo>
                      <a:pt x="133" y="284"/>
                    </a:lnTo>
                    <a:lnTo>
                      <a:pt x="140" y="289"/>
                    </a:lnTo>
                    <a:lnTo>
                      <a:pt x="146" y="294"/>
                    </a:lnTo>
                    <a:lnTo>
                      <a:pt x="151" y="299"/>
                    </a:lnTo>
                    <a:lnTo>
                      <a:pt x="163" y="313"/>
                    </a:lnTo>
                    <a:lnTo>
                      <a:pt x="167" y="324"/>
                    </a:lnTo>
                    <a:lnTo>
                      <a:pt x="163" y="335"/>
                    </a:lnTo>
                    <a:lnTo>
                      <a:pt x="158" y="345"/>
                    </a:lnTo>
                    <a:lnTo>
                      <a:pt x="152" y="354"/>
                    </a:lnTo>
                    <a:lnTo>
                      <a:pt x="146" y="360"/>
                    </a:lnTo>
                    <a:lnTo>
                      <a:pt x="139" y="364"/>
                    </a:lnTo>
                    <a:lnTo>
                      <a:pt x="129" y="366"/>
                    </a:lnTo>
                    <a:lnTo>
                      <a:pt x="135" y="371"/>
                    </a:lnTo>
                    <a:lnTo>
                      <a:pt x="140" y="376"/>
                    </a:lnTo>
                    <a:lnTo>
                      <a:pt x="147" y="382"/>
                    </a:lnTo>
                    <a:lnTo>
                      <a:pt x="154" y="388"/>
                    </a:lnTo>
                    <a:lnTo>
                      <a:pt x="161" y="395"/>
                    </a:lnTo>
                    <a:lnTo>
                      <a:pt x="167" y="402"/>
                    </a:lnTo>
                    <a:lnTo>
                      <a:pt x="174" y="407"/>
                    </a:lnTo>
                    <a:lnTo>
                      <a:pt x="181" y="414"/>
                    </a:lnTo>
                    <a:lnTo>
                      <a:pt x="183" y="426"/>
                    </a:lnTo>
                    <a:lnTo>
                      <a:pt x="188" y="440"/>
                    </a:lnTo>
                    <a:lnTo>
                      <a:pt x="196" y="455"/>
                    </a:lnTo>
                    <a:lnTo>
                      <a:pt x="205" y="470"/>
                    </a:lnTo>
                    <a:lnTo>
                      <a:pt x="213" y="479"/>
                    </a:lnTo>
                    <a:lnTo>
                      <a:pt x="217" y="485"/>
                    </a:lnTo>
                    <a:lnTo>
                      <a:pt x="221" y="488"/>
                    </a:lnTo>
                    <a:lnTo>
                      <a:pt x="224" y="492"/>
                    </a:lnTo>
                    <a:lnTo>
                      <a:pt x="228" y="494"/>
                    </a:lnTo>
                    <a:lnTo>
                      <a:pt x="234" y="497"/>
                    </a:lnTo>
                    <a:lnTo>
                      <a:pt x="241" y="503"/>
                    </a:lnTo>
                    <a:lnTo>
                      <a:pt x="252" y="511"/>
                    </a:lnTo>
                    <a:lnTo>
                      <a:pt x="271" y="541"/>
                    </a:lnTo>
                    <a:lnTo>
                      <a:pt x="290" y="573"/>
                    </a:lnTo>
                    <a:lnTo>
                      <a:pt x="312" y="608"/>
                    </a:lnTo>
                    <a:lnTo>
                      <a:pt x="333" y="644"/>
                    </a:lnTo>
                    <a:lnTo>
                      <a:pt x="353" y="679"/>
                    </a:lnTo>
                    <a:lnTo>
                      <a:pt x="373" y="715"/>
                    </a:lnTo>
                    <a:lnTo>
                      <a:pt x="391" y="748"/>
                    </a:lnTo>
                    <a:lnTo>
                      <a:pt x="408" y="781"/>
                    </a:lnTo>
                    <a:lnTo>
                      <a:pt x="413" y="791"/>
                    </a:lnTo>
                    <a:lnTo>
                      <a:pt x="421" y="801"/>
                    </a:lnTo>
                    <a:lnTo>
                      <a:pt x="430" y="813"/>
                    </a:lnTo>
                    <a:lnTo>
                      <a:pt x="440" y="823"/>
                    </a:lnTo>
                    <a:lnTo>
                      <a:pt x="451" y="835"/>
                    </a:lnTo>
                    <a:lnTo>
                      <a:pt x="464" y="845"/>
                    </a:lnTo>
                    <a:lnTo>
                      <a:pt x="477" y="857"/>
                    </a:lnTo>
                    <a:lnTo>
                      <a:pt x="491" y="867"/>
                    </a:lnTo>
                    <a:lnTo>
                      <a:pt x="503" y="876"/>
                    </a:lnTo>
                    <a:lnTo>
                      <a:pt x="516" y="886"/>
                    </a:lnTo>
                    <a:lnTo>
                      <a:pt x="530" y="895"/>
                    </a:lnTo>
                    <a:lnTo>
                      <a:pt x="544" y="904"/>
                    </a:lnTo>
                    <a:lnTo>
                      <a:pt x="557" y="912"/>
                    </a:lnTo>
                    <a:lnTo>
                      <a:pt x="570" y="920"/>
                    </a:lnTo>
                    <a:lnTo>
                      <a:pt x="584" y="928"/>
                    </a:lnTo>
                    <a:lnTo>
                      <a:pt x="598" y="936"/>
                    </a:lnTo>
                    <a:lnTo>
                      <a:pt x="610" y="943"/>
                    </a:lnTo>
                    <a:lnTo>
                      <a:pt x="623" y="950"/>
                    </a:lnTo>
                    <a:lnTo>
                      <a:pt x="636" y="957"/>
                    </a:lnTo>
                    <a:lnTo>
                      <a:pt x="647" y="963"/>
                    </a:lnTo>
                    <a:lnTo>
                      <a:pt x="658" y="969"/>
                    </a:lnTo>
                    <a:lnTo>
                      <a:pt x="668" y="973"/>
                    </a:lnTo>
                    <a:lnTo>
                      <a:pt x="677" y="978"/>
                    </a:lnTo>
                    <a:lnTo>
                      <a:pt x="685" y="981"/>
                    </a:lnTo>
                    <a:lnTo>
                      <a:pt x="690" y="984"/>
                    </a:lnTo>
                    <a:lnTo>
                      <a:pt x="695" y="985"/>
                    </a:lnTo>
                    <a:lnTo>
                      <a:pt x="698" y="986"/>
                    </a:lnTo>
                    <a:lnTo>
                      <a:pt x="703" y="987"/>
                    </a:lnTo>
                    <a:lnTo>
                      <a:pt x="707" y="988"/>
                    </a:lnTo>
                    <a:lnTo>
                      <a:pt x="712" y="989"/>
                    </a:lnTo>
                    <a:lnTo>
                      <a:pt x="715" y="989"/>
                    </a:lnTo>
                    <a:lnTo>
                      <a:pt x="720" y="989"/>
                    </a:lnTo>
                    <a:lnTo>
                      <a:pt x="1083" y="1289"/>
                    </a:lnTo>
                    <a:lnTo>
                      <a:pt x="1184" y="1182"/>
                    </a:lnTo>
                    <a:lnTo>
                      <a:pt x="1189" y="1182"/>
                    </a:lnTo>
                    <a:lnTo>
                      <a:pt x="1204" y="1161"/>
                    </a:lnTo>
                    <a:lnTo>
                      <a:pt x="1225" y="1140"/>
                    </a:lnTo>
                    <a:lnTo>
                      <a:pt x="1225" y="1140"/>
                    </a:lnTo>
                    <a:lnTo>
                      <a:pt x="1223" y="1140"/>
                    </a:lnTo>
                    <a:lnTo>
                      <a:pt x="1222" y="1140"/>
                    </a:lnTo>
                    <a:lnTo>
                      <a:pt x="1221" y="113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33" name="Freeform 32"/>
              <p:cNvSpPr>
                <a:spLocks/>
              </p:cNvSpPr>
              <p:nvPr/>
            </p:nvSpPr>
            <p:spPr bwMode="auto">
              <a:xfrm rot="3260985" flipV="1">
                <a:off x="7158111" y="3330545"/>
                <a:ext cx="104775" cy="65088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17" y="0"/>
                  </a:cxn>
                  <a:cxn ang="0">
                    <a:pos x="33" y="2"/>
                  </a:cxn>
                  <a:cxn ang="0">
                    <a:pos x="52" y="7"/>
                  </a:cxn>
                  <a:cxn ang="0">
                    <a:pos x="71" y="15"/>
                  </a:cxn>
                  <a:cxn ang="0">
                    <a:pos x="90" y="23"/>
                  </a:cxn>
                  <a:cxn ang="0">
                    <a:pos x="107" y="34"/>
                  </a:cxn>
                  <a:cxn ang="0">
                    <a:pos x="120" y="42"/>
                  </a:cxn>
                  <a:cxn ang="0">
                    <a:pos x="128" y="49"/>
                  </a:cxn>
                  <a:cxn ang="0">
                    <a:pos x="131" y="59"/>
                  </a:cxn>
                  <a:cxn ang="0">
                    <a:pos x="128" y="70"/>
                  </a:cxn>
                  <a:cxn ang="0">
                    <a:pos x="123" y="78"/>
                  </a:cxn>
                  <a:cxn ang="0">
                    <a:pos x="120" y="81"/>
                  </a:cxn>
                  <a:cxn ang="0">
                    <a:pos x="120" y="81"/>
                  </a:cxn>
                  <a:cxn ang="0">
                    <a:pos x="119" y="81"/>
                  </a:cxn>
                  <a:cxn ang="0">
                    <a:pos x="116" y="81"/>
                  </a:cxn>
                  <a:cxn ang="0">
                    <a:pos x="113" y="81"/>
                  </a:cxn>
                  <a:cxn ang="0">
                    <a:pos x="108" y="79"/>
                  </a:cxn>
                  <a:cxn ang="0">
                    <a:pos x="101" y="75"/>
                  </a:cxn>
                  <a:cxn ang="0">
                    <a:pos x="91" y="71"/>
                  </a:cxn>
                  <a:cxn ang="0">
                    <a:pos x="80" y="64"/>
                  </a:cxn>
                  <a:cxn ang="0">
                    <a:pos x="62" y="55"/>
                  </a:cxn>
                  <a:cxn ang="0">
                    <a:pos x="45" y="45"/>
                  </a:cxn>
                  <a:cxn ang="0">
                    <a:pos x="29" y="37"/>
                  </a:cxn>
                  <a:cxn ang="0">
                    <a:pos x="16" y="29"/>
                  </a:cxn>
                  <a:cxn ang="0">
                    <a:pos x="6" y="21"/>
                  </a:cxn>
                  <a:cxn ang="0">
                    <a:pos x="0" y="15"/>
                  </a:cxn>
                  <a:cxn ang="0">
                    <a:pos x="0" y="8"/>
                  </a:cxn>
                  <a:cxn ang="0">
                    <a:pos x="6" y="3"/>
                  </a:cxn>
                </a:cxnLst>
                <a:rect l="0" t="0" r="r" b="b"/>
                <a:pathLst>
                  <a:path w="131" h="81">
                    <a:moveTo>
                      <a:pt x="6" y="3"/>
                    </a:moveTo>
                    <a:lnTo>
                      <a:pt x="17" y="0"/>
                    </a:lnTo>
                    <a:lnTo>
                      <a:pt x="33" y="2"/>
                    </a:lnTo>
                    <a:lnTo>
                      <a:pt x="52" y="7"/>
                    </a:lnTo>
                    <a:lnTo>
                      <a:pt x="71" y="15"/>
                    </a:lnTo>
                    <a:lnTo>
                      <a:pt x="90" y="23"/>
                    </a:lnTo>
                    <a:lnTo>
                      <a:pt x="107" y="34"/>
                    </a:lnTo>
                    <a:lnTo>
                      <a:pt x="120" y="42"/>
                    </a:lnTo>
                    <a:lnTo>
                      <a:pt x="128" y="49"/>
                    </a:lnTo>
                    <a:lnTo>
                      <a:pt x="131" y="59"/>
                    </a:lnTo>
                    <a:lnTo>
                      <a:pt x="128" y="70"/>
                    </a:lnTo>
                    <a:lnTo>
                      <a:pt x="123" y="78"/>
                    </a:lnTo>
                    <a:lnTo>
                      <a:pt x="120" y="81"/>
                    </a:lnTo>
                    <a:lnTo>
                      <a:pt x="120" y="81"/>
                    </a:lnTo>
                    <a:lnTo>
                      <a:pt x="119" y="81"/>
                    </a:lnTo>
                    <a:lnTo>
                      <a:pt x="116" y="81"/>
                    </a:lnTo>
                    <a:lnTo>
                      <a:pt x="113" y="81"/>
                    </a:lnTo>
                    <a:lnTo>
                      <a:pt x="108" y="79"/>
                    </a:lnTo>
                    <a:lnTo>
                      <a:pt x="101" y="75"/>
                    </a:lnTo>
                    <a:lnTo>
                      <a:pt x="91" y="71"/>
                    </a:lnTo>
                    <a:lnTo>
                      <a:pt x="80" y="64"/>
                    </a:lnTo>
                    <a:lnTo>
                      <a:pt x="62" y="55"/>
                    </a:lnTo>
                    <a:lnTo>
                      <a:pt x="45" y="45"/>
                    </a:lnTo>
                    <a:lnTo>
                      <a:pt x="29" y="37"/>
                    </a:lnTo>
                    <a:lnTo>
                      <a:pt x="16" y="29"/>
                    </a:lnTo>
                    <a:lnTo>
                      <a:pt x="6" y="21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34" name="Freeform 33"/>
              <p:cNvSpPr>
                <a:spLocks/>
              </p:cNvSpPr>
              <p:nvPr/>
            </p:nvSpPr>
            <p:spPr bwMode="auto">
              <a:xfrm rot="3260985" flipV="1">
                <a:off x="7214076" y="3274417"/>
                <a:ext cx="60325" cy="50800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16" y="1"/>
                  </a:cxn>
                  <a:cxn ang="0">
                    <a:pos x="23" y="5"/>
                  </a:cxn>
                  <a:cxn ang="0">
                    <a:pos x="34" y="11"/>
                  </a:cxn>
                  <a:cxn ang="0">
                    <a:pos x="45" y="18"/>
                  </a:cxn>
                  <a:cxn ang="0">
                    <a:pos x="56" y="24"/>
                  </a:cxn>
                  <a:cxn ang="0">
                    <a:pos x="66" y="31"/>
                  </a:cxn>
                  <a:cxn ang="0">
                    <a:pos x="73" y="36"/>
                  </a:cxn>
                  <a:cxn ang="0">
                    <a:pos x="76" y="41"/>
                  </a:cxn>
                  <a:cxn ang="0">
                    <a:pos x="75" y="44"/>
                  </a:cxn>
                  <a:cxn ang="0">
                    <a:pos x="69" y="49"/>
                  </a:cxn>
                  <a:cxn ang="0">
                    <a:pos x="61" y="53"/>
                  </a:cxn>
                  <a:cxn ang="0">
                    <a:pos x="51" y="58"/>
                  </a:cxn>
                  <a:cxn ang="0">
                    <a:pos x="41" y="61"/>
                  </a:cxn>
                  <a:cxn ang="0">
                    <a:pos x="29" y="64"/>
                  </a:cxn>
                  <a:cxn ang="0">
                    <a:pos x="19" y="62"/>
                  </a:cxn>
                  <a:cxn ang="0">
                    <a:pos x="10" y="58"/>
                  </a:cxn>
                  <a:cxn ang="0">
                    <a:pos x="0" y="46"/>
                  </a:cxn>
                  <a:cxn ang="0">
                    <a:pos x="0" y="36"/>
                  </a:cxn>
                  <a:cxn ang="0">
                    <a:pos x="5" y="21"/>
                  </a:cxn>
                  <a:cxn ang="0">
                    <a:pos x="14" y="0"/>
                  </a:cxn>
                </a:cxnLst>
                <a:rect l="0" t="0" r="r" b="b"/>
                <a:pathLst>
                  <a:path w="76" h="64">
                    <a:moveTo>
                      <a:pt x="14" y="0"/>
                    </a:moveTo>
                    <a:lnTo>
                      <a:pt x="16" y="1"/>
                    </a:lnTo>
                    <a:lnTo>
                      <a:pt x="23" y="5"/>
                    </a:lnTo>
                    <a:lnTo>
                      <a:pt x="34" y="11"/>
                    </a:lnTo>
                    <a:lnTo>
                      <a:pt x="45" y="18"/>
                    </a:lnTo>
                    <a:lnTo>
                      <a:pt x="56" y="24"/>
                    </a:lnTo>
                    <a:lnTo>
                      <a:pt x="66" y="31"/>
                    </a:lnTo>
                    <a:lnTo>
                      <a:pt x="73" y="36"/>
                    </a:lnTo>
                    <a:lnTo>
                      <a:pt x="76" y="41"/>
                    </a:lnTo>
                    <a:lnTo>
                      <a:pt x="75" y="44"/>
                    </a:lnTo>
                    <a:lnTo>
                      <a:pt x="69" y="49"/>
                    </a:lnTo>
                    <a:lnTo>
                      <a:pt x="61" y="53"/>
                    </a:lnTo>
                    <a:lnTo>
                      <a:pt x="51" y="58"/>
                    </a:lnTo>
                    <a:lnTo>
                      <a:pt x="41" y="61"/>
                    </a:lnTo>
                    <a:lnTo>
                      <a:pt x="29" y="64"/>
                    </a:lnTo>
                    <a:lnTo>
                      <a:pt x="19" y="62"/>
                    </a:lnTo>
                    <a:lnTo>
                      <a:pt x="10" y="58"/>
                    </a:lnTo>
                    <a:lnTo>
                      <a:pt x="0" y="46"/>
                    </a:lnTo>
                    <a:lnTo>
                      <a:pt x="0" y="36"/>
                    </a:lnTo>
                    <a:lnTo>
                      <a:pt x="5" y="2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35" name="Freeform 34"/>
              <p:cNvSpPr>
                <a:spLocks/>
              </p:cNvSpPr>
              <p:nvPr/>
            </p:nvSpPr>
            <p:spPr bwMode="auto">
              <a:xfrm>
                <a:off x="7386638" y="2592388"/>
                <a:ext cx="177800" cy="457200"/>
              </a:xfrm>
              <a:custGeom>
                <a:avLst/>
                <a:gdLst/>
                <a:ahLst/>
                <a:cxnLst>
                  <a:cxn ang="0">
                    <a:pos x="225" y="0"/>
                  </a:cxn>
                  <a:cxn ang="0">
                    <a:pos x="224" y="2"/>
                  </a:cxn>
                  <a:cxn ang="0">
                    <a:pos x="220" y="6"/>
                  </a:cxn>
                  <a:cxn ang="0">
                    <a:pos x="213" y="15"/>
                  </a:cxn>
                  <a:cxn ang="0">
                    <a:pos x="204" y="30"/>
                  </a:cxn>
                  <a:cxn ang="0">
                    <a:pos x="191" y="51"/>
                  </a:cxn>
                  <a:cxn ang="0">
                    <a:pos x="176" y="81"/>
                  </a:cxn>
                  <a:cxn ang="0">
                    <a:pos x="158" y="120"/>
                  </a:cxn>
                  <a:cxn ang="0">
                    <a:pos x="137" y="169"/>
                  </a:cxn>
                  <a:cxn ang="0">
                    <a:pos x="114" y="227"/>
                  </a:cxn>
                  <a:cxn ang="0">
                    <a:pos x="91" y="294"/>
                  </a:cxn>
                  <a:cxn ang="0">
                    <a:pos x="68" y="362"/>
                  </a:cxn>
                  <a:cxn ang="0">
                    <a:pos x="46" y="428"/>
                  </a:cxn>
                  <a:cxn ang="0">
                    <a:pos x="28" y="487"/>
                  </a:cxn>
                  <a:cxn ang="0">
                    <a:pos x="13" y="534"/>
                  </a:cxn>
                  <a:cxn ang="0">
                    <a:pos x="4" y="566"/>
                  </a:cxn>
                  <a:cxn ang="0">
                    <a:pos x="0" y="578"/>
                  </a:cxn>
                  <a:cxn ang="0">
                    <a:pos x="5" y="564"/>
                  </a:cxn>
                  <a:cxn ang="0">
                    <a:pos x="19" y="526"/>
                  </a:cxn>
                  <a:cxn ang="0">
                    <a:pos x="37" y="472"/>
                  </a:cxn>
                  <a:cxn ang="0">
                    <a:pos x="60" y="407"/>
                  </a:cxn>
                  <a:cxn ang="0">
                    <a:pos x="85" y="338"/>
                  </a:cxn>
                  <a:cxn ang="0">
                    <a:pos x="110" y="272"/>
                  </a:cxn>
                  <a:cxn ang="0">
                    <a:pos x="132" y="215"/>
                  </a:cxn>
                  <a:cxn ang="0">
                    <a:pos x="148" y="173"/>
                  </a:cxn>
                  <a:cxn ang="0">
                    <a:pos x="165" y="133"/>
                  </a:cxn>
                  <a:cxn ang="0">
                    <a:pos x="180" y="98"/>
                  </a:cxn>
                  <a:cxn ang="0">
                    <a:pos x="193" y="68"/>
                  </a:cxn>
                  <a:cxn ang="0">
                    <a:pos x="204" y="44"/>
                  </a:cxn>
                  <a:cxn ang="0">
                    <a:pos x="213" y="25"/>
                  </a:cxn>
                  <a:cxn ang="0">
                    <a:pos x="219" y="12"/>
                  </a:cxn>
                  <a:cxn ang="0">
                    <a:pos x="224" y="3"/>
                  </a:cxn>
                  <a:cxn ang="0">
                    <a:pos x="225" y="0"/>
                  </a:cxn>
                </a:cxnLst>
                <a:rect l="0" t="0" r="r" b="b"/>
                <a:pathLst>
                  <a:path w="225" h="578">
                    <a:moveTo>
                      <a:pt x="225" y="0"/>
                    </a:moveTo>
                    <a:lnTo>
                      <a:pt x="224" y="2"/>
                    </a:lnTo>
                    <a:lnTo>
                      <a:pt x="220" y="6"/>
                    </a:lnTo>
                    <a:lnTo>
                      <a:pt x="213" y="15"/>
                    </a:lnTo>
                    <a:lnTo>
                      <a:pt x="204" y="30"/>
                    </a:lnTo>
                    <a:lnTo>
                      <a:pt x="191" y="51"/>
                    </a:lnTo>
                    <a:lnTo>
                      <a:pt x="176" y="81"/>
                    </a:lnTo>
                    <a:lnTo>
                      <a:pt x="158" y="120"/>
                    </a:lnTo>
                    <a:lnTo>
                      <a:pt x="137" y="169"/>
                    </a:lnTo>
                    <a:lnTo>
                      <a:pt x="114" y="227"/>
                    </a:lnTo>
                    <a:lnTo>
                      <a:pt x="91" y="294"/>
                    </a:lnTo>
                    <a:lnTo>
                      <a:pt x="68" y="362"/>
                    </a:lnTo>
                    <a:lnTo>
                      <a:pt x="46" y="428"/>
                    </a:lnTo>
                    <a:lnTo>
                      <a:pt x="28" y="487"/>
                    </a:lnTo>
                    <a:lnTo>
                      <a:pt x="13" y="534"/>
                    </a:lnTo>
                    <a:lnTo>
                      <a:pt x="4" y="566"/>
                    </a:lnTo>
                    <a:lnTo>
                      <a:pt x="0" y="578"/>
                    </a:lnTo>
                    <a:lnTo>
                      <a:pt x="5" y="564"/>
                    </a:lnTo>
                    <a:lnTo>
                      <a:pt x="19" y="526"/>
                    </a:lnTo>
                    <a:lnTo>
                      <a:pt x="37" y="472"/>
                    </a:lnTo>
                    <a:lnTo>
                      <a:pt x="60" y="407"/>
                    </a:lnTo>
                    <a:lnTo>
                      <a:pt x="85" y="338"/>
                    </a:lnTo>
                    <a:lnTo>
                      <a:pt x="110" y="272"/>
                    </a:lnTo>
                    <a:lnTo>
                      <a:pt x="132" y="215"/>
                    </a:lnTo>
                    <a:lnTo>
                      <a:pt x="148" y="173"/>
                    </a:lnTo>
                    <a:lnTo>
                      <a:pt x="165" y="133"/>
                    </a:lnTo>
                    <a:lnTo>
                      <a:pt x="180" y="98"/>
                    </a:lnTo>
                    <a:lnTo>
                      <a:pt x="193" y="68"/>
                    </a:lnTo>
                    <a:lnTo>
                      <a:pt x="204" y="44"/>
                    </a:lnTo>
                    <a:lnTo>
                      <a:pt x="213" y="25"/>
                    </a:lnTo>
                    <a:lnTo>
                      <a:pt x="219" y="12"/>
                    </a:lnTo>
                    <a:lnTo>
                      <a:pt x="224" y="3"/>
                    </a:lnTo>
                    <a:lnTo>
                      <a:pt x="22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</p:grpSp>
        <p:sp>
          <p:nvSpPr>
            <p:cNvPr id="28" name="Line 34"/>
            <p:cNvSpPr>
              <a:spLocks noChangeShapeType="1"/>
            </p:cNvSpPr>
            <p:nvPr/>
          </p:nvSpPr>
          <p:spPr bwMode="auto">
            <a:xfrm flipV="1">
              <a:off x="7329488" y="918287"/>
              <a:ext cx="0" cy="2247188"/>
            </a:xfrm>
            <a:prstGeom prst="line">
              <a:avLst/>
            </a:prstGeom>
            <a:noFill/>
            <a:ln w="1270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 rot="10800000">
            <a:off x="1770436" y="2368477"/>
            <a:ext cx="1321053" cy="3114756"/>
            <a:chOff x="7086600" y="918287"/>
            <a:chExt cx="1321053" cy="3114756"/>
          </a:xfrm>
        </p:grpSpPr>
        <p:grpSp>
          <p:nvGrpSpPr>
            <p:cNvPr id="37" name="Group 36"/>
            <p:cNvGrpSpPr/>
            <p:nvPr/>
          </p:nvGrpSpPr>
          <p:grpSpPr>
            <a:xfrm>
              <a:off x="7086600" y="2438400"/>
              <a:ext cx="1321053" cy="1594643"/>
              <a:chOff x="7064916" y="2592388"/>
              <a:chExt cx="1321053" cy="1594643"/>
            </a:xfrm>
          </p:grpSpPr>
          <p:sp>
            <p:nvSpPr>
              <p:cNvPr id="39" name="Freeform 38"/>
              <p:cNvSpPr>
                <a:spLocks/>
              </p:cNvSpPr>
              <p:nvPr/>
            </p:nvSpPr>
            <p:spPr bwMode="auto">
              <a:xfrm rot="3260985" flipV="1">
                <a:off x="7170738" y="2971800"/>
                <a:ext cx="1211262" cy="1219200"/>
              </a:xfrm>
              <a:custGeom>
                <a:avLst/>
                <a:gdLst/>
                <a:ahLst/>
                <a:cxnLst>
                  <a:cxn ang="0">
                    <a:pos x="1013" y="660"/>
                  </a:cxn>
                  <a:cxn ang="0">
                    <a:pos x="993" y="312"/>
                  </a:cxn>
                  <a:cxn ang="0">
                    <a:pos x="953" y="194"/>
                  </a:cxn>
                  <a:cxn ang="0">
                    <a:pos x="897" y="144"/>
                  </a:cxn>
                  <a:cxn ang="0">
                    <a:pos x="837" y="125"/>
                  </a:cxn>
                  <a:cxn ang="0">
                    <a:pos x="760" y="91"/>
                  </a:cxn>
                  <a:cxn ang="0">
                    <a:pos x="672" y="50"/>
                  </a:cxn>
                  <a:cxn ang="0">
                    <a:pos x="595" y="18"/>
                  </a:cxn>
                  <a:cxn ang="0">
                    <a:pos x="533" y="3"/>
                  </a:cxn>
                  <a:cxn ang="0">
                    <a:pos x="453" y="0"/>
                  </a:cxn>
                  <a:cxn ang="0">
                    <a:pos x="367" y="6"/>
                  </a:cxn>
                  <a:cxn ang="0">
                    <a:pos x="290" y="18"/>
                  </a:cxn>
                  <a:cxn ang="0">
                    <a:pos x="202" y="94"/>
                  </a:cxn>
                  <a:cxn ang="0">
                    <a:pos x="116" y="211"/>
                  </a:cxn>
                  <a:cxn ang="0">
                    <a:pos x="23" y="243"/>
                  </a:cxn>
                  <a:cxn ang="0">
                    <a:pos x="18" y="328"/>
                  </a:cxn>
                  <a:cxn ang="0">
                    <a:pos x="42" y="377"/>
                  </a:cxn>
                  <a:cxn ang="0">
                    <a:pos x="22" y="420"/>
                  </a:cxn>
                  <a:cxn ang="0">
                    <a:pos x="14" y="451"/>
                  </a:cxn>
                  <a:cxn ang="0">
                    <a:pos x="53" y="485"/>
                  </a:cxn>
                  <a:cxn ang="0">
                    <a:pos x="102" y="486"/>
                  </a:cxn>
                  <a:cxn ang="0">
                    <a:pos x="154" y="469"/>
                  </a:cxn>
                  <a:cxn ang="0">
                    <a:pos x="156" y="489"/>
                  </a:cxn>
                  <a:cxn ang="0">
                    <a:pos x="117" y="536"/>
                  </a:cxn>
                  <a:cxn ang="0">
                    <a:pos x="101" y="559"/>
                  </a:cxn>
                  <a:cxn ang="0">
                    <a:pos x="133" y="606"/>
                  </a:cxn>
                  <a:cxn ang="0">
                    <a:pos x="222" y="598"/>
                  </a:cxn>
                  <a:cxn ang="0">
                    <a:pos x="269" y="644"/>
                  </a:cxn>
                  <a:cxn ang="0">
                    <a:pos x="291" y="734"/>
                  </a:cxn>
                  <a:cxn ang="0">
                    <a:pos x="340" y="864"/>
                  </a:cxn>
                  <a:cxn ang="0">
                    <a:pos x="408" y="964"/>
                  </a:cxn>
                  <a:cxn ang="0">
                    <a:pos x="447" y="1009"/>
                  </a:cxn>
                  <a:cxn ang="0">
                    <a:pos x="489" y="504"/>
                  </a:cxn>
                  <a:cxn ang="0">
                    <a:pos x="446" y="443"/>
                  </a:cxn>
                  <a:cxn ang="0">
                    <a:pos x="450" y="419"/>
                  </a:cxn>
                  <a:cxn ang="0">
                    <a:pos x="511" y="380"/>
                  </a:cxn>
                  <a:cxn ang="0">
                    <a:pos x="566" y="398"/>
                  </a:cxn>
                  <a:cxn ang="0">
                    <a:pos x="585" y="427"/>
                  </a:cxn>
                  <a:cxn ang="0">
                    <a:pos x="580" y="448"/>
                  </a:cxn>
                  <a:cxn ang="0">
                    <a:pos x="542" y="510"/>
                  </a:cxn>
                  <a:cxn ang="0">
                    <a:pos x="489" y="1045"/>
                  </a:cxn>
                  <a:cxn ang="0">
                    <a:pos x="570" y="1092"/>
                  </a:cxn>
                  <a:cxn ang="0">
                    <a:pos x="655" y="1132"/>
                  </a:cxn>
                  <a:cxn ang="0">
                    <a:pos x="731" y="1170"/>
                  </a:cxn>
                  <a:cxn ang="0">
                    <a:pos x="797" y="1225"/>
                  </a:cxn>
                  <a:cxn ang="0">
                    <a:pos x="916" y="1332"/>
                  </a:cxn>
                  <a:cxn ang="0">
                    <a:pos x="1043" y="1438"/>
                  </a:cxn>
                  <a:cxn ang="0">
                    <a:pos x="1137" y="1515"/>
                  </a:cxn>
                  <a:cxn ang="0">
                    <a:pos x="1526" y="1130"/>
                  </a:cxn>
                  <a:cxn ang="0">
                    <a:pos x="1463" y="1099"/>
                  </a:cxn>
                  <a:cxn ang="0">
                    <a:pos x="1317" y="1025"/>
                  </a:cxn>
                  <a:cxn ang="0">
                    <a:pos x="1160" y="936"/>
                  </a:cxn>
                  <a:cxn ang="0">
                    <a:pos x="1058" y="862"/>
                  </a:cxn>
                </a:cxnLst>
                <a:rect l="0" t="0" r="r" b="b"/>
                <a:pathLst>
                  <a:path w="1526" h="1536">
                    <a:moveTo>
                      <a:pt x="1058" y="862"/>
                    </a:moveTo>
                    <a:lnTo>
                      <a:pt x="1037" y="817"/>
                    </a:lnTo>
                    <a:lnTo>
                      <a:pt x="1022" y="748"/>
                    </a:lnTo>
                    <a:lnTo>
                      <a:pt x="1013" y="660"/>
                    </a:lnTo>
                    <a:lnTo>
                      <a:pt x="1006" y="565"/>
                    </a:lnTo>
                    <a:lnTo>
                      <a:pt x="1002" y="470"/>
                    </a:lnTo>
                    <a:lnTo>
                      <a:pt x="998" y="382"/>
                    </a:lnTo>
                    <a:lnTo>
                      <a:pt x="993" y="312"/>
                    </a:lnTo>
                    <a:lnTo>
                      <a:pt x="983" y="267"/>
                    </a:lnTo>
                    <a:lnTo>
                      <a:pt x="973" y="239"/>
                    </a:lnTo>
                    <a:lnTo>
                      <a:pt x="963" y="215"/>
                    </a:lnTo>
                    <a:lnTo>
                      <a:pt x="953" y="194"/>
                    </a:lnTo>
                    <a:lnTo>
                      <a:pt x="942" y="176"/>
                    </a:lnTo>
                    <a:lnTo>
                      <a:pt x="929" y="162"/>
                    </a:lnTo>
                    <a:lnTo>
                      <a:pt x="914" y="152"/>
                    </a:lnTo>
                    <a:lnTo>
                      <a:pt x="897" y="144"/>
                    </a:lnTo>
                    <a:lnTo>
                      <a:pt x="875" y="138"/>
                    </a:lnTo>
                    <a:lnTo>
                      <a:pt x="865" y="136"/>
                    </a:lnTo>
                    <a:lnTo>
                      <a:pt x="852" y="131"/>
                    </a:lnTo>
                    <a:lnTo>
                      <a:pt x="837" y="125"/>
                    </a:lnTo>
                    <a:lnTo>
                      <a:pt x="820" y="118"/>
                    </a:lnTo>
                    <a:lnTo>
                      <a:pt x="801" y="109"/>
                    </a:lnTo>
                    <a:lnTo>
                      <a:pt x="782" y="101"/>
                    </a:lnTo>
                    <a:lnTo>
                      <a:pt x="760" y="91"/>
                    </a:lnTo>
                    <a:lnTo>
                      <a:pt x="739" y="80"/>
                    </a:lnTo>
                    <a:lnTo>
                      <a:pt x="717" y="70"/>
                    </a:lnTo>
                    <a:lnTo>
                      <a:pt x="694" y="61"/>
                    </a:lnTo>
                    <a:lnTo>
                      <a:pt x="672" y="50"/>
                    </a:lnTo>
                    <a:lnTo>
                      <a:pt x="651" y="41"/>
                    </a:lnTo>
                    <a:lnTo>
                      <a:pt x="631" y="32"/>
                    </a:lnTo>
                    <a:lnTo>
                      <a:pt x="612" y="24"/>
                    </a:lnTo>
                    <a:lnTo>
                      <a:pt x="595" y="18"/>
                    </a:lnTo>
                    <a:lnTo>
                      <a:pt x="579" y="12"/>
                    </a:lnTo>
                    <a:lnTo>
                      <a:pt x="565" y="9"/>
                    </a:lnTo>
                    <a:lnTo>
                      <a:pt x="550" y="6"/>
                    </a:lnTo>
                    <a:lnTo>
                      <a:pt x="533" y="3"/>
                    </a:lnTo>
                    <a:lnTo>
                      <a:pt x="514" y="2"/>
                    </a:lnTo>
                    <a:lnTo>
                      <a:pt x="495" y="1"/>
                    </a:lnTo>
                    <a:lnTo>
                      <a:pt x="474" y="0"/>
                    </a:lnTo>
                    <a:lnTo>
                      <a:pt x="453" y="0"/>
                    </a:lnTo>
                    <a:lnTo>
                      <a:pt x="431" y="0"/>
                    </a:lnTo>
                    <a:lnTo>
                      <a:pt x="409" y="1"/>
                    </a:lnTo>
                    <a:lnTo>
                      <a:pt x="388" y="3"/>
                    </a:lnTo>
                    <a:lnTo>
                      <a:pt x="367" y="6"/>
                    </a:lnTo>
                    <a:lnTo>
                      <a:pt x="346" y="8"/>
                    </a:lnTo>
                    <a:lnTo>
                      <a:pt x="325" y="10"/>
                    </a:lnTo>
                    <a:lnTo>
                      <a:pt x="307" y="15"/>
                    </a:lnTo>
                    <a:lnTo>
                      <a:pt x="290" y="18"/>
                    </a:lnTo>
                    <a:lnTo>
                      <a:pt x="273" y="23"/>
                    </a:lnTo>
                    <a:lnTo>
                      <a:pt x="248" y="38"/>
                    </a:lnTo>
                    <a:lnTo>
                      <a:pt x="224" y="63"/>
                    </a:lnTo>
                    <a:lnTo>
                      <a:pt x="202" y="94"/>
                    </a:lnTo>
                    <a:lnTo>
                      <a:pt x="180" y="129"/>
                    </a:lnTo>
                    <a:lnTo>
                      <a:pt x="158" y="162"/>
                    </a:lnTo>
                    <a:lnTo>
                      <a:pt x="138" y="191"/>
                    </a:lnTo>
                    <a:lnTo>
                      <a:pt x="116" y="211"/>
                    </a:lnTo>
                    <a:lnTo>
                      <a:pt x="93" y="219"/>
                    </a:lnTo>
                    <a:lnTo>
                      <a:pt x="67" y="222"/>
                    </a:lnTo>
                    <a:lnTo>
                      <a:pt x="44" y="230"/>
                    </a:lnTo>
                    <a:lnTo>
                      <a:pt x="23" y="243"/>
                    </a:lnTo>
                    <a:lnTo>
                      <a:pt x="8" y="260"/>
                    </a:lnTo>
                    <a:lnTo>
                      <a:pt x="0" y="281"/>
                    </a:lnTo>
                    <a:lnTo>
                      <a:pt x="3" y="304"/>
                    </a:lnTo>
                    <a:lnTo>
                      <a:pt x="18" y="328"/>
                    </a:lnTo>
                    <a:lnTo>
                      <a:pt x="47" y="355"/>
                    </a:lnTo>
                    <a:lnTo>
                      <a:pt x="48" y="359"/>
                    </a:lnTo>
                    <a:lnTo>
                      <a:pt x="45" y="366"/>
                    </a:lnTo>
                    <a:lnTo>
                      <a:pt x="42" y="377"/>
                    </a:lnTo>
                    <a:lnTo>
                      <a:pt x="37" y="389"/>
                    </a:lnTo>
                    <a:lnTo>
                      <a:pt x="32" y="401"/>
                    </a:lnTo>
                    <a:lnTo>
                      <a:pt x="27" y="411"/>
                    </a:lnTo>
                    <a:lnTo>
                      <a:pt x="22" y="420"/>
                    </a:lnTo>
                    <a:lnTo>
                      <a:pt x="19" y="425"/>
                    </a:lnTo>
                    <a:lnTo>
                      <a:pt x="14" y="433"/>
                    </a:lnTo>
                    <a:lnTo>
                      <a:pt x="13" y="442"/>
                    </a:lnTo>
                    <a:lnTo>
                      <a:pt x="14" y="451"/>
                    </a:lnTo>
                    <a:lnTo>
                      <a:pt x="20" y="462"/>
                    </a:lnTo>
                    <a:lnTo>
                      <a:pt x="28" y="471"/>
                    </a:lnTo>
                    <a:lnTo>
                      <a:pt x="40" y="479"/>
                    </a:lnTo>
                    <a:lnTo>
                      <a:pt x="53" y="485"/>
                    </a:lnTo>
                    <a:lnTo>
                      <a:pt x="70" y="489"/>
                    </a:lnTo>
                    <a:lnTo>
                      <a:pt x="79" y="489"/>
                    </a:lnTo>
                    <a:lnTo>
                      <a:pt x="89" y="488"/>
                    </a:lnTo>
                    <a:lnTo>
                      <a:pt x="102" y="486"/>
                    </a:lnTo>
                    <a:lnTo>
                      <a:pt x="116" y="481"/>
                    </a:lnTo>
                    <a:lnTo>
                      <a:pt x="129" y="478"/>
                    </a:lnTo>
                    <a:lnTo>
                      <a:pt x="142" y="473"/>
                    </a:lnTo>
                    <a:lnTo>
                      <a:pt x="154" y="469"/>
                    </a:lnTo>
                    <a:lnTo>
                      <a:pt x="163" y="465"/>
                    </a:lnTo>
                    <a:lnTo>
                      <a:pt x="164" y="469"/>
                    </a:lnTo>
                    <a:lnTo>
                      <a:pt x="162" y="476"/>
                    </a:lnTo>
                    <a:lnTo>
                      <a:pt x="156" y="489"/>
                    </a:lnTo>
                    <a:lnTo>
                      <a:pt x="142" y="510"/>
                    </a:lnTo>
                    <a:lnTo>
                      <a:pt x="133" y="522"/>
                    </a:lnTo>
                    <a:lnTo>
                      <a:pt x="125" y="530"/>
                    </a:lnTo>
                    <a:lnTo>
                      <a:pt x="117" y="536"/>
                    </a:lnTo>
                    <a:lnTo>
                      <a:pt x="111" y="540"/>
                    </a:lnTo>
                    <a:lnTo>
                      <a:pt x="105" y="545"/>
                    </a:lnTo>
                    <a:lnTo>
                      <a:pt x="102" y="551"/>
                    </a:lnTo>
                    <a:lnTo>
                      <a:pt x="101" y="559"/>
                    </a:lnTo>
                    <a:lnTo>
                      <a:pt x="101" y="569"/>
                    </a:lnTo>
                    <a:lnTo>
                      <a:pt x="105" y="582"/>
                    </a:lnTo>
                    <a:lnTo>
                      <a:pt x="117" y="594"/>
                    </a:lnTo>
                    <a:lnTo>
                      <a:pt x="133" y="606"/>
                    </a:lnTo>
                    <a:lnTo>
                      <a:pt x="154" y="613"/>
                    </a:lnTo>
                    <a:lnTo>
                      <a:pt x="176" y="615"/>
                    </a:lnTo>
                    <a:lnTo>
                      <a:pt x="199" y="610"/>
                    </a:lnTo>
                    <a:lnTo>
                      <a:pt x="222" y="598"/>
                    </a:lnTo>
                    <a:lnTo>
                      <a:pt x="242" y="574"/>
                    </a:lnTo>
                    <a:lnTo>
                      <a:pt x="254" y="598"/>
                    </a:lnTo>
                    <a:lnTo>
                      <a:pt x="262" y="621"/>
                    </a:lnTo>
                    <a:lnTo>
                      <a:pt x="269" y="644"/>
                    </a:lnTo>
                    <a:lnTo>
                      <a:pt x="276" y="667"/>
                    </a:lnTo>
                    <a:lnTo>
                      <a:pt x="280" y="690"/>
                    </a:lnTo>
                    <a:lnTo>
                      <a:pt x="285" y="712"/>
                    </a:lnTo>
                    <a:lnTo>
                      <a:pt x="291" y="734"/>
                    </a:lnTo>
                    <a:lnTo>
                      <a:pt x="298" y="756"/>
                    </a:lnTo>
                    <a:lnTo>
                      <a:pt x="314" y="799"/>
                    </a:lnTo>
                    <a:lnTo>
                      <a:pt x="328" y="835"/>
                    </a:lnTo>
                    <a:lnTo>
                      <a:pt x="340" y="864"/>
                    </a:lnTo>
                    <a:lnTo>
                      <a:pt x="353" y="889"/>
                    </a:lnTo>
                    <a:lnTo>
                      <a:pt x="368" y="912"/>
                    </a:lnTo>
                    <a:lnTo>
                      <a:pt x="386" y="936"/>
                    </a:lnTo>
                    <a:lnTo>
                      <a:pt x="408" y="964"/>
                    </a:lnTo>
                    <a:lnTo>
                      <a:pt x="436" y="998"/>
                    </a:lnTo>
                    <a:lnTo>
                      <a:pt x="439" y="1002"/>
                    </a:lnTo>
                    <a:lnTo>
                      <a:pt x="444" y="1006"/>
                    </a:lnTo>
                    <a:lnTo>
                      <a:pt x="447" y="1009"/>
                    </a:lnTo>
                    <a:lnTo>
                      <a:pt x="451" y="1014"/>
                    </a:lnTo>
                    <a:lnTo>
                      <a:pt x="515" y="522"/>
                    </a:lnTo>
                    <a:lnTo>
                      <a:pt x="503" y="516"/>
                    </a:lnTo>
                    <a:lnTo>
                      <a:pt x="489" y="504"/>
                    </a:lnTo>
                    <a:lnTo>
                      <a:pt x="476" y="489"/>
                    </a:lnTo>
                    <a:lnTo>
                      <a:pt x="465" y="472"/>
                    </a:lnTo>
                    <a:lnTo>
                      <a:pt x="454" y="456"/>
                    </a:lnTo>
                    <a:lnTo>
                      <a:pt x="446" y="443"/>
                    </a:lnTo>
                    <a:lnTo>
                      <a:pt x="442" y="433"/>
                    </a:lnTo>
                    <a:lnTo>
                      <a:pt x="439" y="430"/>
                    </a:lnTo>
                    <a:lnTo>
                      <a:pt x="443" y="426"/>
                    </a:lnTo>
                    <a:lnTo>
                      <a:pt x="450" y="419"/>
                    </a:lnTo>
                    <a:lnTo>
                      <a:pt x="462" y="409"/>
                    </a:lnTo>
                    <a:lnTo>
                      <a:pt x="477" y="398"/>
                    </a:lnTo>
                    <a:lnTo>
                      <a:pt x="494" y="388"/>
                    </a:lnTo>
                    <a:lnTo>
                      <a:pt x="511" y="380"/>
                    </a:lnTo>
                    <a:lnTo>
                      <a:pt x="528" y="378"/>
                    </a:lnTo>
                    <a:lnTo>
                      <a:pt x="543" y="381"/>
                    </a:lnTo>
                    <a:lnTo>
                      <a:pt x="556" y="389"/>
                    </a:lnTo>
                    <a:lnTo>
                      <a:pt x="566" y="398"/>
                    </a:lnTo>
                    <a:lnTo>
                      <a:pt x="574" y="406"/>
                    </a:lnTo>
                    <a:lnTo>
                      <a:pt x="579" y="415"/>
                    </a:lnTo>
                    <a:lnTo>
                      <a:pt x="582" y="423"/>
                    </a:lnTo>
                    <a:lnTo>
                      <a:pt x="585" y="427"/>
                    </a:lnTo>
                    <a:lnTo>
                      <a:pt x="586" y="432"/>
                    </a:lnTo>
                    <a:lnTo>
                      <a:pt x="586" y="433"/>
                    </a:lnTo>
                    <a:lnTo>
                      <a:pt x="585" y="438"/>
                    </a:lnTo>
                    <a:lnTo>
                      <a:pt x="580" y="448"/>
                    </a:lnTo>
                    <a:lnTo>
                      <a:pt x="573" y="463"/>
                    </a:lnTo>
                    <a:lnTo>
                      <a:pt x="564" y="479"/>
                    </a:lnTo>
                    <a:lnTo>
                      <a:pt x="553" y="496"/>
                    </a:lnTo>
                    <a:lnTo>
                      <a:pt x="542" y="510"/>
                    </a:lnTo>
                    <a:lnTo>
                      <a:pt x="529" y="521"/>
                    </a:lnTo>
                    <a:lnTo>
                      <a:pt x="517" y="523"/>
                    </a:lnTo>
                    <a:lnTo>
                      <a:pt x="471" y="1031"/>
                    </a:lnTo>
                    <a:lnTo>
                      <a:pt x="489" y="1045"/>
                    </a:lnTo>
                    <a:lnTo>
                      <a:pt x="507" y="1057"/>
                    </a:lnTo>
                    <a:lnTo>
                      <a:pt x="528" y="1070"/>
                    </a:lnTo>
                    <a:lnTo>
                      <a:pt x="549" y="1082"/>
                    </a:lnTo>
                    <a:lnTo>
                      <a:pt x="570" y="1092"/>
                    </a:lnTo>
                    <a:lnTo>
                      <a:pt x="592" y="1102"/>
                    </a:lnTo>
                    <a:lnTo>
                      <a:pt x="612" y="1113"/>
                    </a:lnTo>
                    <a:lnTo>
                      <a:pt x="634" y="1123"/>
                    </a:lnTo>
                    <a:lnTo>
                      <a:pt x="655" y="1132"/>
                    </a:lnTo>
                    <a:lnTo>
                      <a:pt x="676" y="1142"/>
                    </a:lnTo>
                    <a:lnTo>
                      <a:pt x="695" y="1152"/>
                    </a:lnTo>
                    <a:lnTo>
                      <a:pt x="714" y="1161"/>
                    </a:lnTo>
                    <a:lnTo>
                      <a:pt x="731" y="1170"/>
                    </a:lnTo>
                    <a:lnTo>
                      <a:pt x="746" y="1181"/>
                    </a:lnTo>
                    <a:lnTo>
                      <a:pt x="761" y="1191"/>
                    </a:lnTo>
                    <a:lnTo>
                      <a:pt x="772" y="1202"/>
                    </a:lnTo>
                    <a:lnTo>
                      <a:pt x="797" y="1225"/>
                    </a:lnTo>
                    <a:lnTo>
                      <a:pt x="824" y="1250"/>
                    </a:lnTo>
                    <a:lnTo>
                      <a:pt x="854" y="1276"/>
                    </a:lnTo>
                    <a:lnTo>
                      <a:pt x="885" y="1304"/>
                    </a:lnTo>
                    <a:lnTo>
                      <a:pt x="916" y="1332"/>
                    </a:lnTo>
                    <a:lnTo>
                      <a:pt x="950" y="1359"/>
                    </a:lnTo>
                    <a:lnTo>
                      <a:pt x="981" y="1387"/>
                    </a:lnTo>
                    <a:lnTo>
                      <a:pt x="1013" y="1414"/>
                    </a:lnTo>
                    <a:lnTo>
                      <a:pt x="1043" y="1438"/>
                    </a:lnTo>
                    <a:lnTo>
                      <a:pt x="1071" y="1461"/>
                    </a:lnTo>
                    <a:lnTo>
                      <a:pt x="1096" y="1481"/>
                    </a:lnTo>
                    <a:lnTo>
                      <a:pt x="1118" y="1500"/>
                    </a:lnTo>
                    <a:lnTo>
                      <a:pt x="1137" y="1515"/>
                    </a:lnTo>
                    <a:lnTo>
                      <a:pt x="1150" y="1526"/>
                    </a:lnTo>
                    <a:lnTo>
                      <a:pt x="1158" y="1533"/>
                    </a:lnTo>
                    <a:lnTo>
                      <a:pt x="1162" y="1536"/>
                    </a:lnTo>
                    <a:lnTo>
                      <a:pt x="1526" y="1130"/>
                    </a:lnTo>
                    <a:lnTo>
                      <a:pt x="1521" y="1128"/>
                    </a:lnTo>
                    <a:lnTo>
                      <a:pt x="1509" y="1122"/>
                    </a:lnTo>
                    <a:lnTo>
                      <a:pt x="1489" y="1112"/>
                    </a:lnTo>
                    <a:lnTo>
                      <a:pt x="1463" y="1099"/>
                    </a:lnTo>
                    <a:lnTo>
                      <a:pt x="1432" y="1084"/>
                    </a:lnTo>
                    <a:lnTo>
                      <a:pt x="1396" y="1066"/>
                    </a:lnTo>
                    <a:lnTo>
                      <a:pt x="1358" y="1046"/>
                    </a:lnTo>
                    <a:lnTo>
                      <a:pt x="1317" y="1025"/>
                    </a:lnTo>
                    <a:lnTo>
                      <a:pt x="1276" y="1003"/>
                    </a:lnTo>
                    <a:lnTo>
                      <a:pt x="1236" y="981"/>
                    </a:lnTo>
                    <a:lnTo>
                      <a:pt x="1196" y="958"/>
                    </a:lnTo>
                    <a:lnTo>
                      <a:pt x="1160" y="936"/>
                    </a:lnTo>
                    <a:lnTo>
                      <a:pt x="1126" y="916"/>
                    </a:lnTo>
                    <a:lnTo>
                      <a:pt x="1097" y="896"/>
                    </a:lnTo>
                    <a:lnTo>
                      <a:pt x="1074" y="878"/>
                    </a:lnTo>
                    <a:lnTo>
                      <a:pt x="1058" y="86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40" name="Freeform 39"/>
              <p:cNvSpPr>
                <a:spLocks/>
              </p:cNvSpPr>
              <p:nvPr/>
            </p:nvSpPr>
            <p:spPr bwMode="auto">
              <a:xfrm rot="3260985" flipV="1">
                <a:off x="7626445" y="3194231"/>
                <a:ext cx="52387" cy="404813"/>
              </a:xfrm>
              <a:custGeom>
                <a:avLst/>
                <a:gdLst/>
                <a:ahLst/>
                <a:cxnLst>
                  <a:cxn ang="0">
                    <a:pos x="64" y="1"/>
                  </a:cxn>
                  <a:cxn ang="0">
                    <a:pos x="64" y="0"/>
                  </a:cxn>
                  <a:cxn ang="0">
                    <a:pos x="64" y="0"/>
                  </a:cxn>
                  <a:cxn ang="0">
                    <a:pos x="64" y="0"/>
                  </a:cxn>
                  <a:cxn ang="0">
                    <a:pos x="64" y="0"/>
                  </a:cxn>
                  <a:cxn ang="0">
                    <a:pos x="0" y="492"/>
                  </a:cxn>
                  <a:cxn ang="0">
                    <a:pos x="5" y="496"/>
                  </a:cxn>
                  <a:cxn ang="0">
                    <a:pos x="10" y="500"/>
                  </a:cxn>
                  <a:cxn ang="0">
                    <a:pos x="15" y="504"/>
                  </a:cxn>
                  <a:cxn ang="0">
                    <a:pos x="20" y="509"/>
                  </a:cxn>
                  <a:cxn ang="0">
                    <a:pos x="66" y="1"/>
                  </a:cxn>
                  <a:cxn ang="0">
                    <a:pos x="66" y="1"/>
                  </a:cxn>
                  <a:cxn ang="0">
                    <a:pos x="66" y="1"/>
                  </a:cxn>
                  <a:cxn ang="0">
                    <a:pos x="66" y="1"/>
                  </a:cxn>
                  <a:cxn ang="0">
                    <a:pos x="64" y="1"/>
                  </a:cxn>
                </a:cxnLst>
                <a:rect l="0" t="0" r="r" b="b"/>
                <a:pathLst>
                  <a:path w="66" h="509">
                    <a:moveTo>
                      <a:pt x="64" y="1"/>
                    </a:moveTo>
                    <a:lnTo>
                      <a:pt x="64" y="0"/>
                    </a:lnTo>
                    <a:lnTo>
                      <a:pt x="64" y="0"/>
                    </a:lnTo>
                    <a:lnTo>
                      <a:pt x="64" y="0"/>
                    </a:lnTo>
                    <a:lnTo>
                      <a:pt x="64" y="0"/>
                    </a:lnTo>
                    <a:lnTo>
                      <a:pt x="0" y="492"/>
                    </a:lnTo>
                    <a:lnTo>
                      <a:pt x="5" y="496"/>
                    </a:lnTo>
                    <a:lnTo>
                      <a:pt x="10" y="500"/>
                    </a:lnTo>
                    <a:lnTo>
                      <a:pt x="15" y="504"/>
                    </a:lnTo>
                    <a:lnTo>
                      <a:pt x="20" y="509"/>
                    </a:lnTo>
                    <a:lnTo>
                      <a:pt x="66" y="1"/>
                    </a:lnTo>
                    <a:lnTo>
                      <a:pt x="66" y="1"/>
                    </a:lnTo>
                    <a:lnTo>
                      <a:pt x="66" y="1"/>
                    </a:lnTo>
                    <a:lnTo>
                      <a:pt x="66" y="1"/>
                    </a:lnTo>
                    <a:lnTo>
                      <a:pt x="64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41" name="Freeform 40"/>
              <p:cNvSpPr>
                <a:spLocks/>
              </p:cNvSpPr>
              <p:nvPr/>
            </p:nvSpPr>
            <p:spPr bwMode="auto">
              <a:xfrm rot="3260985" flipV="1">
                <a:off x="7093491" y="3444015"/>
                <a:ext cx="63500" cy="120650"/>
              </a:xfrm>
              <a:custGeom>
                <a:avLst/>
                <a:gdLst/>
                <a:ahLst/>
                <a:cxnLst>
                  <a:cxn ang="0">
                    <a:pos x="74" y="9"/>
                  </a:cxn>
                  <a:cxn ang="0">
                    <a:pos x="68" y="23"/>
                  </a:cxn>
                  <a:cxn ang="0">
                    <a:pos x="59" y="41"/>
                  </a:cxn>
                  <a:cxn ang="0">
                    <a:pos x="48" y="63"/>
                  </a:cxn>
                  <a:cxn ang="0">
                    <a:pos x="35" y="84"/>
                  </a:cxn>
                  <a:cxn ang="0">
                    <a:pos x="22" y="104"/>
                  </a:cxn>
                  <a:cxn ang="0">
                    <a:pos x="12" y="121"/>
                  </a:cxn>
                  <a:cxn ang="0">
                    <a:pos x="4" y="132"/>
                  </a:cxn>
                  <a:cxn ang="0">
                    <a:pos x="1" y="137"/>
                  </a:cxn>
                  <a:cxn ang="0">
                    <a:pos x="0" y="137"/>
                  </a:cxn>
                  <a:cxn ang="0">
                    <a:pos x="0" y="139"/>
                  </a:cxn>
                  <a:cxn ang="0">
                    <a:pos x="5" y="141"/>
                  </a:cxn>
                  <a:cxn ang="0">
                    <a:pos x="19" y="146"/>
                  </a:cxn>
                  <a:cxn ang="0">
                    <a:pos x="23" y="147"/>
                  </a:cxn>
                  <a:cxn ang="0">
                    <a:pos x="28" y="148"/>
                  </a:cxn>
                  <a:cxn ang="0">
                    <a:pos x="33" y="149"/>
                  </a:cxn>
                  <a:cxn ang="0">
                    <a:pos x="37" y="150"/>
                  </a:cxn>
                  <a:cxn ang="0">
                    <a:pos x="43" y="132"/>
                  </a:cxn>
                  <a:cxn ang="0">
                    <a:pos x="48" y="112"/>
                  </a:cxn>
                  <a:cxn ang="0">
                    <a:pos x="53" y="94"/>
                  </a:cxn>
                  <a:cxn ang="0">
                    <a:pos x="59" y="74"/>
                  </a:cxn>
                  <a:cxn ang="0">
                    <a:pos x="64" y="56"/>
                  </a:cxn>
                  <a:cxn ang="0">
                    <a:pos x="69" y="36"/>
                  </a:cxn>
                  <a:cxn ang="0">
                    <a:pos x="75" y="18"/>
                  </a:cxn>
                  <a:cxn ang="0">
                    <a:pos x="81" y="0"/>
                  </a:cxn>
                  <a:cxn ang="0">
                    <a:pos x="79" y="2"/>
                  </a:cxn>
                  <a:cxn ang="0">
                    <a:pos x="76" y="4"/>
                  </a:cxn>
                  <a:cxn ang="0">
                    <a:pos x="75" y="6"/>
                  </a:cxn>
                  <a:cxn ang="0">
                    <a:pos x="74" y="9"/>
                  </a:cxn>
                </a:cxnLst>
                <a:rect l="0" t="0" r="r" b="b"/>
                <a:pathLst>
                  <a:path w="81" h="150">
                    <a:moveTo>
                      <a:pt x="74" y="9"/>
                    </a:moveTo>
                    <a:lnTo>
                      <a:pt x="68" y="23"/>
                    </a:lnTo>
                    <a:lnTo>
                      <a:pt x="59" y="41"/>
                    </a:lnTo>
                    <a:lnTo>
                      <a:pt x="48" y="63"/>
                    </a:lnTo>
                    <a:lnTo>
                      <a:pt x="35" y="84"/>
                    </a:lnTo>
                    <a:lnTo>
                      <a:pt x="22" y="104"/>
                    </a:lnTo>
                    <a:lnTo>
                      <a:pt x="12" y="121"/>
                    </a:lnTo>
                    <a:lnTo>
                      <a:pt x="4" y="132"/>
                    </a:lnTo>
                    <a:lnTo>
                      <a:pt x="1" y="137"/>
                    </a:lnTo>
                    <a:lnTo>
                      <a:pt x="0" y="137"/>
                    </a:lnTo>
                    <a:lnTo>
                      <a:pt x="0" y="139"/>
                    </a:lnTo>
                    <a:lnTo>
                      <a:pt x="5" y="141"/>
                    </a:lnTo>
                    <a:lnTo>
                      <a:pt x="19" y="146"/>
                    </a:lnTo>
                    <a:lnTo>
                      <a:pt x="23" y="147"/>
                    </a:lnTo>
                    <a:lnTo>
                      <a:pt x="28" y="148"/>
                    </a:lnTo>
                    <a:lnTo>
                      <a:pt x="33" y="149"/>
                    </a:lnTo>
                    <a:lnTo>
                      <a:pt x="37" y="150"/>
                    </a:lnTo>
                    <a:lnTo>
                      <a:pt x="43" y="132"/>
                    </a:lnTo>
                    <a:lnTo>
                      <a:pt x="48" y="112"/>
                    </a:lnTo>
                    <a:lnTo>
                      <a:pt x="53" y="94"/>
                    </a:lnTo>
                    <a:lnTo>
                      <a:pt x="59" y="74"/>
                    </a:lnTo>
                    <a:lnTo>
                      <a:pt x="64" y="56"/>
                    </a:lnTo>
                    <a:lnTo>
                      <a:pt x="69" y="36"/>
                    </a:lnTo>
                    <a:lnTo>
                      <a:pt x="75" y="18"/>
                    </a:lnTo>
                    <a:lnTo>
                      <a:pt x="81" y="0"/>
                    </a:lnTo>
                    <a:lnTo>
                      <a:pt x="79" y="2"/>
                    </a:lnTo>
                    <a:lnTo>
                      <a:pt x="76" y="4"/>
                    </a:lnTo>
                    <a:lnTo>
                      <a:pt x="75" y="6"/>
                    </a:lnTo>
                    <a:lnTo>
                      <a:pt x="74" y="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42" name="Freeform 41"/>
              <p:cNvSpPr>
                <a:spLocks/>
              </p:cNvSpPr>
              <p:nvPr/>
            </p:nvSpPr>
            <p:spPr bwMode="auto">
              <a:xfrm rot="3260985" flipV="1">
                <a:off x="7188737" y="3058249"/>
                <a:ext cx="1004887" cy="1023938"/>
              </a:xfrm>
              <a:custGeom>
                <a:avLst/>
                <a:gdLst/>
                <a:ahLst/>
                <a:cxnLst>
                  <a:cxn ang="0">
                    <a:pos x="1226" y="1099"/>
                  </a:cxn>
                  <a:cxn ang="0">
                    <a:pos x="1152" y="1109"/>
                  </a:cxn>
                  <a:cxn ang="0">
                    <a:pos x="1203" y="1041"/>
                  </a:cxn>
                  <a:cxn ang="0">
                    <a:pos x="1149" y="1076"/>
                  </a:cxn>
                  <a:cxn ang="0">
                    <a:pos x="1104" y="1073"/>
                  </a:cxn>
                  <a:cxn ang="0">
                    <a:pos x="1136" y="1016"/>
                  </a:cxn>
                  <a:cxn ang="0">
                    <a:pos x="1067" y="1056"/>
                  </a:cxn>
                  <a:cxn ang="0">
                    <a:pos x="1047" y="1025"/>
                  </a:cxn>
                  <a:cxn ang="0">
                    <a:pos x="1081" y="969"/>
                  </a:cxn>
                  <a:cxn ang="0">
                    <a:pos x="985" y="1031"/>
                  </a:cxn>
                  <a:cxn ang="0">
                    <a:pos x="1007" y="979"/>
                  </a:cxn>
                  <a:cxn ang="0">
                    <a:pos x="1028" y="939"/>
                  </a:cxn>
                  <a:cxn ang="0">
                    <a:pos x="922" y="996"/>
                  </a:cxn>
                  <a:cxn ang="0">
                    <a:pos x="956" y="949"/>
                  </a:cxn>
                  <a:cxn ang="0">
                    <a:pos x="958" y="925"/>
                  </a:cxn>
                  <a:cxn ang="0">
                    <a:pos x="870" y="959"/>
                  </a:cxn>
                  <a:cxn ang="0">
                    <a:pos x="920" y="901"/>
                  </a:cxn>
                  <a:cxn ang="0">
                    <a:pos x="835" y="922"/>
                  </a:cxn>
                  <a:cxn ang="0">
                    <a:pos x="795" y="848"/>
                  </a:cxn>
                  <a:cxn ang="0">
                    <a:pos x="751" y="860"/>
                  </a:cxn>
                  <a:cxn ang="0">
                    <a:pos x="686" y="767"/>
                  </a:cxn>
                  <a:cxn ang="0">
                    <a:pos x="742" y="679"/>
                  </a:cxn>
                  <a:cxn ang="0">
                    <a:pos x="763" y="621"/>
                  </a:cxn>
                  <a:cxn ang="0">
                    <a:pos x="833" y="368"/>
                  </a:cxn>
                  <a:cxn ang="0">
                    <a:pos x="851" y="205"/>
                  </a:cxn>
                  <a:cxn ang="0">
                    <a:pos x="734" y="145"/>
                  </a:cxn>
                  <a:cxn ang="0">
                    <a:pos x="560" y="43"/>
                  </a:cxn>
                  <a:cxn ang="0">
                    <a:pos x="510" y="16"/>
                  </a:cxn>
                  <a:cxn ang="0">
                    <a:pos x="381" y="4"/>
                  </a:cxn>
                  <a:cxn ang="0">
                    <a:pos x="283" y="12"/>
                  </a:cxn>
                  <a:cxn ang="0">
                    <a:pos x="236" y="100"/>
                  </a:cxn>
                  <a:cxn ang="0">
                    <a:pos x="223" y="174"/>
                  </a:cxn>
                  <a:cxn ang="0">
                    <a:pos x="273" y="115"/>
                  </a:cxn>
                  <a:cxn ang="0">
                    <a:pos x="314" y="126"/>
                  </a:cxn>
                  <a:cxn ang="0">
                    <a:pos x="389" y="124"/>
                  </a:cxn>
                  <a:cxn ang="0">
                    <a:pos x="439" y="144"/>
                  </a:cxn>
                  <a:cxn ang="0">
                    <a:pos x="495" y="177"/>
                  </a:cxn>
                  <a:cxn ang="0">
                    <a:pos x="559" y="223"/>
                  </a:cxn>
                  <a:cxn ang="0">
                    <a:pos x="612" y="324"/>
                  </a:cxn>
                  <a:cxn ang="0">
                    <a:pos x="585" y="424"/>
                  </a:cxn>
                  <a:cxn ang="0">
                    <a:pos x="481" y="558"/>
                  </a:cxn>
                  <a:cxn ang="0">
                    <a:pos x="404" y="496"/>
                  </a:cxn>
                  <a:cxn ang="0">
                    <a:pos x="288" y="362"/>
                  </a:cxn>
                  <a:cxn ang="0">
                    <a:pos x="190" y="270"/>
                  </a:cxn>
                  <a:cxn ang="0">
                    <a:pos x="85" y="230"/>
                  </a:cxn>
                  <a:cxn ang="0">
                    <a:pos x="11" y="224"/>
                  </a:cxn>
                  <a:cxn ang="0">
                    <a:pos x="54" y="253"/>
                  </a:cxn>
                  <a:cxn ang="0">
                    <a:pos x="146" y="294"/>
                  </a:cxn>
                  <a:cxn ang="0">
                    <a:pos x="146" y="360"/>
                  </a:cxn>
                  <a:cxn ang="0">
                    <a:pos x="161" y="395"/>
                  </a:cxn>
                  <a:cxn ang="0">
                    <a:pos x="205" y="470"/>
                  </a:cxn>
                  <a:cxn ang="0">
                    <a:pos x="241" y="503"/>
                  </a:cxn>
                  <a:cxn ang="0">
                    <a:pos x="373" y="715"/>
                  </a:cxn>
                  <a:cxn ang="0">
                    <a:pos x="451" y="835"/>
                  </a:cxn>
                  <a:cxn ang="0">
                    <a:pos x="544" y="904"/>
                  </a:cxn>
                  <a:cxn ang="0">
                    <a:pos x="636" y="957"/>
                  </a:cxn>
                  <a:cxn ang="0">
                    <a:pos x="695" y="985"/>
                  </a:cxn>
                  <a:cxn ang="0">
                    <a:pos x="1083" y="1289"/>
                  </a:cxn>
                  <a:cxn ang="0">
                    <a:pos x="1222" y="1140"/>
                  </a:cxn>
                </a:cxnLst>
                <a:rect l="0" t="0" r="r" b="b"/>
                <a:pathLst>
                  <a:path w="1266" h="1289">
                    <a:moveTo>
                      <a:pt x="1221" y="1139"/>
                    </a:moveTo>
                    <a:lnTo>
                      <a:pt x="1266" y="1078"/>
                    </a:lnTo>
                    <a:lnTo>
                      <a:pt x="1264" y="1079"/>
                    </a:lnTo>
                    <a:lnTo>
                      <a:pt x="1258" y="1081"/>
                    </a:lnTo>
                    <a:lnTo>
                      <a:pt x="1250" y="1086"/>
                    </a:lnTo>
                    <a:lnTo>
                      <a:pt x="1238" y="1092"/>
                    </a:lnTo>
                    <a:lnTo>
                      <a:pt x="1226" y="1099"/>
                    </a:lnTo>
                    <a:lnTo>
                      <a:pt x="1212" y="1107"/>
                    </a:lnTo>
                    <a:lnTo>
                      <a:pt x="1197" y="1115"/>
                    </a:lnTo>
                    <a:lnTo>
                      <a:pt x="1182" y="1123"/>
                    </a:lnTo>
                    <a:lnTo>
                      <a:pt x="1175" y="1119"/>
                    </a:lnTo>
                    <a:lnTo>
                      <a:pt x="1167" y="1116"/>
                    </a:lnTo>
                    <a:lnTo>
                      <a:pt x="1160" y="1113"/>
                    </a:lnTo>
                    <a:lnTo>
                      <a:pt x="1152" y="1109"/>
                    </a:lnTo>
                    <a:lnTo>
                      <a:pt x="1161" y="1096"/>
                    </a:lnTo>
                    <a:lnTo>
                      <a:pt x="1169" y="1085"/>
                    </a:lnTo>
                    <a:lnTo>
                      <a:pt x="1178" y="1073"/>
                    </a:lnTo>
                    <a:lnTo>
                      <a:pt x="1187" y="1062"/>
                    </a:lnTo>
                    <a:lnTo>
                      <a:pt x="1193" y="1054"/>
                    </a:lnTo>
                    <a:lnTo>
                      <a:pt x="1199" y="1046"/>
                    </a:lnTo>
                    <a:lnTo>
                      <a:pt x="1203" y="1041"/>
                    </a:lnTo>
                    <a:lnTo>
                      <a:pt x="1204" y="1040"/>
                    </a:lnTo>
                    <a:lnTo>
                      <a:pt x="1202" y="1041"/>
                    </a:lnTo>
                    <a:lnTo>
                      <a:pt x="1196" y="1045"/>
                    </a:lnTo>
                    <a:lnTo>
                      <a:pt x="1187" y="1050"/>
                    </a:lnTo>
                    <a:lnTo>
                      <a:pt x="1176" y="1058"/>
                    </a:lnTo>
                    <a:lnTo>
                      <a:pt x="1162" y="1066"/>
                    </a:lnTo>
                    <a:lnTo>
                      <a:pt x="1149" y="1076"/>
                    </a:lnTo>
                    <a:lnTo>
                      <a:pt x="1135" y="1086"/>
                    </a:lnTo>
                    <a:lnTo>
                      <a:pt x="1121" y="1095"/>
                    </a:lnTo>
                    <a:lnTo>
                      <a:pt x="1115" y="1093"/>
                    </a:lnTo>
                    <a:lnTo>
                      <a:pt x="1109" y="1090"/>
                    </a:lnTo>
                    <a:lnTo>
                      <a:pt x="1104" y="1087"/>
                    </a:lnTo>
                    <a:lnTo>
                      <a:pt x="1098" y="1085"/>
                    </a:lnTo>
                    <a:lnTo>
                      <a:pt x="1104" y="1073"/>
                    </a:lnTo>
                    <a:lnTo>
                      <a:pt x="1110" y="1061"/>
                    </a:lnTo>
                    <a:lnTo>
                      <a:pt x="1117" y="1049"/>
                    </a:lnTo>
                    <a:lnTo>
                      <a:pt x="1123" y="1039"/>
                    </a:lnTo>
                    <a:lnTo>
                      <a:pt x="1128" y="1030"/>
                    </a:lnTo>
                    <a:lnTo>
                      <a:pt x="1132" y="1023"/>
                    </a:lnTo>
                    <a:lnTo>
                      <a:pt x="1135" y="1017"/>
                    </a:lnTo>
                    <a:lnTo>
                      <a:pt x="1136" y="1016"/>
                    </a:lnTo>
                    <a:lnTo>
                      <a:pt x="1134" y="1017"/>
                    </a:lnTo>
                    <a:lnTo>
                      <a:pt x="1128" y="1020"/>
                    </a:lnTo>
                    <a:lnTo>
                      <a:pt x="1119" y="1026"/>
                    </a:lnTo>
                    <a:lnTo>
                      <a:pt x="1107" y="1032"/>
                    </a:lnTo>
                    <a:lnTo>
                      <a:pt x="1094" y="1040"/>
                    </a:lnTo>
                    <a:lnTo>
                      <a:pt x="1081" y="1048"/>
                    </a:lnTo>
                    <a:lnTo>
                      <a:pt x="1067" y="1056"/>
                    </a:lnTo>
                    <a:lnTo>
                      <a:pt x="1053" y="1064"/>
                    </a:lnTo>
                    <a:lnTo>
                      <a:pt x="1047" y="1062"/>
                    </a:lnTo>
                    <a:lnTo>
                      <a:pt x="1043" y="1058"/>
                    </a:lnTo>
                    <a:lnTo>
                      <a:pt x="1037" y="1056"/>
                    </a:lnTo>
                    <a:lnTo>
                      <a:pt x="1031" y="1054"/>
                    </a:lnTo>
                    <a:lnTo>
                      <a:pt x="1039" y="1040"/>
                    </a:lnTo>
                    <a:lnTo>
                      <a:pt x="1047" y="1025"/>
                    </a:lnTo>
                    <a:lnTo>
                      <a:pt x="1056" y="1010"/>
                    </a:lnTo>
                    <a:lnTo>
                      <a:pt x="1064" y="996"/>
                    </a:lnTo>
                    <a:lnTo>
                      <a:pt x="1071" y="985"/>
                    </a:lnTo>
                    <a:lnTo>
                      <a:pt x="1077" y="975"/>
                    </a:lnTo>
                    <a:lnTo>
                      <a:pt x="1082" y="969"/>
                    </a:lnTo>
                    <a:lnTo>
                      <a:pt x="1083" y="966"/>
                    </a:lnTo>
                    <a:lnTo>
                      <a:pt x="1081" y="969"/>
                    </a:lnTo>
                    <a:lnTo>
                      <a:pt x="1072" y="973"/>
                    </a:lnTo>
                    <a:lnTo>
                      <a:pt x="1062" y="980"/>
                    </a:lnTo>
                    <a:lnTo>
                      <a:pt x="1048" y="989"/>
                    </a:lnTo>
                    <a:lnTo>
                      <a:pt x="1032" y="1000"/>
                    </a:lnTo>
                    <a:lnTo>
                      <a:pt x="1016" y="1010"/>
                    </a:lnTo>
                    <a:lnTo>
                      <a:pt x="1000" y="1020"/>
                    </a:lnTo>
                    <a:lnTo>
                      <a:pt x="985" y="1031"/>
                    </a:lnTo>
                    <a:lnTo>
                      <a:pt x="981" y="1028"/>
                    </a:lnTo>
                    <a:lnTo>
                      <a:pt x="979" y="1027"/>
                    </a:lnTo>
                    <a:lnTo>
                      <a:pt x="976" y="1025"/>
                    </a:lnTo>
                    <a:lnTo>
                      <a:pt x="972" y="1024"/>
                    </a:lnTo>
                    <a:lnTo>
                      <a:pt x="983" y="1010"/>
                    </a:lnTo>
                    <a:lnTo>
                      <a:pt x="994" y="994"/>
                    </a:lnTo>
                    <a:lnTo>
                      <a:pt x="1007" y="979"/>
                    </a:lnTo>
                    <a:lnTo>
                      <a:pt x="1018" y="964"/>
                    </a:lnTo>
                    <a:lnTo>
                      <a:pt x="1028" y="950"/>
                    </a:lnTo>
                    <a:lnTo>
                      <a:pt x="1037" y="940"/>
                    </a:lnTo>
                    <a:lnTo>
                      <a:pt x="1041" y="933"/>
                    </a:lnTo>
                    <a:lnTo>
                      <a:pt x="1044" y="931"/>
                    </a:lnTo>
                    <a:lnTo>
                      <a:pt x="1039" y="933"/>
                    </a:lnTo>
                    <a:lnTo>
                      <a:pt x="1028" y="939"/>
                    </a:lnTo>
                    <a:lnTo>
                      <a:pt x="1011" y="948"/>
                    </a:lnTo>
                    <a:lnTo>
                      <a:pt x="991" y="959"/>
                    </a:lnTo>
                    <a:lnTo>
                      <a:pt x="970" y="971"/>
                    </a:lnTo>
                    <a:lnTo>
                      <a:pt x="950" y="981"/>
                    </a:lnTo>
                    <a:lnTo>
                      <a:pt x="934" y="990"/>
                    </a:lnTo>
                    <a:lnTo>
                      <a:pt x="923" y="996"/>
                    </a:lnTo>
                    <a:lnTo>
                      <a:pt x="922" y="996"/>
                    </a:lnTo>
                    <a:lnTo>
                      <a:pt x="922" y="996"/>
                    </a:lnTo>
                    <a:lnTo>
                      <a:pt x="922" y="996"/>
                    </a:lnTo>
                    <a:lnTo>
                      <a:pt x="920" y="995"/>
                    </a:lnTo>
                    <a:lnTo>
                      <a:pt x="926" y="987"/>
                    </a:lnTo>
                    <a:lnTo>
                      <a:pt x="935" y="975"/>
                    </a:lnTo>
                    <a:lnTo>
                      <a:pt x="946" y="963"/>
                    </a:lnTo>
                    <a:lnTo>
                      <a:pt x="956" y="949"/>
                    </a:lnTo>
                    <a:lnTo>
                      <a:pt x="968" y="935"/>
                    </a:lnTo>
                    <a:lnTo>
                      <a:pt x="977" y="924"/>
                    </a:lnTo>
                    <a:lnTo>
                      <a:pt x="983" y="917"/>
                    </a:lnTo>
                    <a:lnTo>
                      <a:pt x="985" y="913"/>
                    </a:lnTo>
                    <a:lnTo>
                      <a:pt x="981" y="914"/>
                    </a:lnTo>
                    <a:lnTo>
                      <a:pt x="972" y="919"/>
                    </a:lnTo>
                    <a:lnTo>
                      <a:pt x="958" y="925"/>
                    </a:lnTo>
                    <a:lnTo>
                      <a:pt x="942" y="932"/>
                    </a:lnTo>
                    <a:lnTo>
                      <a:pt x="924" y="940"/>
                    </a:lnTo>
                    <a:lnTo>
                      <a:pt x="905" y="948"/>
                    </a:lnTo>
                    <a:lnTo>
                      <a:pt x="888" y="956"/>
                    </a:lnTo>
                    <a:lnTo>
                      <a:pt x="873" y="963"/>
                    </a:lnTo>
                    <a:lnTo>
                      <a:pt x="872" y="962"/>
                    </a:lnTo>
                    <a:lnTo>
                      <a:pt x="870" y="959"/>
                    </a:lnTo>
                    <a:lnTo>
                      <a:pt x="869" y="958"/>
                    </a:lnTo>
                    <a:lnTo>
                      <a:pt x="867" y="957"/>
                    </a:lnTo>
                    <a:lnTo>
                      <a:pt x="877" y="947"/>
                    </a:lnTo>
                    <a:lnTo>
                      <a:pt x="887" y="935"/>
                    </a:lnTo>
                    <a:lnTo>
                      <a:pt x="898" y="924"/>
                    </a:lnTo>
                    <a:lnTo>
                      <a:pt x="910" y="911"/>
                    </a:lnTo>
                    <a:lnTo>
                      <a:pt x="920" y="901"/>
                    </a:lnTo>
                    <a:lnTo>
                      <a:pt x="930" y="891"/>
                    </a:lnTo>
                    <a:lnTo>
                      <a:pt x="935" y="886"/>
                    </a:lnTo>
                    <a:lnTo>
                      <a:pt x="938" y="883"/>
                    </a:lnTo>
                    <a:lnTo>
                      <a:pt x="836" y="924"/>
                    </a:lnTo>
                    <a:lnTo>
                      <a:pt x="836" y="924"/>
                    </a:lnTo>
                    <a:lnTo>
                      <a:pt x="835" y="922"/>
                    </a:lnTo>
                    <a:lnTo>
                      <a:pt x="835" y="922"/>
                    </a:lnTo>
                    <a:lnTo>
                      <a:pt x="834" y="921"/>
                    </a:lnTo>
                    <a:lnTo>
                      <a:pt x="905" y="853"/>
                    </a:lnTo>
                    <a:lnTo>
                      <a:pt x="822" y="905"/>
                    </a:lnTo>
                    <a:lnTo>
                      <a:pt x="819" y="894"/>
                    </a:lnTo>
                    <a:lnTo>
                      <a:pt x="812" y="881"/>
                    </a:lnTo>
                    <a:lnTo>
                      <a:pt x="804" y="865"/>
                    </a:lnTo>
                    <a:lnTo>
                      <a:pt x="795" y="848"/>
                    </a:lnTo>
                    <a:lnTo>
                      <a:pt x="788" y="851"/>
                    </a:lnTo>
                    <a:lnTo>
                      <a:pt x="781" y="854"/>
                    </a:lnTo>
                    <a:lnTo>
                      <a:pt x="774" y="857"/>
                    </a:lnTo>
                    <a:lnTo>
                      <a:pt x="768" y="859"/>
                    </a:lnTo>
                    <a:lnTo>
                      <a:pt x="761" y="860"/>
                    </a:lnTo>
                    <a:lnTo>
                      <a:pt x="757" y="860"/>
                    </a:lnTo>
                    <a:lnTo>
                      <a:pt x="751" y="860"/>
                    </a:lnTo>
                    <a:lnTo>
                      <a:pt x="746" y="859"/>
                    </a:lnTo>
                    <a:lnTo>
                      <a:pt x="733" y="852"/>
                    </a:lnTo>
                    <a:lnTo>
                      <a:pt x="718" y="841"/>
                    </a:lnTo>
                    <a:lnTo>
                      <a:pt x="704" y="826"/>
                    </a:lnTo>
                    <a:lnTo>
                      <a:pt x="692" y="808"/>
                    </a:lnTo>
                    <a:lnTo>
                      <a:pt x="686" y="789"/>
                    </a:lnTo>
                    <a:lnTo>
                      <a:pt x="686" y="767"/>
                    </a:lnTo>
                    <a:lnTo>
                      <a:pt x="693" y="744"/>
                    </a:lnTo>
                    <a:lnTo>
                      <a:pt x="711" y="721"/>
                    </a:lnTo>
                    <a:lnTo>
                      <a:pt x="718" y="714"/>
                    </a:lnTo>
                    <a:lnTo>
                      <a:pt x="723" y="706"/>
                    </a:lnTo>
                    <a:lnTo>
                      <a:pt x="730" y="698"/>
                    </a:lnTo>
                    <a:lnTo>
                      <a:pt x="736" y="689"/>
                    </a:lnTo>
                    <a:lnTo>
                      <a:pt x="742" y="679"/>
                    </a:lnTo>
                    <a:lnTo>
                      <a:pt x="748" y="669"/>
                    </a:lnTo>
                    <a:lnTo>
                      <a:pt x="752" y="659"/>
                    </a:lnTo>
                    <a:lnTo>
                      <a:pt x="758" y="648"/>
                    </a:lnTo>
                    <a:lnTo>
                      <a:pt x="759" y="641"/>
                    </a:lnTo>
                    <a:lnTo>
                      <a:pt x="760" y="634"/>
                    </a:lnTo>
                    <a:lnTo>
                      <a:pt x="761" y="627"/>
                    </a:lnTo>
                    <a:lnTo>
                      <a:pt x="763" y="621"/>
                    </a:lnTo>
                    <a:lnTo>
                      <a:pt x="775" y="560"/>
                    </a:lnTo>
                    <a:lnTo>
                      <a:pt x="786" y="509"/>
                    </a:lnTo>
                    <a:lnTo>
                      <a:pt x="797" y="468"/>
                    </a:lnTo>
                    <a:lnTo>
                      <a:pt x="806" y="436"/>
                    </a:lnTo>
                    <a:lnTo>
                      <a:pt x="816" y="410"/>
                    </a:lnTo>
                    <a:lnTo>
                      <a:pt x="825" y="388"/>
                    </a:lnTo>
                    <a:lnTo>
                      <a:pt x="833" y="368"/>
                    </a:lnTo>
                    <a:lnTo>
                      <a:pt x="840" y="349"/>
                    </a:lnTo>
                    <a:lnTo>
                      <a:pt x="847" y="327"/>
                    </a:lnTo>
                    <a:lnTo>
                      <a:pt x="851" y="303"/>
                    </a:lnTo>
                    <a:lnTo>
                      <a:pt x="856" y="276"/>
                    </a:lnTo>
                    <a:lnTo>
                      <a:pt x="858" y="251"/>
                    </a:lnTo>
                    <a:lnTo>
                      <a:pt x="856" y="227"/>
                    </a:lnTo>
                    <a:lnTo>
                      <a:pt x="851" y="205"/>
                    </a:lnTo>
                    <a:lnTo>
                      <a:pt x="842" y="188"/>
                    </a:lnTo>
                    <a:lnTo>
                      <a:pt x="827" y="178"/>
                    </a:lnTo>
                    <a:lnTo>
                      <a:pt x="810" y="172"/>
                    </a:lnTo>
                    <a:lnTo>
                      <a:pt x="792" y="167"/>
                    </a:lnTo>
                    <a:lnTo>
                      <a:pt x="774" y="161"/>
                    </a:lnTo>
                    <a:lnTo>
                      <a:pt x="756" y="154"/>
                    </a:lnTo>
                    <a:lnTo>
                      <a:pt x="734" y="145"/>
                    </a:lnTo>
                    <a:lnTo>
                      <a:pt x="710" y="133"/>
                    </a:lnTo>
                    <a:lnTo>
                      <a:pt x="682" y="118"/>
                    </a:lnTo>
                    <a:lnTo>
                      <a:pt x="650" y="99"/>
                    </a:lnTo>
                    <a:lnTo>
                      <a:pt x="622" y="81"/>
                    </a:lnTo>
                    <a:lnTo>
                      <a:pt x="598" y="66"/>
                    </a:lnTo>
                    <a:lnTo>
                      <a:pt x="577" y="54"/>
                    </a:lnTo>
                    <a:lnTo>
                      <a:pt x="560" y="43"/>
                    </a:lnTo>
                    <a:lnTo>
                      <a:pt x="547" y="35"/>
                    </a:lnTo>
                    <a:lnTo>
                      <a:pt x="537" y="31"/>
                    </a:lnTo>
                    <a:lnTo>
                      <a:pt x="531" y="27"/>
                    </a:lnTo>
                    <a:lnTo>
                      <a:pt x="529" y="26"/>
                    </a:lnTo>
                    <a:lnTo>
                      <a:pt x="526" y="25"/>
                    </a:lnTo>
                    <a:lnTo>
                      <a:pt x="521" y="21"/>
                    </a:lnTo>
                    <a:lnTo>
                      <a:pt x="510" y="16"/>
                    </a:lnTo>
                    <a:lnTo>
                      <a:pt x="496" y="11"/>
                    </a:lnTo>
                    <a:lnTo>
                      <a:pt x="481" y="5"/>
                    </a:lnTo>
                    <a:lnTo>
                      <a:pt x="463" y="1"/>
                    </a:lnTo>
                    <a:lnTo>
                      <a:pt x="443" y="0"/>
                    </a:lnTo>
                    <a:lnTo>
                      <a:pt x="423" y="0"/>
                    </a:lnTo>
                    <a:lnTo>
                      <a:pt x="402" y="2"/>
                    </a:lnTo>
                    <a:lnTo>
                      <a:pt x="381" y="4"/>
                    </a:lnTo>
                    <a:lnTo>
                      <a:pt x="360" y="6"/>
                    </a:lnTo>
                    <a:lnTo>
                      <a:pt x="342" y="9"/>
                    </a:lnTo>
                    <a:lnTo>
                      <a:pt x="325" y="10"/>
                    </a:lnTo>
                    <a:lnTo>
                      <a:pt x="310" y="11"/>
                    </a:lnTo>
                    <a:lnTo>
                      <a:pt x="297" y="12"/>
                    </a:lnTo>
                    <a:lnTo>
                      <a:pt x="288" y="12"/>
                    </a:lnTo>
                    <a:lnTo>
                      <a:pt x="283" y="12"/>
                    </a:lnTo>
                    <a:lnTo>
                      <a:pt x="279" y="12"/>
                    </a:lnTo>
                    <a:lnTo>
                      <a:pt x="272" y="12"/>
                    </a:lnTo>
                    <a:lnTo>
                      <a:pt x="265" y="13"/>
                    </a:lnTo>
                    <a:lnTo>
                      <a:pt x="258" y="34"/>
                    </a:lnTo>
                    <a:lnTo>
                      <a:pt x="250" y="56"/>
                    </a:lnTo>
                    <a:lnTo>
                      <a:pt x="243" y="78"/>
                    </a:lnTo>
                    <a:lnTo>
                      <a:pt x="236" y="100"/>
                    </a:lnTo>
                    <a:lnTo>
                      <a:pt x="228" y="122"/>
                    </a:lnTo>
                    <a:lnTo>
                      <a:pt x="221" y="144"/>
                    </a:lnTo>
                    <a:lnTo>
                      <a:pt x="214" y="167"/>
                    </a:lnTo>
                    <a:lnTo>
                      <a:pt x="207" y="188"/>
                    </a:lnTo>
                    <a:lnTo>
                      <a:pt x="213" y="184"/>
                    </a:lnTo>
                    <a:lnTo>
                      <a:pt x="217" y="179"/>
                    </a:lnTo>
                    <a:lnTo>
                      <a:pt x="223" y="174"/>
                    </a:lnTo>
                    <a:lnTo>
                      <a:pt x="229" y="169"/>
                    </a:lnTo>
                    <a:lnTo>
                      <a:pt x="237" y="161"/>
                    </a:lnTo>
                    <a:lnTo>
                      <a:pt x="245" y="150"/>
                    </a:lnTo>
                    <a:lnTo>
                      <a:pt x="252" y="140"/>
                    </a:lnTo>
                    <a:lnTo>
                      <a:pt x="260" y="130"/>
                    </a:lnTo>
                    <a:lnTo>
                      <a:pt x="267" y="122"/>
                    </a:lnTo>
                    <a:lnTo>
                      <a:pt x="273" y="115"/>
                    </a:lnTo>
                    <a:lnTo>
                      <a:pt x="277" y="110"/>
                    </a:lnTo>
                    <a:lnTo>
                      <a:pt x="282" y="109"/>
                    </a:lnTo>
                    <a:lnTo>
                      <a:pt x="287" y="111"/>
                    </a:lnTo>
                    <a:lnTo>
                      <a:pt x="291" y="114"/>
                    </a:lnTo>
                    <a:lnTo>
                      <a:pt x="298" y="117"/>
                    </a:lnTo>
                    <a:lnTo>
                      <a:pt x="305" y="122"/>
                    </a:lnTo>
                    <a:lnTo>
                      <a:pt x="314" y="126"/>
                    </a:lnTo>
                    <a:lnTo>
                      <a:pt x="324" y="131"/>
                    </a:lnTo>
                    <a:lnTo>
                      <a:pt x="335" y="135"/>
                    </a:lnTo>
                    <a:lnTo>
                      <a:pt x="347" y="139"/>
                    </a:lnTo>
                    <a:lnTo>
                      <a:pt x="358" y="140"/>
                    </a:lnTo>
                    <a:lnTo>
                      <a:pt x="370" y="137"/>
                    </a:lnTo>
                    <a:lnTo>
                      <a:pt x="380" y="131"/>
                    </a:lnTo>
                    <a:lnTo>
                      <a:pt x="389" y="124"/>
                    </a:lnTo>
                    <a:lnTo>
                      <a:pt x="398" y="118"/>
                    </a:lnTo>
                    <a:lnTo>
                      <a:pt x="405" y="115"/>
                    </a:lnTo>
                    <a:lnTo>
                      <a:pt x="412" y="115"/>
                    </a:lnTo>
                    <a:lnTo>
                      <a:pt x="417" y="122"/>
                    </a:lnTo>
                    <a:lnTo>
                      <a:pt x="421" y="129"/>
                    </a:lnTo>
                    <a:lnTo>
                      <a:pt x="430" y="137"/>
                    </a:lnTo>
                    <a:lnTo>
                      <a:pt x="439" y="144"/>
                    </a:lnTo>
                    <a:lnTo>
                      <a:pt x="449" y="150"/>
                    </a:lnTo>
                    <a:lnTo>
                      <a:pt x="459" y="156"/>
                    </a:lnTo>
                    <a:lnTo>
                      <a:pt x="471" y="162"/>
                    </a:lnTo>
                    <a:lnTo>
                      <a:pt x="480" y="167"/>
                    </a:lnTo>
                    <a:lnTo>
                      <a:pt x="489" y="170"/>
                    </a:lnTo>
                    <a:lnTo>
                      <a:pt x="492" y="174"/>
                    </a:lnTo>
                    <a:lnTo>
                      <a:pt x="495" y="177"/>
                    </a:lnTo>
                    <a:lnTo>
                      <a:pt x="499" y="180"/>
                    </a:lnTo>
                    <a:lnTo>
                      <a:pt x="502" y="184"/>
                    </a:lnTo>
                    <a:lnTo>
                      <a:pt x="522" y="199"/>
                    </a:lnTo>
                    <a:lnTo>
                      <a:pt x="537" y="208"/>
                    </a:lnTo>
                    <a:lnTo>
                      <a:pt x="546" y="215"/>
                    </a:lnTo>
                    <a:lnTo>
                      <a:pt x="553" y="218"/>
                    </a:lnTo>
                    <a:lnTo>
                      <a:pt x="559" y="223"/>
                    </a:lnTo>
                    <a:lnTo>
                      <a:pt x="564" y="227"/>
                    </a:lnTo>
                    <a:lnTo>
                      <a:pt x="570" y="233"/>
                    </a:lnTo>
                    <a:lnTo>
                      <a:pt x="579" y="243"/>
                    </a:lnTo>
                    <a:lnTo>
                      <a:pt x="594" y="263"/>
                    </a:lnTo>
                    <a:lnTo>
                      <a:pt x="604" y="285"/>
                    </a:lnTo>
                    <a:lnTo>
                      <a:pt x="609" y="306"/>
                    </a:lnTo>
                    <a:lnTo>
                      <a:pt x="612" y="324"/>
                    </a:lnTo>
                    <a:lnTo>
                      <a:pt x="612" y="342"/>
                    </a:lnTo>
                    <a:lnTo>
                      <a:pt x="610" y="354"/>
                    </a:lnTo>
                    <a:lnTo>
                      <a:pt x="609" y="362"/>
                    </a:lnTo>
                    <a:lnTo>
                      <a:pt x="608" y="366"/>
                    </a:lnTo>
                    <a:lnTo>
                      <a:pt x="606" y="374"/>
                    </a:lnTo>
                    <a:lnTo>
                      <a:pt x="598" y="394"/>
                    </a:lnTo>
                    <a:lnTo>
                      <a:pt x="585" y="424"/>
                    </a:lnTo>
                    <a:lnTo>
                      <a:pt x="570" y="457"/>
                    </a:lnTo>
                    <a:lnTo>
                      <a:pt x="552" y="492"/>
                    </a:lnTo>
                    <a:lnTo>
                      <a:pt x="532" y="521"/>
                    </a:lnTo>
                    <a:lnTo>
                      <a:pt x="511" y="546"/>
                    </a:lnTo>
                    <a:lnTo>
                      <a:pt x="491" y="557"/>
                    </a:lnTo>
                    <a:lnTo>
                      <a:pt x="486" y="558"/>
                    </a:lnTo>
                    <a:lnTo>
                      <a:pt x="481" y="558"/>
                    </a:lnTo>
                    <a:lnTo>
                      <a:pt x="477" y="557"/>
                    </a:lnTo>
                    <a:lnTo>
                      <a:pt x="472" y="556"/>
                    </a:lnTo>
                    <a:lnTo>
                      <a:pt x="461" y="549"/>
                    </a:lnTo>
                    <a:lnTo>
                      <a:pt x="448" y="539"/>
                    </a:lnTo>
                    <a:lnTo>
                      <a:pt x="434" y="527"/>
                    </a:lnTo>
                    <a:lnTo>
                      <a:pt x="419" y="512"/>
                    </a:lnTo>
                    <a:lnTo>
                      <a:pt x="404" y="496"/>
                    </a:lnTo>
                    <a:lnTo>
                      <a:pt x="388" y="479"/>
                    </a:lnTo>
                    <a:lnTo>
                      <a:pt x="372" y="460"/>
                    </a:lnTo>
                    <a:lnTo>
                      <a:pt x="355" y="441"/>
                    </a:lnTo>
                    <a:lnTo>
                      <a:pt x="338" y="421"/>
                    </a:lnTo>
                    <a:lnTo>
                      <a:pt x="321" y="402"/>
                    </a:lnTo>
                    <a:lnTo>
                      <a:pt x="304" y="382"/>
                    </a:lnTo>
                    <a:lnTo>
                      <a:pt x="288" y="362"/>
                    </a:lnTo>
                    <a:lnTo>
                      <a:pt x="272" y="344"/>
                    </a:lnTo>
                    <a:lnTo>
                      <a:pt x="256" y="327"/>
                    </a:lnTo>
                    <a:lnTo>
                      <a:pt x="241" y="311"/>
                    </a:lnTo>
                    <a:lnTo>
                      <a:pt x="226" y="297"/>
                    </a:lnTo>
                    <a:lnTo>
                      <a:pt x="214" y="288"/>
                    </a:lnTo>
                    <a:lnTo>
                      <a:pt x="203" y="278"/>
                    </a:lnTo>
                    <a:lnTo>
                      <a:pt x="190" y="270"/>
                    </a:lnTo>
                    <a:lnTo>
                      <a:pt x="178" y="263"/>
                    </a:lnTo>
                    <a:lnTo>
                      <a:pt x="164" y="258"/>
                    </a:lnTo>
                    <a:lnTo>
                      <a:pt x="152" y="251"/>
                    </a:lnTo>
                    <a:lnTo>
                      <a:pt x="139" y="246"/>
                    </a:lnTo>
                    <a:lnTo>
                      <a:pt x="126" y="241"/>
                    </a:lnTo>
                    <a:lnTo>
                      <a:pt x="106" y="235"/>
                    </a:lnTo>
                    <a:lnTo>
                      <a:pt x="85" y="230"/>
                    </a:lnTo>
                    <a:lnTo>
                      <a:pt x="67" y="227"/>
                    </a:lnTo>
                    <a:lnTo>
                      <a:pt x="50" y="223"/>
                    </a:lnTo>
                    <a:lnTo>
                      <a:pt x="38" y="222"/>
                    </a:lnTo>
                    <a:lnTo>
                      <a:pt x="27" y="221"/>
                    </a:lnTo>
                    <a:lnTo>
                      <a:pt x="20" y="220"/>
                    </a:lnTo>
                    <a:lnTo>
                      <a:pt x="18" y="220"/>
                    </a:lnTo>
                    <a:lnTo>
                      <a:pt x="11" y="224"/>
                    </a:lnTo>
                    <a:lnTo>
                      <a:pt x="3" y="230"/>
                    </a:lnTo>
                    <a:lnTo>
                      <a:pt x="0" y="236"/>
                    </a:lnTo>
                    <a:lnTo>
                      <a:pt x="3" y="239"/>
                    </a:lnTo>
                    <a:lnTo>
                      <a:pt x="10" y="241"/>
                    </a:lnTo>
                    <a:lnTo>
                      <a:pt x="22" y="244"/>
                    </a:lnTo>
                    <a:lnTo>
                      <a:pt x="37" y="248"/>
                    </a:lnTo>
                    <a:lnTo>
                      <a:pt x="54" y="253"/>
                    </a:lnTo>
                    <a:lnTo>
                      <a:pt x="73" y="259"/>
                    </a:lnTo>
                    <a:lnTo>
                      <a:pt x="92" y="266"/>
                    </a:lnTo>
                    <a:lnTo>
                      <a:pt x="109" y="273"/>
                    </a:lnTo>
                    <a:lnTo>
                      <a:pt x="125" y="280"/>
                    </a:lnTo>
                    <a:lnTo>
                      <a:pt x="133" y="284"/>
                    </a:lnTo>
                    <a:lnTo>
                      <a:pt x="140" y="289"/>
                    </a:lnTo>
                    <a:lnTo>
                      <a:pt x="146" y="294"/>
                    </a:lnTo>
                    <a:lnTo>
                      <a:pt x="151" y="299"/>
                    </a:lnTo>
                    <a:lnTo>
                      <a:pt x="163" y="313"/>
                    </a:lnTo>
                    <a:lnTo>
                      <a:pt x="167" y="324"/>
                    </a:lnTo>
                    <a:lnTo>
                      <a:pt x="163" y="335"/>
                    </a:lnTo>
                    <a:lnTo>
                      <a:pt x="158" y="345"/>
                    </a:lnTo>
                    <a:lnTo>
                      <a:pt x="152" y="354"/>
                    </a:lnTo>
                    <a:lnTo>
                      <a:pt x="146" y="360"/>
                    </a:lnTo>
                    <a:lnTo>
                      <a:pt x="139" y="364"/>
                    </a:lnTo>
                    <a:lnTo>
                      <a:pt x="129" y="366"/>
                    </a:lnTo>
                    <a:lnTo>
                      <a:pt x="135" y="371"/>
                    </a:lnTo>
                    <a:lnTo>
                      <a:pt x="140" y="376"/>
                    </a:lnTo>
                    <a:lnTo>
                      <a:pt x="147" y="382"/>
                    </a:lnTo>
                    <a:lnTo>
                      <a:pt x="154" y="388"/>
                    </a:lnTo>
                    <a:lnTo>
                      <a:pt x="161" y="395"/>
                    </a:lnTo>
                    <a:lnTo>
                      <a:pt x="167" y="402"/>
                    </a:lnTo>
                    <a:lnTo>
                      <a:pt x="174" y="407"/>
                    </a:lnTo>
                    <a:lnTo>
                      <a:pt x="181" y="414"/>
                    </a:lnTo>
                    <a:lnTo>
                      <a:pt x="183" y="426"/>
                    </a:lnTo>
                    <a:lnTo>
                      <a:pt x="188" y="440"/>
                    </a:lnTo>
                    <a:lnTo>
                      <a:pt x="196" y="455"/>
                    </a:lnTo>
                    <a:lnTo>
                      <a:pt x="205" y="470"/>
                    </a:lnTo>
                    <a:lnTo>
                      <a:pt x="213" y="479"/>
                    </a:lnTo>
                    <a:lnTo>
                      <a:pt x="217" y="485"/>
                    </a:lnTo>
                    <a:lnTo>
                      <a:pt x="221" y="488"/>
                    </a:lnTo>
                    <a:lnTo>
                      <a:pt x="224" y="492"/>
                    </a:lnTo>
                    <a:lnTo>
                      <a:pt x="228" y="494"/>
                    </a:lnTo>
                    <a:lnTo>
                      <a:pt x="234" y="497"/>
                    </a:lnTo>
                    <a:lnTo>
                      <a:pt x="241" y="503"/>
                    </a:lnTo>
                    <a:lnTo>
                      <a:pt x="252" y="511"/>
                    </a:lnTo>
                    <a:lnTo>
                      <a:pt x="271" y="541"/>
                    </a:lnTo>
                    <a:lnTo>
                      <a:pt x="290" y="573"/>
                    </a:lnTo>
                    <a:lnTo>
                      <a:pt x="312" y="608"/>
                    </a:lnTo>
                    <a:lnTo>
                      <a:pt x="333" y="644"/>
                    </a:lnTo>
                    <a:lnTo>
                      <a:pt x="353" y="679"/>
                    </a:lnTo>
                    <a:lnTo>
                      <a:pt x="373" y="715"/>
                    </a:lnTo>
                    <a:lnTo>
                      <a:pt x="391" y="748"/>
                    </a:lnTo>
                    <a:lnTo>
                      <a:pt x="408" y="781"/>
                    </a:lnTo>
                    <a:lnTo>
                      <a:pt x="413" y="791"/>
                    </a:lnTo>
                    <a:lnTo>
                      <a:pt x="421" y="801"/>
                    </a:lnTo>
                    <a:lnTo>
                      <a:pt x="430" y="813"/>
                    </a:lnTo>
                    <a:lnTo>
                      <a:pt x="440" y="823"/>
                    </a:lnTo>
                    <a:lnTo>
                      <a:pt x="451" y="835"/>
                    </a:lnTo>
                    <a:lnTo>
                      <a:pt x="464" y="845"/>
                    </a:lnTo>
                    <a:lnTo>
                      <a:pt x="477" y="857"/>
                    </a:lnTo>
                    <a:lnTo>
                      <a:pt x="491" y="867"/>
                    </a:lnTo>
                    <a:lnTo>
                      <a:pt x="503" y="876"/>
                    </a:lnTo>
                    <a:lnTo>
                      <a:pt x="516" y="886"/>
                    </a:lnTo>
                    <a:lnTo>
                      <a:pt x="530" y="895"/>
                    </a:lnTo>
                    <a:lnTo>
                      <a:pt x="544" y="904"/>
                    </a:lnTo>
                    <a:lnTo>
                      <a:pt x="557" y="912"/>
                    </a:lnTo>
                    <a:lnTo>
                      <a:pt x="570" y="920"/>
                    </a:lnTo>
                    <a:lnTo>
                      <a:pt x="584" y="928"/>
                    </a:lnTo>
                    <a:lnTo>
                      <a:pt x="598" y="936"/>
                    </a:lnTo>
                    <a:lnTo>
                      <a:pt x="610" y="943"/>
                    </a:lnTo>
                    <a:lnTo>
                      <a:pt x="623" y="950"/>
                    </a:lnTo>
                    <a:lnTo>
                      <a:pt x="636" y="957"/>
                    </a:lnTo>
                    <a:lnTo>
                      <a:pt x="647" y="963"/>
                    </a:lnTo>
                    <a:lnTo>
                      <a:pt x="658" y="969"/>
                    </a:lnTo>
                    <a:lnTo>
                      <a:pt x="668" y="973"/>
                    </a:lnTo>
                    <a:lnTo>
                      <a:pt x="677" y="978"/>
                    </a:lnTo>
                    <a:lnTo>
                      <a:pt x="685" y="981"/>
                    </a:lnTo>
                    <a:lnTo>
                      <a:pt x="690" y="984"/>
                    </a:lnTo>
                    <a:lnTo>
                      <a:pt x="695" y="985"/>
                    </a:lnTo>
                    <a:lnTo>
                      <a:pt x="698" y="986"/>
                    </a:lnTo>
                    <a:lnTo>
                      <a:pt x="703" y="987"/>
                    </a:lnTo>
                    <a:lnTo>
                      <a:pt x="707" y="988"/>
                    </a:lnTo>
                    <a:lnTo>
                      <a:pt x="712" y="989"/>
                    </a:lnTo>
                    <a:lnTo>
                      <a:pt x="715" y="989"/>
                    </a:lnTo>
                    <a:lnTo>
                      <a:pt x="720" y="989"/>
                    </a:lnTo>
                    <a:lnTo>
                      <a:pt x="1083" y="1289"/>
                    </a:lnTo>
                    <a:lnTo>
                      <a:pt x="1184" y="1182"/>
                    </a:lnTo>
                    <a:lnTo>
                      <a:pt x="1189" y="1182"/>
                    </a:lnTo>
                    <a:lnTo>
                      <a:pt x="1204" y="1161"/>
                    </a:lnTo>
                    <a:lnTo>
                      <a:pt x="1225" y="1140"/>
                    </a:lnTo>
                    <a:lnTo>
                      <a:pt x="1225" y="1140"/>
                    </a:lnTo>
                    <a:lnTo>
                      <a:pt x="1223" y="1140"/>
                    </a:lnTo>
                    <a:lnTo>
                      <a:pt x="1222" y="1140"/>
                    </a:lnTo>
                    <a:lnTo>
                      <a:pt x="1221" y="113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43" name="Freeform 42"/>
              <p:cNvSpPr>
                <a:spLocks/>
              </p:cNvSpPr>
              <p:nvPr/>
            </p:nvSpPr>
            <p:spPr bwMode="auto">
              <a:xfrm rot="3260985" flipV="1">
                <a:off x="7158111" y="3330545"/>
                <a:ext cx="104775" cy="65088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17" y="0"/>
                  </a:cxn>
                  <a:cxn ang="0">
                    <a:pos x="33" y="2"/>
                  </a:cxn>
                  <a:cxn ang="0">
                    <a:pos x="52" y="7"/>
                  </a:cxn>
                  <a:cxn ang="0">
                    <a:pos x="71" y="15"/>
                  </a:cxn>
                  <a:cxn ang="0">
                    <a:pos x="90" y="23"/>
                  </a:cxn>
                  <a:cxn ang="0">
                    <a:pos x="107" y="34"/>
                  </a:cxn>
                  <a:cxn ang="0">
                    <a:pos x="120" y="42"/>
                  </a:cxn>
                  <a:cxn ang="0">
                    <a:pos x="128" y="49"/>
                  </a:cxn>
                  <a:cxn ang="0">
                    <a:pos x="131" y="59"/>
                  </a:cxn>
                  <a:cxn ang="0">
                    <a:pos x="128" y="70"/>
                  </a:cxn>
                  <a:cxn ang="0">
                    <a:pos x="123" y="78"/>
                  </a:cxn>
                  <a:cxn ang="0">
                    <a:pos x="120" y="81"/>
                  </a:cxn>
                  <a:cxn ang="0">
                    <a:pos x="120" y="81"/>
                  </a:cxn>
                  <a:cxn ang="0">
                    <a:pos x="119" y="81"/>
                  </a:cxn>
                  <a:cxn ang="0">
                    <a:pos x="116" y="81"/>
                  </a:cxn>
                  <a:cxn ang="0">
                    <a:pos x="113" y="81"/>
                  </a:cxn>
                  <a:cxn ang="0">
                    <a:pos x="108" y="79"/>
                  </a:cxn>
                  <a:cxn ang="0">
                    <a:pos x="101" y="75"/>
                  </a:cxn>
                  <a:cxn ang="0">
                    <a:pos x="91" y="71"/>
                  </a:cxn>
                  <a:cxn ang="0">
                    <a:pos x="80" y="64"/>
                  </a:cxn>
                  <a:cxn ang="0">
                    <a:pos x="62" y="55"/>
                  </a:cxn>
                  <a:cxn ang="0">
                    <a:pos x="45" y="45"/>
                  </a:cxn>
                  <a:cxn ang="0">
                    <a:pos x="29" y="37"/>
                  </a:cxn>
                  <a:cxn ang="0">
                    <a:pos x="16" y="29"/>
                  </a:cxn>
                  <a:cxn ang="0">
                    <a:pos x="6" y="21"/>
                  </a:cxn>
                  <a:cxn ang="0">
                    <a:pos x="0" y="15"/>
                  </a:cxn>
                  <a:cxn ang="0">
                    <a:pos x="0" y="8"/>
                  </a:cxn>
                  <a:cxn ang="0">
                    <a:pos x="6" y="3"/>
                  </a:cxn>
                </a:cxnLst>
                <a:rect l="0" t="0" r="r" b="b"/>
                <a:pathLst>
                  <a:path w="131" h="81">
                    <a:moveTo>
                      <a:pt x="6" y="3"/>
                    </a:moveTo>
                    <a:lnTo>
                      <a:pt x="17" y="0"/>
                    </a:lnTo>
                    <a:lnTo>
                      <a:pt x="33" y="2"/>
                    </a:lnTo>
                    <a:lnTo>
                      <a:pt x="52" y="7"/>
                    </a:lnTo>
                    <a:lnTo>
                      <a:pt x="71" y="15"/>
                    </a:lnTo>
                    <a:lnTo>
                      <a:pt x="90" y="23"/>
                    </a:lnTo>
                    <a:lnTo>
                      <a:pt x="107" y="34"/>
                    </a:lnTo>
                    <a:lnTo>
                      <a:pt x="120" y="42"/>
                    </a:lnTo>
                    <a:lnTo>
                      <a:pt x="128" y="49"/>
                    </a:lnTo>
                    <a:lnTo>
                      <a:pt x="131" y="59"/>
                    </a:lnTo>
                    <a:lnTo>
                      <a:pt x="128" y="70"/>
                    </a:lnTo>
                    <a:lnTo>
                      <a:pt x="123" y="78"/>
                    </a:lnTo>
                    <a:lnTo>
                      <a:pt x="120" y="81"/>
                    </a:lnTo>
                    <a:lnTo>
                      <a:pt x="120" y="81"/>
                    </a:lnTo>
                    <a:lnTo>
                      <a:pt x="119" y="81"/>
                    </a:lnTo>
                    <a:lnTo>
                      <a:pt x="116" y="81"/>
                    </a:lnTo>
                    <a:lnTo>
                      <a:pt x="113" y="81"/>
                    </a:lnTo>
                    <a:lnTo>
                      <a:pt x="108" y="79"/>
                    </a:lnTo>
                    <a:lnTo>
                      <a:pt x="101" y="75"/>
                    </a:lnTo>
                    <a:lnTo>
                      <a:pt x="91" y="71"/>
                    </a:lnTo>
                    <a:lnTo>
                      <a:pt x="80" y="64"/>
                    </a:lnTo>
                    <a:lnTo>
                      <a:pt x="62" y="55"/>
                    </a:lnTo>
                    <a:lnTo>
                      <a:pt x="45" y="45"/>
                    </a:lnTo>
                    <a:lnTo>
                      <a:pt x="29" y="37"/>
                    </a:lnTo>
                    <a:lnTo>
                      <a:pt x="16" y="29"/>
                    </a:lnTo>
                    <a:lnTo>
                      <a:pt x="6" y="21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44" name="Freeform 43"/>
              <p:cNvSpPr>
                <a:spLocks/>
              </p:cNvSpPr>
              <p:nvPr/>
            </p:nvSpPr>
            <p:spPr bwMode="auto">
              <a:xfrm rot="3260985" flipV="1">
                <a:off x="7214076" y="3274417"/>
                <a:ext cx="60325" cy="50800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16" y="1"/>
                  </a:cxn>
                  <a:cxn ang="0">
                    <a:pos x="23" y="5"/>
                  </a:cxn>
                  <a:cxn ang="0">
                    <a:pos x="34" y="11"/>
                  </a:cxn>
                  <a:cxn ang="0">
                    <a:pos x="45" y="18"/>
                  </a:cxn>
                  <a:cxn ang="0">
                    <a:pos x="56" y="24"/>
                  </a:cxn>
                  <a:cxn ang="0">
                    <a:pos x="66" y="31"/>
                  </a:cxn>
                  <a:cxn ang="0">
                    <a:pos x="73" y="36"/>
                  </a:cxn>
                  <a:cxn ang="0">
                    <a:pos x="76" y="41"/>
                  </a:cxn>
                  <a:cxn ang="0">
                    <a:pos x="75" y="44"/>
                  </a:cxn>
                  <a:cxn ang="0">
                    <a:pos x="69" y="49"/>
                  </a:cxn>
                  <a:cxn ang="0">
                    <a:pos x="61" y="53"/>
                  </a:cxn>
                  <a:cxn ang="0">
                    <a:pos x="51" y="58"/>
                  </a:cxn>
                  <a:cxn ang="0">
                    <a:pos x="41" y="61"/>
                  </a:cxn>
                  <a:cxn ang="0">
                    <a:pos x="29" y="64"/>
                  </a:cxn>
                  <a:cxn ang="0">
                    <a:pos x="19" y="62"/>
                  </a:cxn>
                  <a:cxn ang="0">
                    <a:pos x="10" y="58"/>
                  </a:cxn>
                  <a:cxn ang="0">
                    <a:pos x="0" y="46"/>
                  </a:cxn>
                  <a:cxn ang="0">
                    <a:pos x="0" y="36"/>
                  </a:cxn>
                  <a:cxn ang="0">
                    <a:pos x="5" y="21"/>
                  </a:cxn>
                  <a:cxn ang="0">
                    <a:pos x="14" y="0"/>
                  </a:cxn>
                </a:cxnLst>
                <a:rect l="0" t="0" r="r" b="b"/>
                <a:pathLst>
                  <a:path w="76" h="64">
                    <a:moveTo>
                      <a:pt x="14" y="0"/>
                    </a:moveTo>
                    <a:lnTo>
                      <a:pt x="16" y="1"/>
                    </a:lnTo>
                    <a:lnTo>
                      <a:pt x="23" y="5"/>
                    </a:lnTo>
                    <a:lnTo>
                      <a:pt x="34" y="11"/>
                    </a:lnTo>
                    <a:lnTo>
                      <a:pt x="45" y="18"/>
                    </a:lnTo>
                    <a:lnTo>
                      <a:pt x="56" y="24"/>
                    </a:lnTo>
                    <a:lnTo>
                      <a:pt x="66" y="31"/>
                    </a:lnTo>
                    <a:lnTo>
                      <a:pt x="73" y="36"/>
                    </a:lnTo>
                    <a:lnTo>
                      <a:pt x="76" y="41"/>
                    </a:lnTo>
                    <a:lnTo>
                      <a:pt x="75" y="44"/>
                    </a:lnTo>
                    <a:lnTo>
                      <a:pt x="69" y="49"/>
                    </a:lnTo>
                    <a:lnTo>
                      <a:pt x="61" y="53"/>
                    </a:lnTo>
                    <a:lnTo>
                      <a:pt x="51" y="58"/>
                    </a:lnTo>
                    <a:lnTo>
                      <a:pt x="41" y="61"/>
                    </a:lnTo>
                    <a:lnTo>
                      <a:pt x="29" y="64"/>
                    </a:lnTo>
                    <a:lnTo>
                      <a:pt x="19" y="62"/>
                    </a:lnTo>
                    <a:lnTo>
                      <a:pt x="10" y="58"/>
                    </a:lnTo>
                    <a:lnTo>
                      <a:pt x="0" y="46"/>
                    </a:lnTo>
                    <a:lnTo>
                      <a:pt x="0" y="36"/>
                    </a:lnTo>
                    <a:lnTo>
                      <a:pt x="5" y="2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45" name="Freeform 44"/>
              <p:cNvSpPr>
                <a:spLocks/>
              </p:cNvSpPr>
              <p:nvPr/>
            </p:nvSpPr>
            <p:spPr bwMode="auto">
              <a:xfrm>
                <a:off x="7386638" y="2592388"/>
                <a:ext cx="177800" cy="457200"/>
              </a:xfrm>
              <a:custGeom>
                <a:avLst/>
                <a:gdLst/>
                <a:ahLst/>
                <a:cxnLst>
                  <a:cxn ang="0">
                    <a:pos x="225" y="0"/>
                  </a:cxn>
                  <a:cxn ang="0">
                    <a:pos x="224" y="2"/>
                  </a:cxn>
                  <a:cxn ang="0">
                    <a:pos x="220" y="6"/>
                  </a:cxn>
                  <a:cxn ang="0">
                    <a:pos x="213" y="15"/>
                  </a:cxn>
                  <a:cxn ang="0">
                    <a:pos x="204" y="30"/>
                  </a:cxn>
                  <a:cxn ang="0">
                    <a:pos x="191" y="51"/>
                  </a:cxn>
                  <a:cxn ang="0">
                    <a:pos x="176" y="81"/>
                  </a:cxn>
                  <a:cxn ang="0">
                    <a:pos x="158" y="120"/>
                  </a:cxn>
                  <a:cxn ang="0">
                    <a:pos x="137" y="169"/>
                  </a:cxn>
                  <a:cxn ang="0">
                    <a:pos x="114" y="227"/>
                  </a:cxn>
                  <a:cxn ang="0">
                    <a:pos x="91" y="294"/>
                  </a:cxn>
                  <a:cxn ang="0">
                    <a:pos x="68" y="362"/>
                  </a:cxn>
                  <a:cxn ang="0">
                    <a:pos x="46" y="428"/>
                  </a:cxn>
                  <a:cxn ang="0">
                    <a:pos x="28" y="487"/>
                  </a:cxn>
                  <a:cxn ang="0">
                    <a:pos x="13" y="534"/>
                  </a:cxn>
                  <a:cxn ang="0">
                    <a:pos x="4" y="566"/>
                  </a:cxn>
                  <a:cxn ang="0">
                    <a:pos x="0" y="578"/>
                  </a:cxn>
                  <a:cxn ang="0">
                    <a:pos x="5" y="564"/>
                  </a:cxn>
                  <a:cxn ang="0">
                    <a:pos x="19" y="526"/>
                  </a:cxn>
                  <a:cxn ang="0">
                    <a:pos x="37" y="472"/>
                  </a:cxn>
                  <a:cxn ang="0">
                    <a:pos x="60" y="407"/>
                  </a:cxn>
                  <a:cxn ang="0">
                    <a:pos x="85" y="338"/>
                  </a:cxn>
                  <a:cxn ang="0">
                    <a:pos x="110" y="272"/>
                  </a:cxn>
                  <a:cxn ang="0">
                    <a:pos x="132" y="215"/>
                  </a:cxn>
                  <a:cxn ang="0">
                    <a:pos x="148" y="173"/>
                  </a:cxn>
                  <a:cxn ang="0">
                    <a:pos x="165" y="133"/>
                  </a:cxn>
                  <a:cxn ang="0">
                    <a:pos x="180" y="98"/>
                  </a:cxn>
                  <a:cxn ang="0">
                    <a:pos x="193" y="68"/>
                  </a:cxn>
                  <a:cxn ang="0">
                    <a:pos x="204" y="44"/>
                  </a:cxn>
                  <a:cxn ang="0">
                    <a:pos x="213" y="25"/>
                  </a:cxn>
                  <a:cxn ang="0">
                    <a:pos x="219" y="12"/>
                  </a:cxn>
                  <a:cxn ang="0">
                    <a:pos x="224" y="3"/>
                  </a:cxn>
                  <a:cxn ang="0">
                    <a:pos x="225" y="0"/>
                  </a:cxn>
                </a:cxnLst>
                <a:rect l="0" t="0" r="r" b="b"/>
                <a:pathLst>
                  <a:path w="225" h="578">
                    <a:moveTo>
                      <a:pt x="225" y="0"/>
                    </a:moveTo>
                    <a:lnTo>
                      <a:pt x="224" y="2"/>
                    </a:lnTo>
                    <a:lnTo>
                      <a:pt x="220" y="6"/>
                    </a:lnTo>
                    <a:lnTo>
                      <a:pt x="213" y="15"/>
                    </a:lnTo>
                    <a:lnTo>
                      <a:pt x="204" y="30"/>
                    </a:lnTo>
                    <a:lnTo>
                      <a:pt x="191" y="51"/>
                    </a:lnTo>
                    <a:lnTo>
                      <a:pt x="176" y="81"/>
                    </a:lnTo>
                    <a:lnTo>
                      <a:pt x="158" y="120"/>
                    </a:lnTo>
                    <a:lnTo>
                      <a:pt x="137" y="169"/>
                    </a:lnTo>
                    <a:lnTo>
                      <a:pt x="114" y="227"/>
                    </a:lnTo>
                    <a:lnTo>
                      <a:pt x="91" y="294"/>
                    </a:lnTo>
                    <a:lnTo>
                      <a:pt x="68" y="362"/>
                    </a:lnTo>
                    <a:lnTo>
                      <a:pt x="46" y="428"/>
                    </a:lnTo>
                    <a:lnTo>
                      <a:pt x="28" y="487"/>
                    </a:lnTo>
                    <a:lnTo>
                      <a:pt x="13" y="534"/>
                    </a:lnTo>
                    <a:lnTo>
                      <a:pt x="4" y="566"/>
                    </a:lnTo>
                    <a:lnTo>
                      <a:pt x="0" y="578"/>
                    </a:lnTo>
                    <a:lnTo>
                      <a:pt x="5" y="564"/>
                    </a:lnTo>
                    <a:lnTo>
                      <a:pt x="19" y="526"/>
                    </a:lnTo>
                    <a:lnTo>
                      <a:pt x="37" y="472"/>
                    </a:lnTo>
                    <a:lnTo>
                      <a:pt x="60" y="407"/>
                    </a:lnTo>
                    <a:lnTo>
                      <a:pt x="85" y="338"/>
                    </a:lnTo>
                    <a:lnTo>
                      <a:pt x="110" y="272"/>
                    </a:lnTo>
                    <a:lnTo>
                      <a:pt x="132" y="215"/>
                    </a:lnTo>
                    <a:lnTo>
                      <a:pt x="148" y="173"/>
                    </a:lnTo>
                    <a:lnTo>
                      <a:pt x="165" y="133"/>
                    </a:lnTo>
                    <a:lnTo>
                      <a:pt x="180" y="98"/>
                    </a:lnTo>
                    <a:lnTo>
                      <a:pt x="193" y="68"/>
                    </a:lnTo>
                    <a:lnTo>
                      <a:pt x="204" y="44"/>
                    </a:lnTo>
                    <a:lnTo>
                      <a:pt x="213" y="25"/>
                    </a:lnTo>
                    <a:lnTo>
                      <a:pt x="219" y="12"/>
                    </a:lnTo>
                    <a:lnTo>
                      <a:pt x="224" y="3"/>
                    </a:lnTo>
                    <a:lnTo>
                      <a:pt x="22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</p:grpSp>
        <p:sp>
          <p:nvSpPr>
            <p:cNvPr id="38" name="Line 34"/>
            <p:cNvSpPr>
              <a:spLocks noChangeShapeType="1"/>
            </p:cNvSpPr>
            <p:nvPr/>
          </p:nvSpPr>
          <p:spPr bwMode="auto">
            <a:xfrm flipV="1">
              <a:off x="7329488" y="918287"/>
              <a:ext cx="0" cy="2247188"/>
            </a:xfrm>
            <a:prstGeom prst="line">
              <a:avLst/>
            </a:prstGeom>
            <a:noFill/>
            <a:ln w="1270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505963" y="3766708"/>
            <a:ext cx="10860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Stable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9662046" y="1568407"/>
            <a:ext cx="22570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Stabilizable but fragile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79809" y="2471657"/>
            <a:ext cx="10438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iller" panose="04020404031007020602" pitchFamily="82" charset="0"/>
                <a:ea typeface="+mn-ea"/>
                <a:cs typeface="+mn-cs"/>
              </a:rPr>
              <a:t>Death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iller" panose="04020404031007020602" pitchFamily="82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72719" y="797442"/>
            <a:ext cx="32835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Other examples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13622" y="2549853"/>
            <a:ext cx="10088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oadway" panose="04040905080B02020502" pitchFamily="82" charset="0"/>
                <a:ea typeface="+mn-ea"/>
                <a:cs typeface="+mn-cs"/>
              </a:rPr>
              <a:t>Life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roadway" panose="04040905080B02020502" pitchFamily="8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24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/>
          </p:cNvSpPr>
          <p:nvPr>
            <p:ph type="title"/>
          </p:nvPr>
        </p:nvSpPr>
        <p:spPr>
          <a:xfrm>
            <a:off x="1914465" y="-104180"/>
            <a:ext cx="8047556" cy="1518048"/>
          </a:xfrm>
          <a:prstGeom prst="rect">
            <a:avLst/>
          </a:prstGeom>
        </p:spPr>
        <p:txBody>
          <a:bodyPr/>
          <a:lstStyle>
            <a:lvl1pPr algn="l">
              <a:defRPr sz="3000"/>
            </a:lvl1pPr>
          </a:lstStyle>
          <a:p>
            <a:pPr lvl="0">
              <a:defRPr sz="1800"/>
            </a:pPr>
            <a:r>
              <a:rPr sz="2100" dirty="0">
                <a:solidFill>
                  <a:srgbClr val="000000"/>
                </a:solidFill>
              </a:rPr>
              <a:t>Hypothesis</a:t>
            </a:r>
          </a:p>
        </p:txBody>
      </p:sp>
      <p:sp>
        <p:nvSpPr>
          <p:cNvPr id="154" name="Shape 154"/>
          <p:cNvSpPr/>
          <p:nvPr/>
        </p:nvSpPr>
        <p:spPr>
          <a:xfrm>
            <a:off x="7810739" y="4448039"/>
            <a:ext cx="3146807" cy="441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82A9B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“State 1”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Growth of facultative anaerobe only</a:t>
            </a:r>
          </a:p>
        </p:txBody>
      </p:sp>
      <p:sp>
        <p:nvSpPr>
          <p:cNvPr id="155" name="Shape 155"/>
          <p:cNvSpPr/>
          <p:nvPr/>
        </p:nvSpPr>
        <p:spPr>
          <a:xfrm flipV="1">
            <a:off x="4587955" y="4455422"/>
            <a:ext cx="1" cy="1792877"/>
          </a:xfrm>
          <a:prstGeom prst="line">
            <a:avLst/>
          </a:prstGeom>
          <a:ln w="38100">
            <a:solidFill/>
            <a:miter lim="400000"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6" name="Shape 156"/>
          <p:cNvSpPr/>
          <p:nvPr/>
        </p:nvSpPr>
        <p:spPr>
          <a:xfrm>
            <a:off x="4590931" y="6240444"/>
            <a:ext cx="2917849" cy="1"/>
          </a:xfrm>
          <a:prstGeom prst="line">
            <a:avLst/>
          </a:prstGeom>
          <a:ln w="38100">
            <a:solidFill/>
            <a:miter lim="400000"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7" name="Shape 157"/>
          <p:cNvSpPr/>
          <p:nvPr/>
        </p:nvSpPr>
        <p:spPr>
          <a:xfrm>
            <a:off x="4182890" y="4300359"/>
            <a:ext cx="404456" cy="375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7" tIns="35717" rIns="35717" bIns="35717" anchor="ctr"/>
          <a:lstStyle>
            <a:lvl1pPr>
              <a:defRPr sz="14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/>
            </a:pPr>
            <a:r>
              <a:rPr kumimoji="0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[KP] </a:t>
            </a:r>
          </a:p>
        </p:txBody>
      </p:sp>
      <p:sp>
        <p:nvSpPr>
          <p:cNvPr id="158" name="Shape 158"/>
          <p:cNvSpPr/>
          <p:nvPr/>
        </p:nvSpPr>
        <p:spPr>
          <a:xfrm>
            <a:off x="6524552" y="6218788"/>
            <a:ext cx="1033210" cy="264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7" tIns="35717" rIns="35717" bIns="35717" anchor="ctr"/>
          <a:lstStyle>
            <a:lvl1pPr>
              <a:defRPr sz="14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/>
            </a:pPr>
            <a:r>
              <a:rPr kumimoji="0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Glucose Flux In</a:t>
            </a:r>
          </a:p>
        </p:txBody>
      </p:sp>
      <p:sp>
        <p:nvSpPr>
          <p:cNvPr id="159" name="Shape 159"/>
          <p:cNvSpPr/>
          <p:nvPr/>
        </p:nvSpPr>
        <p:spPr>
          <a:xfrm flipV="1">
            <a:off x="4616298" y="5378803"/>
            <a:ext cx="2870996" cy="869496"/>
          </a:xfrm>
          <a:prstGeom prst="line">
            <a:avLst/>
          </a:prstGeom>
          <a:ln w="38100">
            <a:solidFill>
              <a:srgbClr val="82A9BC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0" name="Shape 160"/>
          <p:cNvSpPr/>
          <p:nvPr/>
        </p:nvSpPr>
        <p:spPr>
          <a:xfrm>
            <a:off x="7520344" y="5164336"/>
            <a:ext cx="404457" cy="375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7" tIns="35717" rIns="35717" bIns="35717" anchor="ctr"/>
          <a:lstStyle>
            <a:lvl1pPr>
              <a:defRPr sz="14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/>
            </a:pP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KP </a:t>
            </a:r>
          </a:p>
        </p:txBody>
      </p:sp>
      <p:sp>
        <p:nvSpPr>
          <p:cNvPr id="162" name="Shape 162"/>
          <p:cNvSpPr/>
          <p:nvPr/>
        </p:nvSpPr>
        <p:spPr>
          <a:xfrm>
            <a:off x="6839059" y="3021760"/>
            <a:ext cx="451693" cy="26443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>
                <a:solidFill>
                  <a:srgbClr val="FFFFFF"/>
                </a:solidFill>
              </a:defRPr>
            </a:pPr>
            <a:endParaRPr kumimoji="0" sz="2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3" name="Shape 163"/>
          <p:cNvSpPr/>
          <p:nvPr/>
        </p:nvSpPr>
        <p:spPr>
          <a:xfrm rot="3180000">
            <a:off x="6121242" y="2531536"/>
            <a:ext cx="1244631" cy="15561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>
                <a:solidFill>
                  <a:srgbClr val="FFFFFF"/>
                </a:solidFill>
              </a:defRPr>
            </a:pPr>
            <a:endParaRPr kumimoji="0" sz="2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64" name="Screen Shot 2018-10-31 at 10.30.57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09390" y="4882420"/>
            <a:ext cx="1033209" cy="760286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 descr="Screen Shot 2019-01-24 at 9.46.4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295400"/>
            <a:ext cx="4811486" cy="1981200"/>
          </a:xfrm>
          <a:prstGeom prst="rect">
            <a:avLst/>
          </a:prstGeom>
        </p:spPr>
      </p:pic>
      <p:sp>
        <p:nvSpPr>
          <p:cNvPr id="17" name="Shape 124"/>
          <p:cNvSpPr/>
          <p:nvPr/>
        </p:nvSpPr>
        <p:spPr>
          <a:xfrm>
            <a:off x="3505200" y="1050669"/>
            <a:ext cx="2133600" cy="441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 algn="l">
              <a:defRPr sz="1700"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Complex polysaccharides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(e.g. dextran)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Shape 124"/>
          <p:cNvSpPr/>
          <p:nvPr/>
        </p:nvSpPr>
        <p:spPr>
          <a:xfrm>
            <a:off x="6629400" y="1066801"/>
            <a:ext cx="2133600" cy="441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 algn="l">
              <a:defRPr sz="1700"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Starter “fuel”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(e.g. glucose)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Shape 124"/>
          <p:cNvSpPr/>
          <p:nvPr/>
        </p:nvSpPr>
        <p:spPr>
          <a:xfrm>
            <a:off x="6705600" y="2278306"/>
            <a:ext cx="2133600" cy="272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 algn="l">
              <a:defRPr sz="1700"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K. </a:t>
            </a:r>
            <a:r>
              <a:rPr kumimoji="0" lang="en-US" sz="13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pneumoniae</a:t>
            </a:r>
            <a:endParaRPr kumimoji="0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Shape 124"/>
          <p:cNvSpPr/>
          <p:nvPr/>
        </p:nvSpPr>
        <p:spPr>
          <a:xfrm>
            <a:off x="3505200" y="2286000"/>
            <a:ext cx="2133600" cy="272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 algn="l">
              <a:defRPr sz="1700"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B. </a:t>
            </a:r>
            <a:r>
              <a:rPr kumimoji="0" lang="en-US" sz="13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thetaiotaomicron</a:t>
            </a:r>
            <a:endParaRPr kumimoji="0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Shape 124"/>
          <p:cNvSpPr/>
          <p:nvPr/>
        </p:nvSpPr>
        <p:spPr>
          <a:xfrm>
            <a:off x="5257800" y="2651960"/>
            <a:ext cx="2133600" cy="472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 algn="l">
              <a:defRPr sz="1700"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simple sugars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SCFA</a:t>
            </a:r>
            <a:endParaRPr kumimoji="0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9604496" y="404256"/>
            <a:ext cx="1321053" cy="3114756"/>
            <a:chOff x="7086600" y="918287"/>
            <a:chExt cx="1321053" cy="3114756"/>
          </a:xfrm>
        </p:grpSpPr>
        <p:grpSp>
          <p:nvGrpSpPr>
            <p:cNvPr id="23" name="Group 22"/>
            <p:cNvGrpSpPr/>
            <p:nvPr/>
          </p:nvGrpSpPr>
          <p:grpSpPr>
            <a:xfrm>
              <a:off x="7086600" y="2438400"/>
              <a:ext cx="1321053" cy="1594643"/>
              <a:chOff x="7064916" y="2592388"/>
              <a:chExt cx="1321053" cy="1594643"/>
            </a:xfrm>
          </p:grpSpPr>
          <p:sp>
            <p:nvSpPr>
              <p:cNvPr id="25" name="Freeform 24"/>
              <p:cNvSpPr>
                <a:spLocks/>
              </p:cNvSpPr>
              <p:nvPr/>
            </p:nvSpPr>
            <p:spPr bwMode="auto">
              <a:xfrm rot="3260985" flipV="1">
                <a:off x="7170738" y="2971800"/>
                <a:ext cx="1211262" cy="1219200"/>
              </a:xfrm>
              <a:custGeom>
                <a:avLst/>
                <a:gdLst/>
                <a:ahLst/>
                <a:cxnLst>
                  <a:cxn ang="0">
                    <a:pos x="1013" y="660"/>
                  </a:cxn>
                  <a:cxn ang="0">
                    <a:pos x="993" y="312"/>
                  </a:cxn>
                  <a:cxn ang="0">
                    <a:pos x="953" y="194"/>
                  </a:cxn>
                  <a:cxn ang="0">
                    <a:pos x="897" y="144"/>
                  </a:cxn>
                  <a:cxn ang="0">
                    <a:pos x="837" y="125"/>
                  </a:cxn>
                  <a:cxn ang="0">
                    <a:pos x="760" y="91"/>
                  </a:cxn>
                  <a:cxn ang="0">
                    <a:pos x="672" y="50"/>
                  </a:cxn>
                  <a:cxn ang="0">
                    <a:pos x="595" y="18"/>
                  </a:cxn>
                  <a:cxn ang="0">
                    <a:pos x="533" y="3"/>
                  </a:cxn>
                  <a:cxn ang="0">
                    <a:pos x="453" y="0"/>
                  </a:cxn>
                  <a:cxn ang="0">
                    <a:pos x="367" y="6"/>
                  </a:cxn>
                  <a:cxn ang="0">
                    <a:pos x="290" y="18"/>
                  </a:cxn>
                  <a:cxn ang="0">
                    <a:pos x="202" y="94"/>
                  </a:cxn>
                  <a:cxn ang="0">
                    <a:pos x="116" y="211"/>
                  </a:cxn>
                  <a:cxn ang="0">
                    <a:pos x="23" y="243"/>
                  </a:cxn>
                  <a:cxn ang="0">
                    <a:pos x="18" y="328"/>
                  </a:cxn>
                  <a:cxn ang="0">
                    <a:pos x="42" y="377"/>
                  </a:cxn>
                  <a:cxn ang="0">
                    <a:pos x="22" y="420"/>
                  </a:cxn>
                  <a:cxn ang="0">
                    <a:pos x="14" y="451"/>
                  </a:cxn>
                  <a:cxn ang="0">
                    <a:pos x="53" y="485"/>
                  </a:cxn>
                  <a:cxn ang="0">
                    <a:pos x="102" y="486"/>
                  </a:cxn>
                  <a:cxn ang="0">
                    <a:pos x="154" y="469"/>
                  </a:cxn>
                  <a:cxn ang="0">
                    <a:pos x="156" y="489"/>
                  </a:cxn>
                  <a:cxn ang="0">
                    <a:pos x="117" y="536"/>
                  </a:cxn>
                  <a:cxn ang="0">
                    <a:pos x="101" y="559"/>
                  </a:cxn>
                  <a:cxn ang="0">
                    <a:pos x="133" y="606"/>
                  </a:cxn>
                  <a:cxn ang="0">
                    <a:pos x="222" y="598"/>
                  </a:cxn>
                  <a:cxn ang="0">
                    <a:pos x="269" y="644"/>
                  </a:cxn>
                  <a:cxn ang="0">
                    <a:pos x="291" y="734"/>
                  </a:cxn>
                  <a:cxn ang="0">
                    <a:pos x="340" y="864"/>
                  </a:cxn>
                  <a:cxn ang="0">
                    <a:pos x="408" y="964"/>
                  </a:cxn>
                  <a:cxn ang="0">
                    <a:pos x="447" y="1009"/>
                  </a:cxn>
                  <a:cxn ang="0">
                    <a:pos x="489" y="504"/>
                  </a:cxn>
                  <a:cxn ang="0">
                    <a:pos x="446" y="443"/>
                  </a:cxn>
                  <a:cxn ang="0">
                    <a:pos x="450" y="419"/>
                  </a:cxn>
                  <a:cxn ang="0">
                    <a:pos x="511" y="380"/>
                  </a:cxn>
                  <a:cxn ang="0">
                    <a:pos x="566" y="398"/>
                  </a:cxn>
                  <a:cxn ang="0">
                    <a:pos x="585" y="427"/>
                  </a:cxn>
                  <a:cxn ang="0">
                    <a:pos x="580" y="448"/>
                  </a:cxn>
                  <a:cxn ang="0">
                    <a:pos x="542" y="510"/>
                  </a:cxn>
                  <a:cxn ang="0">
                    <a:pos x="489" y="1045"/>
                  </a:cxn>
                  <a:cxn ang="0">
                    <a:pos x="570" y="1092"/>
                  </a:cxn>
                  <a:cxn ang="0">
                    <a:pos x="655" y="1132"/>
                  </a:cxn>
                  <a:cxn ang="0">
                    <a:pos x="731" y="1170"/>
                  </a:cxn>
                  <a:cxn ang="0">
                    <a:pos x="797" y="1225"/>
                  </a:cxn>
                  <a:cxn ang="0">
                    <a:pos x="916" y="1332"/>
                  </a:cxn>
                  <a:cxn ang="0">
                    <a:pos x="1043" y="1438"/>
                  </a:cxn>
                  <a:cxn ang="0">
                    <a:pos x="1137" y="1515"/>
                  </a:cxn>
                  <a:cxn ang="0">
                    <a:pos x="1526" y="1130"/>
                  </a:cxn>
                  <a:cxn ang="0">
                    <a:pos x="1463" y="1099"/>
                  </a:cxn>
                  <a:cxn ang="0">
                    <a:pos x="1317" y="1025"/>
                  </a:cxn>
                  <a:cxn ang="0">
                    <a:pos x="1160" y="936"/>
                  </a:cxn>
                  <a:cxn ang="0">
                    <a:pos x="1058" y="862"/>
                  </a:cxn>
                </a:cxnLst>
                <a:rect l="0" t="0" r="r" b="b"/>
                <a:pathLst>
                  <a:path w="1526" h="1536">
                    <a:moveTo>
                      <a:pt x="1058" y="862"/>
                    </a:moveTo>
                    <a:lnTo>
                      <a:pt x="1037" y="817"/>
                    </a:lnTo>
                    <a:lnTo>
                      <a:pt x="1022" y="748"/>
                    </a:lnTo>
                    <a:lnTo>
                      <a:pt x="1013" y="660"/>
                    </a:lnTo>
                    <a:lnTo>
                      <a:pt x="1006" y="565"/>
                    </a:lnTo>
                    <a:lnTo>
                      <a:pt x="1002" y="470"/>
                    </a:lnTo>
                    <a:lnTo>
                      <a:pt x="998" y="382"/>
                    </a:lnTo>
                    <a:lnTo>
                      <a:pt x="993" y="312"/>
                    </a:lnTo>
                    <a:lnTo>
                      <a:pt x="983" y="267"/>
                    </a:lnTo>
                    <a:lnTo>
                      <a:pt x="973" y="239"/>
                    </a:lnTo>
                    <a:lnTo>
                      <a:pt x="963" y="215"/>
                    </a:lnTo>
                    <a:lnTo>
                      <a:pt x="953" y="194"/>
                    </a:lnTo>
                    <a:lnTo>
                      <a:pt x="942" y="176"/>
                    </a:lnTo>
                    <a:lnTo>
                      <a:pt x="929" y="162"/>
                    </a:lnTo>
                    <a:lnTo>
                      <a:pt x="914" y="152"/>
                    </a:lnTo>
                    <a:lnTo>
                      <a:pt x="897" y="144"/>
                    </a:lnTo>
                    <a:lnTo>
                      <a:pt x="875" y="138"/>
                    </a:lnTo>
                    <a:lnTo>
                      <a:pt x="865" y="136"/>
                    </a:lnTo>
                    <a:lnTo>
                      <a:pt x="852" y="131"/>
                    </a:lnTo>
                    <a:lnTo>
                      <a:pt x="837" y="125"/>
                    </a:lnTo>
                    <a:lnTo>
                      <a:pt x="820" y="118"/>
                    </a:lnTo>
                    <a:lnTo>
                      <a:pt x="801" y="109"/>
                    </a:lnTo>
                    <a:lnTo>
                      <a:pt x="782" y="101"/>
                    </a:lnTo>
                    <a:lnTo>
                      <a:pt x="760" y="91"/>
                    </a:lnTo>
                    <a:lnTo>
                      <a:pt x="739" y="80"/>
                    </a:lnTo>
                    <a:lnTo>
                      <a:pt x="717" y="70"/>
                    </a:lnTo>
                    <a:lnTo>
                      <a:pt x="694" y="61"/>
                    </a:lnTo>
                    <a:lnTo>
                      <a:pt x="672" y="50"/>
                    </a:lnTo>
                    <a:lnTo>
                      <a:pt x="651" y="41"/>
                    </a:lnTo>
                    <a:lnTo>
                      <a:pt x="631" y="32"/>
                    </a:lnTo>
                    <a:lnTo>
                      <a:pt x="612" y="24"/>
                    </a:lnTo>
                    <a:lnTo>
                      <a:pt x="595" y="18"/>
                    </a:lnTo>
                    <a:lnTo>
                      <a:pt x="579" y="12"/>
                    </a:lnTo>
                    <a:lnTo>
                      <a:pt x="565" y="9"/>
                    </a:lnTo>
                    <a:lnTo>
                      <a:pt x="550" y="6"/>
                    </a:lnTo>
                    <a:lnTo>
                      <a:pt x="533" y="3"/>
                    </a:lnTo>
                    <a:lnTo>
                      <a:pt x="514" y="2"/>
                    </a:lnTo>
                    <a:lnTo>
                      <a:pt x="495" y="1"/>
                    </a:lnTo>
                    <a:lnTo>
                      <a:pt x="474" y="0"/>
                    </a:lnTo>
                    <a:lnTo>
                      <a:pt x="453" y="0"/>
                    </a:lnTo>
                    <a:lnTo>
                      <a:pt x="431" y="0"/>
                    </a:lnTo>
                    <a:lnTo>
                      <a:pt x="409" y="1"/>
                    </a:lnTo>
                    <a:lnTo>
                      <a:pt x="388" y="3"/>
                    </a:lnTo>
                    <a:lnTo>
                      <a:pt x="367" y="6"/>
                    </a:lnTo>
                    <a:lnTo>
                      <a:pt x="346" y="8"/>
                    </a:lnTo>
                    <a:lnTo>
                      <a:pt x="325" y="10"/>
                    </a:lnTo>
                    <a:lnTo>
                      <a:pt x="307" y="15"/>
                    </a:lnTo>
                    <a:lnTo>
                      <a:pt x="290" y="18"/>
                    </a:lnTo>
                    <a:lnTo>
                      <a:pt x="273" y="23"/>
                    </a:lnTo>
                    <a:lnTo>
                      <a:pt x="248" y="38"/>
                    </a:lnTo>
                    <a:lnTo>
                      <a:pt x="224" y="63"/>
                    </a:lnTo>
                    <a:lnTo>
                      <a:pt x="202" y="94"/>
                    </a:lnTo>
                    <a:lnTo>
                      <a:pt x="180" y="129"/>
                    </a:lnTo>
                    <a:lnTo>
                      <a:pt x="158" y="162"/>
                    </a:lnTo>
                    <a:lnTo>
                      <a:pt x="138" y="191"/>
                    </a:lnTo>
                    <a:lnTo>
                      <a:pt x="116" y="211"/>
                    </a:lnTo>
                    <a:lnTo>
                      <a:pt x="93" y="219"/>
                    </a:lnTo>
                    <a:lnTo>
                      <a:pt x="67" y="222"/>
                    </a:lnTo>
                    <a:lnTo>
                      <a:pt x="44" y="230"/>
                    </a:lnTo>
                    <a:lnTo>
                      <a:pt x="23" y="243"/>
                    </a:lnTo>
                    <a:lnTo>
                      <a:pt x="8" y="260"/>
                    </a:lnTo>
                    <a:lnTo>
                      <a:pt x="0" y="281"/>
                    </a:lnTo>
                    <a:lnTo>
                      <a:pt x="3" y="304"/>
                    </a:lnTo>
                    <a:lnTo>
                      <a:pt x="18" y="328"/>
                    </a:lnTo>
                    <a:lnTo>
                      <a:pt x="47" y="355"/>
                    </a:lnTo>
                    <a:lnTo>
                      <a:pt x="48" y="359"/>
                    </a:lnTo>
                    <a:lnTo>
                      <a:pt x="45" y="366"/>
                    </a:lnTo>
                    <a:lnTo>
                      <a:pt x="42" y="377"/>
                    </a:lnTo>
                    <a:lnTo>
                      <a:pt x="37" y="389"/>
                    </a:lnTo>
                    <a:lnTo>
                      <a:pt x="32" y="401"/>
                    </a:lnTo>
                    <a:lnTo>
                      <a:pt x="27" y="411"/>
                    </a:lnTo>
                    <a:lnTo>
                      <a:pt x="22" y="420"/>
                    </a:lnTo>
                    <a:lnTo>
                      <a:pt x="19" y="425"/>
                    </a:lnTo>
                    <a:lnTo>
                      <a:pt x="14" y="433"/>
                    </a:lnTo>
                    <a:lnTo>
                      <a:pt x="13" y="442"/>
                    </a:lnTo>
                    <a:lnTo>
                      <a:pt x="14" y="451"/>
                    </a:lnTo>
                    <a:lnTo>
                      <a:pt x="20" y="462"/>
                    </a:lnTo>
                    <a:lnTo>
                      <a:pt x="28" y="471"/>
                    </a:lnTo>
                    <a:lnTo>
                      <a:pt x="40" y="479"/>
                    </a:lnTo>
                    <a:lnTo>
                      <a:pt x="53" y="485"/>
                    </a:lnTo>
                    <a:lnTo>
                      <a:pt x="70" y="489"/>
                    </a:lnTo>
                    <a:lnTo>
                      <a:pt x="79" y="489"/>
                    </a:lnTo>
                    <a:lnTo>
                      <a:pt x="89" y="488"/>
                    </a:lnTo>
                    <a:lnTo>
                      <a:pt x="102" y="486"/>
                    </a:lnTo>
                    <a:lnTo>
                      <a:pt x="116" y="481"/>
                    </a:lnTo>
                    <a:lnTo>
                      <a:pt x="129" y="478"/>
                    </a:lnTo>
                    <a:lnTo>
                      <a:pt x="142" y="473"/>
                    </a:lnTo>
                    <a:lnTo>
                      <a:pt x="154" y="469"/>
                    </a:lnTo>
                    <a:lnTo>
                      <a:pt x="163" y="465"/>
                    </a:lnTo>
                    <a:lnTo>
                      <a:pt x="164" y="469"/>
                    </a:lnTo>
                    <a:lnTo>
                      <a:pt x="162" y="476"/>
                    </a:lnTo>
                    <a:lnTo>
                      <a:pt x="156" y="489"/>
                    </a:lnTo>
                    <a:lnTo>
                      <a:pt x="142" y="510"/>
                    </a:lnTo>
                    <a:lnTo>
                      <a:pt x="133" y="522"/>
                    </a:lnTo>
                    <a:lnTo>
                      <a:pt x="125" y="530"/>
                    </a:lnTo>
                    <a:lnTo>
                      <a:pt x="117" y="536"/>
                    </a:lnTo>
                    <a:lnTo>
                      <a:pt x="111" y="540"/>
                    </a:lnTo>
                    <a:lnTo>
                      <a:pt x="105" y="545"/>
                    </a:lnTo>
                    <a:lnTo>
                      <a:pt x="102" y="551"/>
                    </a:lnTo>
                    <a:lnTo>
                      <a:pt x="101" y="559"/>
                    </a:lnTo>
                    <a:lnTo>
                      <a:pt x="101" y="569"/>
                    </a:lnTo>
                    <a:lnTo>
                      <a:pt x="105" y="582"/>
                    </a:lnTo>
                    <a:lnTo>
                      <a:pt x="117" y="594"/>
                    </a:lnTo>
                    <a:lnTo>
                      <a:pt x="133" y="606"/>
                    </a:lnTo>
                    <a:lnTo>
                      <a:pt x="154" y="613"/>
                    </a:lnTo>
                    <a:lnTo>
                      <a:pt x="176" y="615"/>
                    </a:lnTo>
                    <a:lnTo>
                      <a:pt x="199" y="610"/>
                    </a:lnTo>
                    <a:lnTo>
                      <a:pt x="222" y="598"/>
                    </a:lnTo>
                    <a:lnTo>
                      <a:pt x="242" y="574"/>
                    </a:lnTo>
                    <a:lnTo>
                      <a:pt x="254" y="598"/>
                    </a:lnTo>
                    <a:lnTo>
                      <a:pt x="262" y="621"/>
                    </a:lnTo>
                    <a:lnTo>
                      <a:pt x="269" y="644"/>
                    </a:lnTo>
                    <a:lnTo>
                      <a:pt x="276" y="667"/>
                    </a:lnTo>
                    <a:lnTo>
                      <a:pt x="280" y="690"/>
                    </a:lnTo>
                    <a:lnTo>
                      <a:pt x="285" y="712"/>
                    </a:lnTo>
                    <a:lnTo>
                      <a:pt x="291" y="734"/>
                    </a:lnTo>
                    <a:lnTo>
                      <a:pt x="298" y="756"/>
                    </a:lnTo>
                    <a:lnTo>
                      <a:pt x="314" y="799"/>
                    </a:lnTo>
                    <a:lnTo>
                      <a:pt x="328" y="835"/>
                    </a:lnTo>
                    <a:lnTo>
                      <a:pt x="340" y="864"/>
                    </a:lnTo>
                    <a:lnTo>
                      <a:pt x="353" y="889"/>
                    </a:lnTo>
                    <a:lnTo>
                      <a:pt x="368" y="912"/>
                    </a:lnTo>
                    <a:lnTo>
                      <a:pt x="386" y="936"/>
                    </a:lnTo>
                    <a:lnTo>
                      <a:pt x="408" y="964"/>
                    </a:lnTo>
                    <a:lnTo>
                      <a:pt x="436" y="998"/>
                    </a:lnTo>
                    <a:lnTo>
                      <a:pt x="439" y="1002"/>
                    </a:lnTo>
                    <a:lnTo>
                      <a:pt x="444" y="1006"/>
                    </a:lnTo>
                    <a:lnTo>
                      <a:pt x="447" y="1009"/>
                    </a:lnTo>
                    <a:lnTo>
                      <a:pt x="451" y="1014"/>
                    </a:lnTo>
                    <a:lnTo>
                      <a:pt x="515" y="522"/>
                    </a:lnTo>
                    <a:lnTo>
                      <a:pt x="503" y="516"/>
                    </a:lnTo>
                    <a:lnTo>
                      <a:pt x="489" y="504"/>
                    </a:lnTo>
                    <a:lnTo>
                      <a:pt x="476" y="489"/>
                    </a:lnTo>
                    <a:lnTo>
                      <a:pt x="465" y="472"/>
                    </a:lnTo>
                    <a:lnTo>
                      <a:pt x="454" y="456"/>
                    </a:lnTo>
                    <a:lnTo>
                      <a:pt x="446" y="443"/>
                    </a:lnTo>
                    <a:lnTo>
                      <a:pt x="442" y="433"/>
                    </a:lnTo>
                    <a:lnTo>
                      <a:pt x="439" y="430"/>
                    </a:lnTo>
                    <a:lnTo>
                      <a:pt x="443" y="426"/>
                    </a:lnTo>
                    <a:lnTo>
                      <a:pt x="450" y="419"/>
                    </a:lnTo>
                    <a:lnTo>
                      <a:pt x="462" y="409"/>
                    </a:lnTo>
                    <a:lnTo>
                      <a:pt x="477" y="398"/>
                    </a:lnTo>
                    <a:lnTo>
                      <a:pt x="494" y="388"/>
                    </a:lnTo>
                    <a:lnTo>
                      <a:pt x="511" y="380"/>
                    </a:lnTo>
                    <a:lnTo>
                      <a:pt x="528" y="378"/>
                    </a:lnTo>
                    <a:lnTo>
                      <a:pt x="543" y="381"/>
                    </a:lnTo>
                    <a:lnTo>
                      <a:pt x="556" y="389"/>
                    </a:lnTo>
                    <a:lnTo>
                      <a:pt x="566" y="398"/>
                    </a:lnTo>
                    <a:lnTo>
                      <a:pt x="574" y="406"/>
                    </a:lnTo>
                    <a:lnTo>
                      <a:pt x="579" y="415"/>
                    </a:lnTo>
                    <a:lnTo>
                      <a:pt x="582" y="423"/>
                    </a:lnTo>
                    <a:lnTo>
                      <a:pt x="585" y="427"/>
                    </a:lnTo>
                    <a:lnTo>
                      <a:pt x="586" y="432"/>
                    </a:lnTo>
                    <a:lnTo>
                      <a:pt x="586" y="433"/>
                    </a:lnTo>
                    <a:lnTo>
                      <a:pt x="585" y="438"/>
                    </a:lnTo>
                    <a:lnTo>
                      <a:pt x="580" y="448"/>
                    </a:lnTo>
                    <a:lnTo>
                      <a:pt x="573" y="463"/>
                    </a:lnTo>
                    <a:lnTo>
                      <a:pt x="564" y="479"/>
                    </a:lnTo>
                    <a:lnTo>
                      <a:pt x="553" y="496"/>
                    </a:lnTo>
                    <a:lnTo>
                      <a:pt x="542" y="510"/>
                    </a:lnTo>
                    <a:lnTo>
                      <a:pt x="529" y="521"/>
                    </a:lnTo>
                    <a:lnTo>
                      <a:pt x="517" y="523"/>
                    </a:lnTo>
                    <a:lnTo>
                      <a:pt x="471" y="1031"/>
                    </a:lnTo>
                    <a:lnTo>
                      <a:pt x="489" y="1045"/>
                    </a:lnTo>
                    <a:lnTo>
                      <a:pt x="507" y="1057"/>
                    </a:lnTo>
                    <a:lnTo>
                      <a:pt x="528" y="1070"/>
                    </a:lnTo>
                    <a:lnTo>
                      <a:pt x="549" y="1082"/>
                    </a:lnTo>
                    <a:lnTo>
                      <a:pt x="570" y="1092"/>
                    </a:lnTo>
                    <a:lnTo>
                      <a:pt x="592" y="1102"/>
                    </a:lnTo>
                    <a:lnTo>
                      <a:pt x="612" y="1113"/>
                    </a:lnTo>
                    <a:lnTo>
                      <a:pt x="634" y="1123"/>
                    </a:lnTo>
                    <a:lnTo>
                      <a:pt x="655" y="1132"/>
                    </a:lnTo>
                    <a:lnTo>
                      <a:pt x="676" y="1142"/>
                    </a:lnTo>
                    <a:lnTo>
                      <a:pt x="695" y="1152"/>
                    </a:lnTo>
                    <a:lnTo>
                      <a:pt x="714" y="1161"/>
                    </a:lnTo>
                    <a:lnTo>
                      <a:pt x="731" y="1170"/>
                    </a:lnTo>
                    <a:lnTo>
                      <a:pt x="746" y="1181"/>
                    </a:lnTo>
                    <a:lnTo>
                      <a:pt x="761" y="1191"/>
                    </a:lnTo>
                    <a:lnTo>
                      <a:pt x="772" y="1202"/>
                    </a:lnTo>
                    <a:lnTo>
                      <a:pt x="797" y="1225"/>
                    </a:lnTo>
                    <a:lnTo>
                      <a:pt x="824" y="1250"/>
                    </a:lnTo>
                    <a:lnTo>
                      <a:pt x="854" y="1276"/>
                    </a:lnTo>
                    <a:lnTo>
                      <a:pt x="885" y="1304"/>
                    </a:lnTo>
                    <a:lnTo>
                      <a:pt x="916" y="1332"/>
                    </a:lnTo>
                    <a:lnTo>
                      <a:pt x="950" y="1359"/>
                    </a:lnTo>
                    <a:lnTo>
                      <a:pt x="981" y="1387"/>
                    </a:lnTo>
                    <a:lnTo>
                      <a:pt x="1013" y="1414"/>
                    </a:lnTo>
                    <a:lnTo>
                      <a:pt x="1043" y="1438"/>
                    </a:lnTo>
                    <a:lnTo>
                      <a:pt x="1071" y="1461"/>
                    </a:lnTo>
                    <a:lnTo>
                      <a:pt x="1096" y="1481"/>
                    </a:lnTo>
                    <a:lnTo>
                      <a:pt x="1118" y="1500"/>
                    </a:lnTo>
                    <a:lnTo>
                      <a:pt x="1137" y="1515"/>
                    </a:lnTo>
                    <a:lnTo>
                      <a:pt x="1150" y="1526"/>
                    </a:lnTo>
                    <a:lnTo>
                      <a:pt x="1158" y="1533"/>
                    </a:lnTo>
                    <a:lnTo>
                      <a:pt x="1162" y="1536"/>
                    </a:lnTo>
                    <a:lnTo>
                      <a:pt x="1526" y="1130"/>
                    </a:lnTo>
                    <a:lnTo>
                      <a:pt x="1521" y="1128"/>
                    </a:lnTo>
                    <a:lnTo>
                      <a:pt x="1509" y="1122"/>
                    </a:lnTo>
                    <a:lnTo>
                      <a:pt x="1489" y="1112"/>
                    </a:lnTo>
                    <a:lnTo>
                      <a:pt x="1463" y="1099"/>
                    </a:lnTo>
                    <a:lnTo>
                      <a:pt x="1432" y="1084"/>
                    </a:lnTo>
                    <a:lnTo>
                      <a:pt x="1396" y="1066"/>
                    </a:lnTo>
                    <a:lnTo>
                      <a:pt x="1358" y="1046"/>
                    </a:lnTo>
                    <a:lnTo>
                      <a:pt x="1317" y="1025"/>
                    </a:lnTo>
                    <a:lnTo>
                      <a:pt x="1276" y="1003"/>
                    </a:lnTo>
                    <a:lnTo>
                      <a:pt x="1236" y="981"/>
                    </a:lnTo>
                    <a:lnTo>
                      <a:pt x="1196" y="958"/>
                    </a:lnTo>
                    <a:lnTo>
                      <a:pt x="1160" y="936"/>
                    </a:lnTo>
                    <a:lnTo>
                      <a:pt x="1126" y="916"/>
                    </a:lnTo>
                    <a:lnTo>
                      <a:pt x="1097" y="896"/>
                    </a:lnTo>
                    <a:lnTo>
                      <a:pt x="1074" y="878"/>
                    </a:lnTo>
                    <a:lnTo>
                      <a:pt x="1058" y="86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26" name="Freeform 25"/>
              <p:cNvSpPr>
                <a:spLocks/>
              </p:cNvSpPr>
              <p:nvPr/>
            </p:nvSpPr>
            <p:spPr bwMode="auto">
              <a:xfrm rot="3260985" flipV="1">
                <a:off x="7626445" y="3194231"/>
                <a:ext cx="52387" cy="404813"/>
              </a:xfrm>
              <a:custGeom>
                <a:avLst/>
                <a:gdLst/>
                <a:ahLst/>
                <a:cxnLst>
                  <a:cxn ang="0">
                    <a:pos x="64" y="1"/>
                  </a:cxn>
                  <a:cxn ang="0">
                    <a:pos x="64" y="0"/>
                  </a:cxn>
                  <a:cxn ang="0">
                    <a:pos x="64" y="0"/>
                  </a:cxn>
                  <a:cxn ang="0">
                    <a:pos x="64" y="0"/>
                  </a:cxn>
                  <a:cxn ang="0">
                    <a:pos x="64" y="0"/>
                  </a:cxn>
                  <a:cxn ang="0">
                    <a:pos x="0" y="492"/>
                  </a:cxn>
                  <a:cxn ang="0">
                    <a:pos x="5" y="496"/>
                  </a:cxn>
                  <a:cxn ang="0">
                    <a:pos x="10" y="500"/>
                  </a:cxn>
                  <a:cxn ang="0">
                    <a:pos x="15" y="504"/>
                  </a:cxn>
                  <a:cxn ang="0">
                    <a:pos x="20" y="509"/>
                  </a:cxn>
                  <a:cxn ang="0">
                    <a:pos x="66" y="1"/>
                  </a:cxn>
                  <a:cxn ang="0">
                    <a:pos x="66" y="1"/>
                  </a:cxn>
                  <a:cxn ang="0">
                    <a:pos x="66" y="1"/>
                  </a:cxn>
                  <a:cxn ang="0">
                    <a:pos x="66" y="1"/>
                  </a:cxn>
                  <a:cxn ang="0">
                    <a:pos x="64" y="1"/>
                  </a:cxn>
                </a:cxnLst>
                <a:rect l="0" t="0" r="r" b="b"/>
                <a:pathLst>
                  <a:path w="66" h="509">
                    <a:moveTo>
                      <a:pt x="64" y="1"/>
                    </a:moveTo>
                    <a:lnTo>
                      <a:pt x="64" y="0"/>
                    </a:lnTo>
                    <a:lnTo>
                      <a:pt x="64" y="0"/>
                    </a:lnTo>
                    <a:lnTo>
                      <a:pt x="64" y="0"/>
                    </a:lnTo>
                    <a:lnTo>
                      <a:pt x="64" y="0"/>
                    </a:lnTo>
                    <a:lnTo>
                      <a:pt x="0" y="492"/>
                    </a:lnTo>
                    <a:lnTo>
                      <a:pt x="5" y="496"/>
                    </a:lnTo>
                    <a:lnTo>
                      <a:pt x="10" y="500"/>
                    </a:lnTo>
                    <a:lnTo>
                      <a:pt x="15" y="504"/>
                    </a:lnTo>
                    <a:lnTo>
                      <a:pt x="20" y="509"/>
                    </a:lnTo>
                    <a:lnTo>
                      <a:pt x="66" y="1"/>
                    </a:lnTo>
                    <a:lnTo>
                      <a:pt x="66" y="1"/>
                    </a:lnTo>
                    <a:lnTo>
                      <a:pt x="66" y="1"/>
                    </a:lnTo>
                    <a:lnTo>
                      <a:pt x="66" y="1"/>
                    </a:lnTo>
                    <a:lnTo>
                      <a:pt x="64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27" name="Freeform 26"/>
              <p:cNvSpPr>
                <a:spLocks/>
              </p:cNvSpPr>
              <p:nvPr/>
            </p:nvSpPr>
            <p:spPr bwMode="auto">
              <a:xfrm rot="3260985" flipV="1">
                <a:off x="7093491" y="3444015"/>
                <a:ext cx="63500" cy="120650"/>
              </a:xfrm>
              <a:custGeom>
                <a:avLst/>
                <a:gdLst/>
                <a:ahLst/>
                <a:cxnLst>
                  <a:cxn ang="0">
                    <a:pos x="74" y="9"/>
                  </a:cxn>
                  <a:cxn ang="0">
                    <a:pos x="68" y="23"/>
                  </a:cxn>
                  <a:cxn ang="0">
                    <a:pos x="59" y="41"/>
                  </a:cxn>
                  <a:cxn ang="0">
                    <a:pos x="48" y="63"/>
                  </a:cxn>
                  <a:cxn ang="0">
                    <a:pos x="35" y="84"/>
                  </a:cxn>
                  <a:cxn ang="0">
                    <a:pos x="22" y="104"/>
                  </a:cxn>
                  <a:cxn ang="0">
                    <a:pos x="12" y="121"/>
                  </a:cxn>
                  <a:cxn ang="0">
                    <a:pos x="4" y="132"/>
                  </a:cxn>
                  <a:cxn ang="0">
                    <a:pos x="1" y="137"/>
                  </a:cxn>
                  <a:cxn ang="0">
                    <a:pos x="0" y="137"/>
                  </a:cxn>
                  <a:cxn ang="0">
                    <a:pos x="0" y="139"/>
                  </a:cxn>
                  <a:cxn ang="0">
                    <a:pos x="5" y="141"/>
                  </a:cxn>
                  <a:cxn ang="0">
                    <a:pos x="19" y="146"/>
                  </a:cxn>
                  <a:cxn ang="0">
                    <a:pos x="23" y="147"/>
                  </a:cxn>
                  <a:cxn ang="0">
                    <a:pos x="28" y="148"/>
                  </a:cxn>
                  <a:cxn ang="0">
                    <a:pos x="33" y="149"/>
                  </a:cxn>
                  <a:cxn ang="0">
                    <a:pos x="37" y="150"/>
                  </a:cxn>
                  <a:cxn ang="0">
                    <a:pos x="43" y="132"/>
                  </a:cxn>
                  <a:cxn ang="0">
                    <a:pos x="48" y="112"/>
                  </a:cxn>
                  <a:cxn ang="0">
                    <a:pos x="53" y="94"/>
                  </a:cxn>
                  <a:cxn ang="0">
                    <a:pos x="59" y="74"/>
                  </a:cxn>
                  <a:cxn ang="0">
                    <a:pos x="64" y="56"/>
                  </a:cxn>
                  <a:cxn ang="0">
                    <a:pos x="69" y="36"/>
                  </a:cxn>
                  <a:cxn ang="0">
                    <a:pos x="75" y="18"/>
                  </a:cxn>
                  <a:cxn ang="0">
                    <a:pos x="81" y="0"/>
                  </a:cxn>
                  <a:cxn ang="0">
                    <a:pos x="79" y="2"/>
                  </a:cxn>
                  <a:cxn ang="0">
                    <a:pos x="76" y="4"/>
                  </a:cxn>
                  <a:cxn ang="0">
                    <a:pos x="75" y="6"/>
                  </a:cxn>
                  <a:cxn ang="0">
                    <a:pos x="74" y="9"/>
                  </a:cxn>
                </a:cxnLst>
                <a:rect l="0" t="0" r="r" b="b"/>
                <a:pathLst>
                  <a:path w="81" h="150">
                    <a:moveTo>
                      <a:pt x="74" y="9"/>
                    </a:moveTo>
                    <a:lnTo>
                      <a:pt x="68" y="23"/>
                    </a:lnTo>
                    <a:lnTo>
                      <a:pt x="59" y="41"/>
                    </a:lnTo>
                    <a:lnTo>
                      <a:pt x="48" y="63"/>
                    </a:lnTo>
                    <a:lnTo>
                      <a:pt x="35" y="84"/>
                    </a:lnTo>
                    <a:lnTo>
                      <a:pt x="22" y="104"/>
                    </a:lnTo>
                    <a:lnTo>
                      <a:pt x="12" y="121"/>
                    </a:lnTo>
                    <a:lnTo>
                      <a:pt x="4" y="132"/>
                    </a:lnTo>
                    <a:lnTo>
                      <a:pt x="1" y="137"/>
                    </a:lnTo>
                    <a:lnTo>
                      <a:pt x="0" y="137"/>
                    </a:lnTo>
                    <a:lnTo>
                      <a:pt x="0" y="139"/>
                    </a:lnTo>
                    <a:lnTo>
                      <a:pt x="5" y="141"/>
                    </a:lnTo>
                    <a:lnTo>
                      <a:pt x="19" y="146"/>
                    </a:lnTo>
                    <a:lnTo>
                      <a:pt x="23" y="147"/>
                    </a:lnTo>
                    <a:lnTo>
                      <a:pt x="28" y="148"/>
                    </a:lnTo>
                    <a:lnTo>
                      <a:pt x="33" y="149"/>
                    </a:lnTo>
                    <a:lnTo>
                      <a:pt x="37" y="150"/>
                    </a:lnTo>
                    <a:lnTo>
                      <a:pt x="43" y="132"/>
                    </a:lnTo>
                    <a:lnTo>
                      <a:pt x="48" y="112"/>
                    </a:lnTo>
                    <a:lnTo>
                      <a:pt x="53" y="94"/>
                    </a:lnTo>
                    <a:lnTo>
                      <a:pt x="59" y="74"/>
                    </a:lnTo>
                    <a:lnTo>
                      <a:pt x="64" y="56"/>
                    </a:lnTo>
                    <a:lnTo>
                      <a:pt x="69" y="36"/>
                    </a:lnTo>
                    <a:lnTo>
                      <a:pt x="75" y="18"/>
                    </a:lnTo>
                    <a:lnTo>
                      <a:pt x="81" y="0"/>
                    </a:lnTo>
                    <a:lnTo>
                      <a:pt x="79" y="2"/>
                    </a:lnTo>
                    <a:lnTo>
                      <a:pt x="76" y="4"/>
                    </a:lnTo>
                    <a:lnTo>
                      <a:pt x="75" y="6"/>
                    </a:lnTo>
                    <a:lnTo>
                      <a:pt x="74" y="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28" name="Freeform 27"/>
              <p:cNvSpPr>
                <a:spLocks/>
              </p:cNvSpPr>
              <p:nvPr/>
            </p:nvSpPr>
            <p:spPr bwMode="auto">
              <a:xfrm rot="3260985" flipV="1">
                <a:off x="7188737" y="3058249"/>
                <a:ext cx="1004887" cy="1023938"/>
              </a:xfrm>
              <a:custGeom>
                <a:avLst/>
                <a:gdLst/>
                <a:ahLst/>
                <a:cxnLst>
                  <a:cxn ang="0">
                    <a:pos x="1226" y="1099"/>
                  </a:cxn>
                  <a:cxn ang="0">
                    <a:pos x="1152" y="1109"/>
                  </a:cxn>
                  <a:cxn ang="0">
                    <a:pos x="1203" y="1041"/>
                  </a:cxn>
                  <a:cxn ang="0">
                    <a:pos x="1149" y="1076"/>
                  </a:cxn>
                  <a:cxn ang="0">
                    <a:pos x="1104" y="1073"/>
                  </a:cxn>
                  <a:cxn ang="0">
                    <a:pos x="1136" y="1016"/>
                  </a:cxn>
                  <a:cxn ang="0">
                    <a:pos x="1067" y="1056"/>
                  </a:cxn>
                  <a:cxn ang="0">
                    <a:pos x="1047" y="1025"/>
                  </a:cxn>
                  <a:cxn ang="0">
                    <a:pos x="1081" y="969"/>
                  </a:cxn>
                  <a:cxn ang="0">
                    <a:pos x="985" y="1031"/>
                  </a:cxn>
                  <a:cxn ang="0">
                    <a:pos x="1007" y="979"/>
                  </a:cxn>
                  <a:cxn ang="0">
                    <a:pos x="1028" y="939"/>
                  </a:cxn>
                  <a:cxn ang="0">
                    <a:pos x="922" y="996"/>
                  </a:cxn>
                  <a:cxn ang="0">
                    <a:pos x="956" y="949"/>
                  </a:cxn>
                  <a:cxn ang="0">
                    <a:pos x="958" y="925"/>
                  </a:cxn>
                  <a:cxn ang="0">
                    <a:pos x="870" y="959"/>
                  </a:cxn>
                  <a:cxn ang="0">
                    <a:pos x="920" y="901"/>
                  </a:cxn>
                  <a:cxn ang="0">
                    <a:pos x="835" y="922"/>
                  </a:cxn>
                  <a:cxn ang="0">
                    <a:pos x="795" y="848"/>
                  </a:cxn>
                  <a:cxn ang="0">
                    <a:pos x="751" y="860"/>
                  </a:cxn>
                  <a:cxn ang="0">
                    <a:pos x="686" y="767"/>
                  </a:cxn>
                  <a:cxn ang="0">
                    <a:pos x="742" y="679"/>
                  </a:cxn>
                  <a:cxn ang="0">
                    <a:pos x="763" y="621"/>
                  </a:cxn>
                  <a:cxn ang="0">
                    <a:pos x="833" y="368"/>
                  </a:cxn>
                  <a:cxn ang="0">
                    <a:pos x="851" y="205"/>
                  </a:cxn>
                  <a:cxn ang="0">
                    <a:pos x="734" y="145"/>
                  </a:cxn>
                  <a:cxn ang="0">
                    <a:pos x="560" y="43"/>
                  </a:cxn>
                  <a:cxn ang="0">
                    <a:pos x="510" y="16"/>
                  </a:cxn>
                  <a:cxn ang="0">
                    <a:pos x="381" y="4"/>
                  </a:cxn>
                  <a:cxn ang="0">
                    <a:pos x="283" y="12"/>
                  </a:cxn>
                  <a:cxn ang="0">
                    <a:pos x="236" y="100"/>
                  </a:cxn>
                  <a:cxn ang="0">
                    <a:pos x="223" y="174"/>
                  </a:cxn>
                  <a:cxn ang="0">
                    <a:pos x="273" y="115"/>
                  </a:cxn>
                  <a:cxn ang="0">
                    <a:pos x="314" y="126"/>
                  </a:cxn>
                  <a:cxn ang="0">
                    <a:pos x="389" y="124"/>
                  </a:cxn>
                  <a:cxn ang="0">
                    <a:pos x="439" y="144"/>
                  </a:cxn>
                  <a:cxn ang="0">
                    <a:pos x="495" y="177"/>
                  </a:cxn>
                  <a:cxn ang="0">
                    <a:pos x="559" y="223"/>
                  </a:cxn>
                  <a:cxn ang="0">
                    <a:pos x="612" y="324"/>
                  </a:cxn>
                  <a:cxn ang="0">
                    <a:pos x="585" y="424"/>
                  </a:cxn>
                  <a:cxn ang="0">
                    <a:pos x="481" y="558"/>
                  </a:cxn>
                  <a:cxn ang="0">
                    <a:pos x="404" y="496"/>
                  </a:cxn>
                  <a:cxn ang="0">
                    <a:pos x="288" y="362"/>
                  </a:cxn>
                  <a:cxn ang="0">
                    <a:pos x="190" y="270"/>
                  </a:cxn>
                  <a:cxn ang="0">
                    <a:pos x="85" y="230"/>
                  </a:cxn>
                  <a:cxn ang="0">
                    <a:pos x="11" y="224"/>
                  </a:cxn>
                  <a:cxn ang="0">
                    <a:pos x="54" y="253"/>
                  </a:cxn>
                  <a:cxn ang="0">
                    <a:pos x="146" y="294"/>
                  </a:cxn>
                  <a:cxn ang="0">
                    <a:pos x="146" y="360"/>
                  </a:cxn>
                  <a:cxn ang="0">
                    <a:pos x="161" y="395"/>
                  </a:cxn>
                  <a:cxn ang="0">
                    <a:pos x="205" y="470"/>
                  </a:cxn>
                  <a:cxn ang="0">
                    <a:pos x="241" y="503"/>
                  </a:cxn>
                  <a:cxn ang="0">
                    <a:pos x="373" y="715"/>
                  </a:cxn>
                  <a:cxn ang="0">
                    <a:pos x="451" y="835"/>
                  </a:cxn>
                  <a:cxn ang="0">
                    <a:pos x="544" y="904"/>
                  </a:cxn>
                  <a:cxn ang="0">
                    <a:pos x="636" y="957"/>
                  </a:cxn>
                  <a:cxn ang="0">
                    <a:pos x="695" y="985"/>
                  </a:cxn>
                  <a:cxn ang="0">
                    <a:pos x="1083" y="1289"/>
                  </a:cxn>
                  <a:cxn ang="0">
                    <a:pos x="1222" y="1140"/>
                  </a:cxn>
                </a:cxnLst>
                <a:rect l="0" t="0" r="r" b="b"/>
                <a:pathLst>
                  <a:path w="1266" h="1289">
                    <a:moveTo>
                      <a:pt x="1221" y="1139"/>
                    </a:moveTo>
                    <a:lnTo>
                      <a:pt x="1266" y="1078"/>
                    </a:lnTo>
                    <a:lnTo>
                      <a:pt x="1264" y="1079"/>
                    </a:lnTo>
                    <a:lnTo>
                      <a:pt x="1258" y="1081"/>
                    </a:lnTo>
                    <a:lnTo>
                      <a:pt x="1250" y="1086"/>
                    </a:lnTo>
                    <a:lnTo>
                      <a:pt x="1238" y="1092"/>
                    </a:lnTo>
                    <a:lnTo>
                      <a:pt x="1226" y="1099"/>
                    </a:lnTo>
                    <a:lnTo>
                      <a:pt x="1212" y="1107"/>
                    </a:lnTo>
                    <a:lnTo>
                      <a:pt x="1197" y="1115"/>
                    </a:lnTo>
                    <a:lnTo>
                      <a:pt x="1182" y="1123"/>
                    </a:lnTo>
                    <a:lnTo>
                      <a:pt x="1175" y="1119"/>
                    </a:lnTo>
                    <a:lnTo>
                      <a:pt x="1167" y="1116"/>
                    </a:lnTo>
                    <a:lnTo>
                      <a:pt x="1160" y="1113"/>
                    </a:lnTo>
                    <a:lnTo>
                      <a:pt x="1152" y="1109"/>
                    </a:lnTo>
                    <a:lnTo>
                      <a:pt x="1161" y="1096"/>
                    </a:lnTo>
                    <a:lnTo>
                      <a:pt x="1169" y="1085"/>
                    </a:lnTo>
                    <a:lnTo>
                      <a:pt x="1178" y="1073"/>
                    </a:lnTo>
                    <a:lnTo>
                      <a:pt x="1187" y="1062"/>
                    </a:lnTo>
                    <a:lnTo>
                      <a:pt x="1193" y="1054"/>
                    </a:lnTo>
                    <a:lnTo>
                      <a:pt x="1199" y="1046"/>
                    </a:lnTo>
                    <a:lnTo>
                      <a:pt x="1203" y="1041"/>
                    </a:lnTo>
                    <a:lnTo>
                      <a:pt x="1204" y="1040"/>
                    </a:lnTo>
                    <a:lnTo>
                      <a:pt x="1202" y="1041"/>
                    </a:lnTo>
                    <a:lnTo>
                      <a:pt x="1196" y="1045"/>
                    </a:lnTo>
                    <a:lnTo>
                      <a:pt x="1187" y="1050"/>
                    </a:lnTo>
                    <a:lnTo>
                      <a:pt x="1176" y="1058"/>
                    </a:lnTo>
                    <a:lnTo>
                      <a:pt x="1162" y="1066"/>
                    </a:lnTo>
                    <a:lnTo>
                      <a:pt x="1149" y="1076"/>
                    </a:lnTo>
                    <a:lnTo>
                      <a:pt x="1135" y="1086"/>
                    </a:lnTo>
                    <a:lnTo>
                      <a:pt x="1121" y="1095"/>
                    </a:lnTo>
                    <a:lnTo>
                      <a:pt x="1115" y="1093"/>
                    </a:lnTo>
                    <a:lnTo>
                      <a:pt x="1109" y="1090"/>
                    </a:lnTo>
                    <a:lnTo>
                      <a:pt x="1104" y="1087"/>
                    </a:lnTo>
                    <a:lnTo>
                      <a:pt x="1098" y="1085"/>
                    </a:lnTo>
                    <a:lnTo>
                      <a:pt x="1104" y="1073"/>
                    </a:lnTo>
                    <a:lnTo>
                      <a:pt x="1110" y="1061"/>
                    </a:lnTo>
                    <a:lnTo>
                      <a:pt x="1117" y="1049"/>
                    </a:lnTo>
                    <a:lnTo>
                      <a:pt x="1123" y="1039"/>
                    </a:lnTo>
                    <a:lnTo>
                      <a:pt x="1128" y="1030"/>
                    </a:lnTo>
                    <a:lnTo>
                      <a:pt x="1132" y="1023"/>
                    </a:lnTo>
                    <a:lnTo>
                      <a:pt x="1135" y="1017"/>
                    </a:lnTo>
                    <a:lnTo>
                      <a:pt x="1136" y="1016"/>
                    </a:lnTo>
                    <a:lnTo>
                      <a:pt x="1134" y="1017"/>
                    </a:lnTo>
                    <a:lnTo>
                      <a:pt x="1128" y="1020"/>
                    </a:lnTo>
                    <a:lnTo>
                      <a:pt x="1119" y="1026"/>
                    </a:lnTo>
                    <a:lnTo>
                      <a:pt x="1107" y="1032"/>
                    </a:lnTo>
                    <a:lnTo>
                      <a:pt x="1094" y="1040"/>
                    </a:lnTo>
                    <a:lnTo>
                      <a:pt x="1081" y="1048"/>
                    </a:lnTo>
                    <a:lnTo>
                      <a:pt x="1067" y="1056"/>
                    </a:lnTo>
                    <a:lnTo>
                      <a:pt x="1053" y="1064"/>
                    </a:lnTo>
                    <a:lnTo>
                      <a:pt x="1047" y="1062"/>
                    </a:lnTo>
                    <a:lnTo>
                      <a:pt x="1043" y="1058"/>
                    </a:lnTo>
                    <a:lnTo>
                      <a:pt x="1037" y="1056"/>
                    </a:lnTo>
                    <a:lnTo>
                      <a:pt x="1031" y="1054"/>
                    </a:lnTo>
                    <a:lnTo>
                      <a:pt x="1039" y="1040"/>
                    </a:lnTo>
                    <a:lnTo>
                      <a:pt x="1047" y="1025"/>
                    </a:lnTo>
                    <a:lnTo>
                      <a:pt x="1056" y="1010"/>
                    </a:lnTo>
                    <a:lnTo>
                      <a:pt x="1064" y="996"/>
                    </a:lnTo>
                    <a:lnTo>
                      <a:pt x="1071" y="985"/>
                    </a:lnTo>
                    <a:lnTo>
                      <a:pt x="1077" y="975"/>
                    </a:lnTo>
                    <a:lnTo>
                      <a:pt x="1082" y="969"/>
                    </a:lnTo>
                    <a:lnTo>
                      <a:pt x="1083" y="966"/>
                    </a:lnTo>
                    <a:lnTo>
                      <a:pt x="1081" y="969"/>
                    </a:lnTo>
                    <a:lnTo>
                      <a:pt x="1072" y="973"/>
                    </a:lnTo>
                    <a:lnTo>
                      <a:pt x="1062" y="980"/>
                    </a:lnTo>
                    <a:lnTo>
                      <a:pt x="1048" y="989"/>
                    </a:lnTo>
                    <a:lnTo>
                      <a:pt x="1032" y="1000"/>
                    </a:lnTo>
                    <a:lnTo>
                      <a:pt x="1016" y="1010"/>
                    </a:lnTo>
                    <a:lnTo>
                      <a:pt x="1000" y="1020"/>
                    </a:lnTo>
                    <a:lnTo>
                      <a:pt x="985" y="1031"/>
                    </a:lnTo>
                    <a:lnTo>
                      <a:pt x="981" y="1028"/>
                    </a:lnTo>
                    <a:lnTo>
                      <a:pt x="979" y="1027"/>
                    </a:lnTo>
                    <a:lnTo>
                      <a:pt x="976" y="1025"/>
                    </a:lnTo>
                    <a:lnTo>
                      <a:pt x="972" y="1024"/>
                    </a:lnTo>
                    <a:lnTo>
                      <a:pt x="983" y="1010"/>
                    </a:lnTo>
                    <a:lnTo>
                      <a:pt x="994" y="994"/>
                    </a:lnTo>
                    <a:lnTo>
                      <a:pt x="1007" y="979"/>
                    </a:lnTo>
                    <a:lnTo>
                      <a:pt x="1018" y="964"/>
                    </a:lnTo>
                    <a:lnTo>
                      <a:pt x="1028" y="950"/>
                    </a:lnTo>
                    <a:lnTo>
                      <a:pt x="1037" y="940"/>
                    </a:lnTo>
                    <a:lnTo>
                      <a:pt x="1041" y="933"/>
                    </a:lnTo>
                    <a:lnTo>
                      <a:pt x="1044" y="931"/>
                    </a:lnTo>
                    <a:lnTo>
                      <a:pt x="1039" y="933"/>
                    </a:lnTo>
                    <a:lnTo>
                      <a:pt x="1028" y="939"/>
                    </a:lnTo>
                    <a:lnTo>
                      <a:pt x="1011" y="948"/>
                    </a:lnTo>
                    <a:lnTo>
                      <a:pt x="991" y="959"/>
                    </a:lnTo>
                    <a:lnTo>
                      <a:pt x="970" y="971"/>
                    </a:lnTo>
                    <a:lnTo>
                      <a:pt x="950" y="981"/>
                    </a:lnTo>
                    <a:lnTo>
                      <a:pt x="934" y="990"/>
                    </a:lnTo>
                    <a:lnTo>
                      <a:pt x="923" y="996"/>
                    </a:lnTo>
                    <a:lnTo>
                      <a:pt x="922" y="996"/>
                    </a:lnTo>
                    <a:lnTo>
                      <a:pt x="922" y="996"/>
                    </a:lnTo>
                    <a:lnTo>
                      <a:pt x="922" y="996"/>
                    </a:lnTo>
                    <a:lnTo>
                      <a:pt x="920" y="995"/>
                    </a:lnTo>
                    <a:lnTo>
                      <a:pt x="926" y="987"/>
                    </a:lnTo>
                    <a:lnTo>
                      <a:pt x="935" y="975"/>
                    </a:lnTo>
                    <a:lnTo>
                      <a:pt x="946" y="963"/>
                    </a:lnTo>
                    <a:lnTo>
                      <a:pt x="956" y="949"/>
                    </a:lnTo>
                    <a:lnTo>
                      <a:pt x="968" y="935"/>
                    </a:lnTo>
                    <a:lnTo>
                      <a:pt x="977" y="924"/>
                    </a:lnTo>
                    <a:lnTo>
                      <a:pt x="983" y="917"/>
                    </a:lnTo>
                    <a:lnTo>
                      <a:pt x="985" y="913"/>
                    </a:lnTo>
                    <a:lnTo>
                      <a:pt x="981" y="914"/>
                    </a:lnTo>
                    <a:lnTo>
                      <a:pt x="972" y="919"/>
                    </a:lnTo>
                    <a:lnTo>
                      <a:pt x="958" y="925"/>
                    </a:lnTo>
                    <a:lnTo>
                      <a:pt x="942" y="932"/>
                    </a:lnTo>
                    <a:lnTo>
                      <a:pt x="924" y="940"/>
                    </a:lnTo>
                    <a:lnTo>
                      <a:pt x="905" y="948"/>
                    </a:lnTo>
                    <a:lnTo>
                      <a:pt x="888" y="956"/>
                    </a:lnTo>
                    <a:lnTo>
                      <a:pt x="873" y="963"/>
                    </a:lnTo>
                    <a:lnTo>
                      <a:pt x="872" y="962"/>
                    </a:lnTo>
                    <a:lnTo>
                      <a:pt x="870" y="959"/>
                    </a:lnTo>
                    <a:lnTo>
                      <a:pt x="869" y="958"/>
                    </a:lnTo>
                    <a:lnTo>
                      <a:pt x="867" y="957"/>
                    </a:lnTo>
                    <a:lnTo>
                      <a:pt x="877" y="947"/>
                    </a:lnTo>
                    <a:lnTo>
                      <a:pt x="887" y="935"/>
                    </a:lnTo>
                    <a:lnTo>
                      <a:pt x="898" y="924"/>
                    </a:lnTo>
                    <a:lnTo>
                      <a:pt x="910" y="911"/>
                    </a:lnTo>
                    <a:lnTo>
                      <a:pt x="920" y="901"/>
                    </a:lnTo>
                    <a:lnTo>
                      <a:pt x="930" y="891"/>
                    </a:lnTo>
                    <a:lnTo>
                      <a:pt x="935" y="886"/>
                    </a:lnTo>
                    <a:lnTo>
                      <a:pt x="938" y="883"/>
                    </a:lnTo>
                    <a:lnTo>
                      <a:pt x="836" y="924"/>
                    </a:lnTo>
                    <a:lnTo>
                      <a:pt x="836" y="924"/>
                    </a:lnTo>
                    <a:lnTo>
                      <a:pt x="835" y="922"/>
                    </a:lnTo>
                    <a:lnTo>
                      <a:pt x="835" y="922"/>
                    </a:lnTo>
                    <a:lnTo>
                      <a:pt x="834" y="921"/>
                    </a:lnTo>
                    <a:lnTo>
                      <a:pt x="905" y="853"/>
                    </a:lnTo>
                    <a:lnTo>
                      <a:pt x="822" y="905"/>
                    </a:lnTo>
                    <a:lnTo>
                      <a:pt x="819" y="894"/>
                    </a:lnTo>
                    <a:lnTo>
                      <a:pt x="812" y="881"/>
                    </a:lnTo>
                    <a:lnTo>
                      <a:pt x="804" y="865"/>
                    </a:lnTo>
                    <a:lnTo>
                      <a:pt x="795" y="848"/>
                    </a:lnTo>
                    <a:lnTo>
                      <a:pt x="788" y="851"/>
                    </a:lnTo>
                    <a:lnTo>
                      <a:pt x="781" y="854"/>
                    </a:lnTo>
                    <a:lnTo>
                      <a:pt x="774" y="857"/>
                    </a:lnTo>
                    <a:lnTo>
                      <a:pt x="768" y="859"/>
                    </a:lnTo>
                    <a:lnTo>
                      <a:pt x="761" y="860"/>
                    </a:lnTo>
                    <a:lnTo>
                      <a:pt x="757" y="860"/>
                    </a:lnTo>
                    <a:lnTo>
                      <a:pt x="751" y="860"/>
                    </a:lnTo>
                    <a:lnTo>
                      <a:pt x="746" y="859"/>
                    </a:lnTo>
                    <a:lnTo>
                      <a:pt x="733" y="852"/>
                    </a:lnTo>
                    <a:lnTo>
                      <a:pt x="718" y="841"/>
                    </a:lnTo>
                    <a:lnTo>
                      <a:pt x="704" y="826"/>
                    </a:lnTo>
                    <a:lnTo>
                      <a:pt x="692" y="808"/>
                    </a:lnTo>
                    <a:lnTo>
                      <a:pt x="686" y="789"/>
                    </a:lnTo>
                    <a:lnTo>
                      <a:pt x="686" y="767"/>
                    </a:lnTo>
                    <a:lnTo>
                      <a:pt x="693" y="744"/>
                    </a:lnTo>
                    <a:lnTo>
                      <a:pt x="711" y="721"/>
                    </a:lnTo>
                    <a:lnTo>
                      <a:pt x="718" y="714"/>
                    </a:lnTo>
                    <a:lnTo>
                      <a:pt x="723" y="706"/>
                    </a:lnTo>
                    <a:lnTo>
                      <a:pt x="730" y="698"/>
                    </a:lnTo>
                    <a:lnTo>
                      <a:pt x="736" y="689"/>
                    </a:lnTo>
                    <a:lnTo>
                      <a:pt x="742" y="679"/>
                    </a:lnTo>
                    <a:lnTo>
                      <a:pt x="748" y="669"/>
                    </a:lnTo>
                    <a:lnTo>
                      <a:pt x="752" y="659"/>
                    </a:lnTo>
                    <a:lnTo>
                      <a:pt x="758" y="648"/>
                    </a:lnTo>
                    <a:lnTo>
                      <a:pt x="759" y="641"/>
                    </a:lnTo>
                    <a:lnTo>
                      <a:pt x="760" y="634"/>
                    </a:lnTo>
                    <a:lnTo>
                      <a:pt x="761" y="627"/>
                    </a:lnTo>
                    <a:lnTo>
                      <a:pt x="763" y="621"/>
                    </a:lnTo>
                    <a:lnTo>
                      <a:pt x="775" y="560"/>
                    </a:lnTo>
                    <a:lnTo>
                      <a:pt x="786" y="509"/>
                    </a:lnTo>
                    <a:lnTo>
                      <a:pt x="797" y="468"/>
                    </a:lnTo>
                    <a:lnTo>
                      <a:pt x="806" y="436"/>
                    </a:lnTo>
                    <a:lnTo>
                      <a:pt x="816" y="410"/>
                    </a:lnTo>
                    <a:lnTo>
                      <a:pt x="825" y="388"/>
                    </a:lnTo>
                    <a:lnTo>
                      <a:pt x="833" y="368"/>
                    </a:lnTo>
                    <a:lnTo>
                      <a:pt x="840" y="349"/>
                    </a:lnTo>
                    <a:lnTo>
                      <a:pt x="847" y="327"/>
                    </a:lnTo>
                    <a:lnTo>
                      <a:pt x="851" y="303"/>
                    </a:lnTo>
                    <a:lnTo>
                      <a:pt x="856" y="276"/>
                    </a:lnTo>
                    <a:lnTo>
                      <a:pt x="858" y="251"/>
                    </a:lnTo>
                    <a:lnTo>
                      <a:pt x="856" y="227"/>
                    </a:lnTo>
                    <a:lnTo>
                      <a:pt x="851" y="205"/>
                    </a:lnTo>
                    <a:lnTo>
                      <a:pt x="842" y="188"/>
                    </a:lnTo>
                    <a:lnTo>
                      <a:pt x="827" y="178"/>
                    </a:lnTo>
                    <a:lnTo>
                      <a:pt x="810" y="172"/>
                    </a:lnTo>
                    <a:lnTo>
                      <a:pt x="792" y="167"/>
                    </a:lnTo>
                    <a:lnTo>
                      <a:pt x="774" y="161"/>
                    </a:lnTo>
                    <a:lnTo>
                      <a:pt x="756" y="154"/>
                    </a:lnTo>
                    <a:lnTo>
                      <a:pt x="734" y="145"/>
                    </a:lnTo>
                    <a:lnTo>
                      <a:pt x="710" y="133"/>
                    </a:lnTo>
                    <a:lnTo>
                      <a:pt x="682" y="118"/>
                    </a:lnTo>
                    <a:lnTo>
                      <a:pt x="650" y="99"/>
                    </a:lnTo>
                    <a:lnTo>
                      <a:pt x="622" y="81"/>
                    </a:lnTo>
                    <a:lnTo>
                      <a:pt x="598" y="66"/>
                    </a:lnTo>
                    <a:lnTo>
                      <a:pt x="577" y="54"/>
                    </a:lnTo>
                    <a:lnTo>
                      <a:pt x="560" y="43"/>
                    </a:lnTo>
                    <a:lnTo>
                      <a:pt x="547" y="35"/>
                    </a:lnTo>
                    <a:lnTo>
                      <a:pt x="537" y="31"/>
                    </a:lnTo>
                    <a:lnTo>
                      <a:pt x="531" y="27"/>
                    </a:lnTo>
                    <a:lnTo>
                      <a:pt x="529" y="26"/>
                    </a:lnTo>
                    <a:lnTo>
                      <a:pt x="526" y="25"/>
                    </a:lnTo>
                    <a:lnTo>
                      <a:pt x="521" y="21"/>
                    </a:lnTo>
                    <a:lnTo>
                      <a:pt x="510" y="16"/>
                    </a:lnTo>
                    <a:lnTo>
                      <a:pt x="496" y="11"/>
                    </a:lnTo>
                    <a:lnTo>
                      <a:pt x="481" y="5"/>
                    </a:lnTo>
                    <a:lnTo>
                      <a:pt x="463" y="1"/>
                    </a:lnTo>
                    <a:lnTo>
                      <a:pt x="443" y="0"/>
                    </a:lnTo>
                    <a:lnTo>
                      <a:pt x="423" y="0"/>
                    </a:lnTo>
                    <a:lnTo>
                      <a:pt x="402" y="2"/>
                    </a:lnTo>
                    <a:lnTo>
                      <a:pt x="381" y="4"/>
                    </a:lnTo>
                    <a:lnTo>
                      <a:pt x="360" y="6"/>
                    </a:lnTo>
                    <a:lnTo>
                      <a:pt x="342" y="9"/>
                    </a:lnTo>
                    <a:lnTo>
                      <a:pt x="325" y="10"/>
                    </a:lnTo>
                    <a:lnTo>
                      <a:pt x="310" y="11"/>
                    </a:lnTo>
                    <a:lnTo>
                      <a:pt x="297" y="12"/>
                    </a:lnTo>
                    <a:lnTo>
                      <a:pt x="288" y="12"/>
                    </a:lnTo>
                    <a:lnTo>
                      <a:pt x="283" y="12"/>
                    </a:lnTo>
                    <a:lnTo>
                      <a:pt x="279" y="12"/>
                    </a:lnTo>
                    <a:lnTo>
                      <a:pt x="272" y="12"/>
                    </a:lnTo>
                    <a:lnTo>
                      <a:pt x="265" y="13"/>
                    </a:lnTo>
                    <a:lnTo>
                      <a:pt x="258" y="34"/>
                    </a:lnTo>
                    <a:lnTo>
                      <a:pt x="250" y="56"/>
                    </a:lnTo>
                    <a:lnTo>
                      <a:pt x="243" y="78"/>
                    </a:lnTo>
                    <a:lnTo>
                      <a:pt x="236" y="100"/>
                    </a:lnTo>
                    <a:lnTo>
                      <a:pt x="228" y="122"/>
                    </a:lnTo>
                    <a:lnTo>
                      <a:pt x="221" y="144"/>
                    </a:lnTo>
                    <a:lnTo>
                      <a:pt x="214" y="167"/>
                    </a:lnTo>
                    <a:lnTo>
                      <a:pt x="207" y="188"/>
                    </a:lnTo>
                    <a:lnTo>
                      <a:pt x="213" y="184"/>
                    </a:lnTo>
                    <a:lnTo>
                      <a:pt x="217" y="179"/>
                    </a:lnTo>
                    <a:lnTo>
                      <a:pt x="223" y="174"/>
                    </a:lnTo>
                    <a:lnTo>
                      <a:pt x="229" y="169"/>
                    </a:lnTo>
                    <a:lnTo>
                      <a:pt x="237" y="161"/>
                    </a:lnTo>
                    <a:lnTo>
                      <a:pt x="245" y="150"/>
                    </a:lnTo>
                    <a:lnTo>
                      <a:pt x="252" y="140"/>
                    </a:lnTo>
                    <a:lnTo>
                      <a:pt x="260" y="130"/>
                    </a:lnTo>
                    <a:lnTo>
                      <a:pt x="267" y="122"/>
                    </a:lnTo>
                    <a:lnTo>
                      <a:pt x="273" y="115"/>
                    </a:lnTo>
                    <a:lnTo>
                      <a:pt x="277" y="110"/>
                    </a:lnTo>
                    <a:lnTo>
                      <a:pt x="282" y="109"/>
                    </a:lnTo>
                    <a:lnTo>
                      <a:pt x="287" y="111"/>
                    </a:lnTo>
                    <a:lnTo>
                      <a:pt x="291" y="114"/>
                    </a:lnTo>
                    <a:lnTo>
                      <a:pt x="298" y="117"/>
                    </a:lnTo>
                    <a:lnTo>
                      <a:pt x="305" y="122"/>
                    </a:lnTo>
                    <a:lnTo>
                      <a:pt x="314" y="126"/>
                    </a:lnTo>
                    <a:lnTo>
                      <a:pt x="324" y="131"/>
                    </a:lnTo>
                    <a:lnTo>
                      <a:pt x="335" y="135"/>
                    </a:lnTo>
                    <a:lnTo>
                      <a:pt x="347" y="139"/>
                    </a:lnTo>
                    <a:lnTo>
                      <a:pt x="358" y="140"/>
                    </a:lnTo>
                    <a:lnTo>
                      <a:pt x="370" y="137"/>
                    </a:lnTo>
                    <a:lnTo>
                      <a:pt x="380" y="131"/>
                    </a:lnTo>
                    <a:lnTo>
                      <a:pt x="389" y="124"/>
                    </a:lnTo>
                    <a:lnTo>
                      <a:pt x="398" y="118"/>
                    </a:lnTo>
                    <a:lnTo>
                      <a:pt x="405" y="115"/>
                    </a:lnTo>
                    <a:lnTo>
                      <a:pt x="412" y="115"/>
                    </a:lnTo>
                    <a:lnTo>
                      <a:pt x="417" y="122"/>
                    </a:lnTo>
                    <a:lnTo>
                      <a:pt x="421" y="129"/>
                    </a:lnTo>
                    <a:lnTo>
                      <a:pt x="430" y="137"/>
                    </a:lnTo>
                    <a:lnTo>
                      <a:pt x="439" y="144"/>
                    </a:lnTo>
                    <a:lnTo>
                      <a:pt x="449" y="150"/>
                    </a:lnTo>
                    <a:lnTo>
                      <a:pt x="459" y="156"/>
                    </a:lnTo>
                    <a:lnTo>
                      <a:pt x="471" y="162"/>
                    </a:lnTo>
                    <a:lnTo>
                      <a:pt x="480" y="167"/>
                    </a:lnTo>
                    <a:lnTo>
                      <a:pt x="489" y="170"/>
                    </a:lnTo>
                    <a:lnTo>
                      <a:pt x="492" y="174"/>
                    </a:lnTo>
                    <a:lnTo>
                      <a:pt x="495" y="177"/>
                    </a:lnTo>
                    <a:lnTo>
                      <a:pt x="499" y="180"/>
                    </a:lnTo>
                    <a:lnTo>
                      <a:pt x="502" y="184"/>
                    </a:lnTo>
                    <a:lnTo>
                      <a:pt x="522" y="199"/>
                    </a:lnTo>
                    <a:lnTo>
                      <a:pt x="537" y="208"/>
                    </a:lnTo>
                    <a:lnTo>
                      <a:pt x="546" y="215"/>
                    </a:lnTo>
                    <a:lnTo>
                      <a:pt x="553" y="218"/>
                    </a:lnTo>
                    <a:lnTo>
                      <a:pt x="559" y="223"/>
                    </a:lnTo>
                    <a:lnTo>
                      <a:pt x="564" y="227"/>
                    </a:lnTo>
                    <a:lnTo>
                      <a:pt x="570" y="233"/>
                    </a:lnTo>
                    <a:lnTo>
                      <a:pt x="579" y="243"/>
                    </a:lnTo>
                    <a:lnTo>
                      <a:pt x="594" y="263"/>
                    </a:lnTo>
                    <a:lnTo>
                      <a:pt x="604" y="285"/>
                    </a:lnTo>
                    <a:lnTo>
                      <a:pt x="609" y="306"/>
                    </a:lnTo>
                    <a:lnTo>
                      <a:pt x="612" y="324"/>
                    </a:lnTo>
                    <a:lnTo>
                      <a:pt x="612" y="342"/>
                    </a:lnTo>
                    <a:lnTo>
                      <a:pt x="610" y="354"/>
                    </a:lnTo>
                    <a:lnTo>
                      <a:pt x="609" y="362"/>
                    </a:lnTo>
                    <a:lnTo>
                      <a:pt x="608" y="366"/>
                    </a:lnTo>
                    <a:lnTo>
                      <a:pt x="606" y="374"/>
                    </a:lnTo>
                    <a:lnTo>
                      <a:pt x="598" y="394"/>
                    </a:lnTo>
                    <a:lnTo>
                      <a:pt x="585" y="424"/>
                    </a:lnTo>
                    <a:lnTo>
                      <a:pt x="570" y="457"/>
                    </a:lnTo>
                    <a:lnTo>
                      <a:pt x="552" y="492"/>
                    </a:lnTo>
                    <a:lnTo>
                      <a:pt x="532" y="521"/>
                    </a:lnTo>
                    <a:lnTo>
                      <a:pt x="511" y="546"/>
                    </a:lnTo>
                    <a:lnTo>
                      <a:pt x="491" y="557"/>
                    </a:lnTo>
                    <a:lnTo>
                      <a:pt x="486" y="558"/>
                    </a:lnTo>
                    <a:lnTo>
                      <a:pt x="481" y="558"/>
                    </a:lnTo>
                    <a:lnTo>
                      <a:pt x="477" y="557"/>
                    </a:lnTo>
                    <a:lnTo>
                      <a:pt x="472" y="556"/>
                    </a:lnTo>
                    <a:lnTo>
                      <a:pt x="461" y="549"/>
                    </a:lnTo>
                    <a:lnTo>
                      <a:pt x="448" y="539"/>
                    </a:lnTo>
                    <a:lnTo>
                      <a:pt x="434" y="527"/>
                    </a:lnTo>
                    <a:lnTo>
                      <a:pt x="419" y="512"/>
                    </a:lnTo>
                    <a:lnTo>
                      <a:pt x="404" y="496"/>
                    </a:lnTo>
                    <a:lnTo>
                      <a:pt x="388" y="479"/>
                    </a:lnTo>
                    <a:lnTo>
                      <a:pt x="372" y="460"/>
                    </a:lnTo>
                    <a:lnTo>
                      <a:pt x="355" y="441"/>
                    </a:lnTo>
                    <a:lnTo>
                      <a:pt x="338" y="421"/>
                    </a:lnTo>
                    <a:lnTo>
                      <a:pt x="321" y="402"/>
                    </a:lnTo>
                    <a:lnTo>
                      <a:pt x="304" y="382"/>
                    </a:lnTo>
                    <a:lnTo>
                      <a:pt x="288" y="362"/>
                    </a:lnTo>
                    <a:lnTo>
                      <a:pt x="272" y="344"/>
                    </a:lnTo>
                    <a:lnTo>
                      <a:pt x="256" y="327"/>
                    </a:lnTo>
                    <a:lnTo>
                      <a:pt x="241" y="311"/>
                    </a:lnTo>
                    <a:lnTo>
                      <a:pt x="226" y="297"/>
                    </a:lnTo>
                    <a:lnTo>
                      <a:pt x="214" y="288"/>
                    </a:lnTo>
                    <a:lnTo>
                      <a:pt x="203" y="278"/>
                    </a:lnTo>
                    <a:lnTo>
                      <a:pt x="190" y="270"/>
                    </a:lnTo>
                    <a:lnTo>
                      <a:pt x="178" y="263"/>
                    </a:lnTo>
                    <a:lnTo>
                      <a:pt x="164" y="258"/>
                    </a:lnTo>
                    <a:lnTo>
                      <a:pt x="152" y="251"/>
                    </a:lnTo>
                    <a:lnTo>
                      <a:pt x="139" y="246"/>
                    </a:lnTo>
                    <a:lnTo>
                      <a:pt x="126" y="241"/>
                    </a:lnTo>
                    <a:lnTo>
                      <a:pt x="106" y="235"/>
                    </a:lnTo>
                    <a:lnTo>
                      <a:pt x="85" y="230"/>
                    </a:lnTo>
                    <a:lnTo>
                      <a:pt x="67" y="227"/>
                    </a:lnTo>
                    <a:lnTo>
                      <a:pt x="50" y="223"/>
                    </a:lnTo>
                    <a:lnTo>
                      <a:pt x="38" y="222"/>
                    </a:lnTo>
                    <a:lnTo>
                      <a:pt x="27" y="221"/>
                    </a:lnTo>
                    <a:lnTo>
                      <a:pt x="20" y="220"/>
                    </a:lnTo>
                    <a:lnTo>
                      <a:pt x="18" y="220"/>
                    </a:lnTo>
                    <a:lnTo>
                      <a:pt x="11" y="224"/>
                    </a:lnTo>
                    <a:lnTo>
                      <a:pt x="3" y="230"/>
                    </a:lnTo>
                    <a:lnTo>
                      <a:pt x="0" y="236"/>
                    </a:lnTo>
                    <a:lnTo>
                      <a:pt x="3" y="239"/>
                    </a:lnTo>
                    <a:lnTo>
                      <a:pt x="10" y="241"/>
                    </a:lnTo>
                    <a:lnTo>
                      <a:pt x="22" y="244"/>
                    </a:lnTo>
                    <a:lnTo>
                      <a:pt x="37" y="248"/>
                    </a:lnTo>
                    <a:lnTo>
                      <a:pt x="54" y="253"/>
                    </a:lnTo>
                    <a:lnTo>
                      <a:pt x="73" y="259"/>
                    </a:lnTo>
                    <a:lnTo>
                      <a:pt x="92" y="266"/>
                    </a:lnTo>
                    <a:lnTo>
                      <a:pt x="109" y="273"/>
                    </a:lnTo>
                    <a:lnTo>
                      <a:pt x="125" y="280"/>
                    </a:lnTo>
                    <a:lnTo>
                      <a:pt x="133" y="284"/>
                    </a:lnTo>
                    <a:lnTo>
                      <a:pt x="140" y="289"/>
                    </a:lnTo>
                    <a:lnTo>
                      <a:pt x="146" y="294"/>
                    </a:lnTo>
                    <a:lnTo>
                      <a:pt x="151" y="299"/>
                    </a:lnTo>
                    <a:lnTo>
                      <a:pt x="163" y="313"/>
                    </a:lnTo>
                    <a:lnTo>
                      <a:pt x="167" y="324"/>
                    </a:lnTo>
                    <a:lnTo>
                      <a:pt x="163" y="335"/>
                    </a:lnTo>
                    <a:lnTo>
                      <a:pt x="158" y="345"/>
                    </a:lnTo>
                    <a:lnTo>
                      <a:pt x="152" y="354"/>
                    </a:lnTo>
                    <a:lnTo>
                      <a:pt x="146" y="360"/>
                    </a:lnTo>
                    <a:lnTo>
                      <a:pt x="139" y="364"/>
                    </a:lnTo>
                    <a:lnTo>
                      <a:pt x="129" y="366"/>
                    </a:lnTo>
                    <a:lnTo>
                      <a:pt x="135" y="371"/>
                    </a:lnTo>
                    <a:lnTo>
                      <a:pt x="140" y="376"/>
                    </a:lnTo>
                    <a:lnTo>
                      <a:pt x="147" y="382"/>
                    </a:lnTo>
                    <a:lnTo>
                      <a:pt x="154" y="388"/>
                    </a:lnTo>
                    <a:lnTo>
                      <a:pt x="161" y="395"/>
                    </a:lnTo>
                    <a:lnTo>
                      <a:pt x="167" y="402"/>
                    </a:lnTo>
                    <a:lnTo>
                      <a:pt x="174" y="407"/>
                    </a:lnTo>
                    <a:lnTo>
                      <a:pt x="181" y="414"/>
                    </a:lnTo>
                    <a:lnTo>
                      <a:pt x="183" y="426"/>
                    </a:lnTo>
                    <a:lnTo>
                      <a:pt x="188" y="440"/>
                    </a:lnTo>
                    <a:lnTo>
                      <a:pt x="196" y="455"/>
                    </a:lnTo>
                    <a:lnTo>
                      <a:pt x="205" y="470"/>
                    </a:lnTo>
                    <a:lnTo>
                      <a:pt x="213" y="479"/>
                    </a:lnTo>
                    <a:lnTo>
                      <a:pt x="217" y="485"/>
                    </a:lnTo>
                    <a:lnTo>
                      <a:pt x="221" y="488"/>
                    </a:lnTo>
                    <a:lnTo>
                      <a:pt x="224" y="492"/>
                    </a:lnTo>
                    <a:lnTo>
                      <a:pt x="228" y="494"/>
                    </a:lnTo>
                    <a:lnTo>
                      <a:pt x="234" y="497"/>
                    </a:lnTo>
                    <a:lnTo>
                      <a:pt x="241" y="503"/>
                    </a:lnTo>
                    <a:lnTo>
                      <a:pt x="252" y="511"/>
                    </a:lnTo>
                    <a:lnTo>
                      <a:pt x="271" y="541"/>
                    </a:lnTo>
                    <a:lnTo>
                      <a:pt x="290" y="573"/>
                    </a:lnTo>
                    <a:lnTo>
                      <a:pt x="312" y="608"/>
                    </a:lnTo>
                    <a:lnTo>
                      <a:pt x="333" y="644"/>
                    </a:lnTo>
                    <a:lnTo>
                      <a:pt x="353" y="679"/>
                    </a:lnTo>
                    <a:lnTo>
                      <a:pt x="373" y="715"/>
                    </a:lnTo>
                    <a:lnTo>
                      <a:pt x="391" y="748"/>
                    </a:lnTo>
                    <a:lnTo>
                      <a:pt x="408" y="781"/>
                    </a:lnTo>
                    <a:lnTo>
                      <a:pt x="413" y="791"/>
                    </a:lnTo>
                    <a:lnTo>
                      <a:pt x="421" y="801"/>
                    </a:lnTo>
                    <a:lnTo>
                      <a:pt x="430" y="813"/>
                    </a:lnTo>
                    <a:lnTo>
                      <a:pt x="440" y="823"/>
                    </a:lnTo>
                    <a:lnTo>
                      <a:pt x="451" y="835"/>
                    </a:lnTo>
                    <a:lnTo>
                      <a:pt x="464" y="845"/>
                    </a:lnTo>
                    <a:lnTo>
                      <a:pt x="477" y="857"/>
                    </a:lnTo>
                    <a:lnTo>
                      <a:pt x="491" y="867"/>
                    </a:lnTo>
                    <a:lnTo>
                      <a:pt x="503" y="876"/>
                    </a:lnTo>
                    <a:lnTo>
                      <a:pt x="516" y="886"/>
                    </a:lnTo>
                    <a:lnTo>
                      <a:pt x="530" y="895"/>
                    </a:lnTo>
                    <a:lnTo>
                      <a:pt x="544" y="904"/>
                    </a:lnTo>
                    <a:lnTo>
                      <a:pt x="557" y="912"/>
                    </a:lnTo>
                    <a:lnTo>
                      <a:pt x="570" y="920"/>
                    </a:lnTo>
                    <a:lnTo>
                      <a:pt x="584" y="928"/>
                    </a:lnTo>
                    <a:lnTo>
                      <a:pt x="598" y="936"/>
                    </a:lnTo>
                    <a:lnTo>
                      <a:pt x="610" y="943"/>
                    </a:lnTo>
                    <a:lnTo>
                      <a:pt x="623" y="950"/>
                    </a:lnTo>
                    <a:lnTo>
                      <a:pt x="636" y="957"/>
                    </a:lnTo>
                    <a:lnTo>
                      <a:pt x="647" y="963"/>
                    </a:lnTo>
                    <a:lnTo>
                      <a:pt x="658" y="969"/>
                    </a:lnTo>
                    <a:lnTo>
                      <a:pt x="668" y="973"/>
                    </a:lnTo>
                    <a:lnTo>
                      <a:pt x="677" y="978"/>
                    </a:lnTo>
                    <a:lnTo>
                      <a:pt x="685" y="981"/>
                    </a:lnTo>
                    <a:lnTo>
                      <a:pt x="690" y="984"/>
                    </a:lnTo>
                    <a:lnTo>
                      <a:pt x="695" y="985"/>
                    </a:lnTo>
                    <a:lnTo>
                      <a:pt x="698" y="986"/>
                    </a:lnTo>
                    <a:lnTo>
                      <a:pt x="703" y="987"/>
                    </a:lnTo>
                    <a:lnTo>
                      <a:pt x="707" y="988"/>
                    </a:lnTo>
                    <a:lnTo>
                      <a:pt x="712" y="989"/>
                    </a:lnTo>
                    <a:lnTo>
                      <a:pt x="715" y="989"/>
                    </a:lnTo>
                    <a:lnTo>
                      <a:pt x="720" y="989"/>
                    </a:lnTo>
                    <a:lnTo>
                      <a:pt x="1083" y="1289"/>
                    </a:lnTo>
                    <a:lnTo>
                      <a:pt x="1184" y="1182"/>
                    </a:lnTo>
                    <a:lnTo>
                      <a:pt x="1189" y="1182"/>
                    </a:lnTo>
                    <a:lnTo>
                      <a:pt x="1204" y="1161"/>
                    </a:lnTo>
                    <a:lnTo>
                      <a:pt x="1225" y="1140"/>
                    </a:lnTo>
                    <a:lnTo>
                      <a:pt x="1225" y="1140"/>
                    </a:lnTo>
                    <a:lnTo>
                      <a:pt x="1223" y="1140"/>
                    </a:lnTo>
                    <a:lnTo>
                      <a:pt x="1222" y="1140"/>
                    </a:lnTo>
                    <a:lnTo>
                      <a:pt x="1221" y="113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29" name="Freeform 28"/>
              <p:cNvSpPr>
                <a:spLocks/>
              </p:cNvSpPr>
              <p:nvPr/>
            </p:nvSpPr>
            <p:spPr bwMode="auto">
              <a:xfrm rot="3260985" flipV="1">
                <a:off x="7158111" y="3330545"/>
                <a:ext cx="104775" cy="65088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17" y="0"/>
                  </a:cxn>
                  <a:cxn ang="0">
                    <a:pos x="33" y="2"/>
                  </a:cxn>
                  <a:cxn ang="0">
                    <a:pos x="52" y="7"/>
                  </a:cxn>
                  <a:cxn ang="0">
                    <a:pos x="71" y="15"/>
                  </a:cxn>
                  <a:cxn ang="0">
                    <a:pos x="90" y="23"/>
                  </a:cxn>
                  <a:cxn ang="0">
                    <a:pos x="107" y="34"/>
                  </a:cxn>
                  <a:cxn ang="0">
                    <a:pos x="120" y="42"/>
                  </a:cxn>
                  <a:cxn ang="0">
                    <a:pos x="128" y="49"/>
                  </a:cxn>
                  <a:cxn ang="0">
                    <a:pos x="131" y="59"/>
                  </a:cxn>
                  <a:cxn ang="0">
                    <a:pos x="128" y="70"/>
                  </a:cxn>
                  <a:cxn ang="0">
                    <a:pos x="123" y="78"/>
                  </a:cxn>
                  <a:cxn ang="0">
                    <a:pos x="120" y="81"/>
                  </a:cxn>
                  <a:cxn ang="0">
                    <a:pos x="120" y="81"/>
                  </a:cxn>
                  <a:cxn ang="0">
                    <a:pos x="119" y="81"/>
                  </a:cxn>
                  <a:cxn ang="0">
                    <a:pos x="116" y="81"/>
                  </a:cxn>
                  <a:cxn ang="0">
                    <a:pos x="113" y="81"/>
                  </a:cxn>
                  <a:cxn ang="0">
                    <a:pos x="108" y="79"/>
                  </a:cxn>
                  <a:cxn ang="0">
                    <a:pos x="101" y="75"/>
                  </a:cxn>
                  <a:cxn ang="0">
                    <a:pos x="91" y="71"/>
                  </a:cxn>
                  <a:cxn ang="0">
                    <a:pos x="80" y="64"/>
                  </a:cxn>
                  <a:cxn ang="0">
                    <a:pos x="62" y="55"/>
                  </a:cxn>
                  <a:cxn ang="0">
                    <a:pos x="45" y="45"/>
                  </a:cxn>
                  <a:cxn ang="0">
                    <a:pos x="29" y="37"/>
                  </a:cxn>
                  <a:cxn ang="0">
                    <a:pos x="16" y="29"/>
                  </a:cxn>
                  <a:cxn ang="0">
                    <a:pos x="6" y="21"/>
                  </a:cxn>
                  <a:cxn ang="0">
                    <a:pos x="0" y="15"/>
                  </a:cxn>
                  <a:cxn ang="0">
                    <a:pos x="0" y="8"/>
                  </a:cxn>
                  <a:cxn ang="0">
                    <a:pos x="6" y="3"/>
                  </a:cxn>
                </a:cxnLst>
                <a:rect l="0" t="0" r="r" b="b"/>
                <a:pathLst>
                  <a:path w="131" h="81">
                    <a:moveTo>
                      <a:pt x="6" y="3"/>
                    </a:moveTo>
                    <a:lnTo>
                      <a:pt x="17" y="0"/>
                    </a:lnTo>
                    <a:lnTo>
                      <a:pt x="33" y="2"/>
                    </a:lnTo>
                    <a:lnTo>
                      <a:pt x="52" y="7"/>
                    </a:lnTo>
                    <a:lnTo>
                      <a:pt x="71" y="15"/>
                    </a:lnTo>
                    <a:lnTo>
                      <a:pt x="90" y="23"/>
                    </a:lnTo>
                    <a:lnTo>
                      <a:pt x="107" y="34"/>
                    </a:lnTo>
                    <a:lnTo>
                      <a:pt x="120" y="42"/>
                    </a:lnTo>
                    <a:lnTo>
                      <a:pt x="128" y="49"/>
                    </a:lnTo>
                    <a:lnTo>
                      <a:pt x="131" y="59"/>
                    </a:lnTo>
                    <a:lnTo>
                      <a:pt x="128" y="70"/>
                    </a:lnTo>
                    <a:lnTo>
                      <a:pt x="123" y="78"/>
                    </a:lnTo>
                    <a:lnTo>
                      <a:pt x="120" y="81"/>
                    </a:lnTo>
                    <a:lnTo>
                      <a:pt x="120" y="81"/>
                    </a:lnTo>
                    <a:lnTo>
                      <a:pt x="119" y="81"/>
                    </a:lnTo>
                    <a:lnTo>
                      <a:pt x="116" y="81"/>
                    </a:lnTo>
                    <a:lnTo>
                      <a:pt x="113" y="81"/>
                    </a:lnTo>
                    <a:lnTo>
                      <a:pt x="108" y="79"/>
                    </a:lnTo>
                    <a:lnTo>
                      <a:pt x="101" y="75"/>
                    </a:lnTo>
                    <a:lnTo>
                      <a:pt x="91" y="71"/>
                    </a:lnTo>
                    <a:lnTo>
                      <a:pt x="80" y="64"/>
                    </a:lnTo>
                    <a:lnTo>
                      <a:pt x="62" y="55"/>
                    </a:lnTo>
                    <a:lnTo>
                      <a:pt x="45" y="45"/>
                    </a:lnTo>
                    <a:lnTo>
                      <a:pt x="29" y="37"/>
                    </a:lnTo>
                    <a:lnTo>
                      <a:pt x="16" y="29"/>
                    </a:lnTo>
                    <a:lnTo>
                      <a:pt x="6" y="21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30" name="Freeform 29"/>
              <p:cNvSpPr>
                <a:spLocks/>
              </p:cNvSpPr>
              <p:nvPr/>
            </p:nvSpPr>
            <p:spPr bwMode="auto">
              <a:xfrm rot="3260985" flipV="1">
                <a:off x="7214076" y="3274417"/>
                <a:ext cx="60325" cy="50800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16" y="1"/>
                  </a:cxn>
                  <a:cxn ang="0">
                    <a:pos x="23" y="5"/>
                  </a:cxn>
                  <a:cxn ang="0">
                    <a:pos x="34" y="11"/>
                  </a:cxn>
                  <a:cxn ang="0">
                    <a:pos x="45" y="18"/>
                  </a:cxn>
                  <a:cxn ang="0">
                    <a:pos x="56" y="24"/>
                  </a:cxn>
                  <a:cxn ang="0">
                    <a:pos x="66" y="31"/>
                  </a:cxn>
                  <a:cxn ang="0">
                    <a:pos x="73" y="36"/>
                  </a:cxn>
                  <a:cxn ang="0">
                    <a:pos x="76" y="41"/>
                  </a:cxn>
                  <a:cxn ang="0">
                    <a:pos x="75" y="44"/>
                  </a:cxn>
                  <a:cxn ang="0">
                    <a:pos x="69" y="49"/>
                  </a:cxn>
                  <a:cxn ang="0">
                    <a:pos x="61" y="53"/>
                  </a:cxn>
                  <a:cxn ang="0">
                    <a:pos x="51" y="58"/>
                  </a:cxn>
                  <a:cxn ang="0">
                    <a:pos x="41" y="61"/>
                  </a:cxn>
                  <a:cxn ang="0">
                    <a:pos x="29" y="64"/>
                  </a:cxn>
                  <a:cxn ang="0">
                    <a:pos x="19" y="62"/>
                  </a:cxn>
                  <a:cxn ang="0">
                    <a:pos x="10" y="58"/>
                  </a:cxn>
                  <a:cxn ang="0">
                    <a:pos x="0" y="46"/>
                  </a:cxn>
                  <a:cxn ang="0">
                    <a:pos x="0" y="36"/>
                  </a:cxn>
                  <a:cxn ang="0">
                    <a:pos x="5" y="21"/>
                  </a:cxn>
                  <a:cxn ang="0">
                    <a:pos x="14" y="0"/>
                  </a:cxn>
                </a:cxnLst>
                <a:rect l="0" t="0" r="r" b="b"/>
                <a:pathLst>
                  <a:path w="76" h="64">
                    <a:moveTo>
                      <a:pt x="14" y="0"/>
                    </a:moveTo>
                    <a:lnTo>
                      <a:pt x="16" y="1"/>
                    </a:lnTo>
                    <a:lnTo>
                      <a:pt x="23" y="5"/>
                    </a:lnTo>
                    <a:lnTo>
                      <a:pt x="34" y="11"/>
                    </a:lnTo>
                    <a:lnTo>
                      <a:pt x="45" y="18"/>
                    </a:lnTo>
                    <a:lnTo>
                      <a:pt x="56" y="24"/>
                    </a:lnTo>
                    <a:lnTo>
                      <a:pt x="66" y="31"/>
                    </a:lnTo>
                    <a:lnTo>
                      <a:pt x="73" y="36"/>
                    </a:lnTo>
                    <a:lnTo>
                      <a:pt x="76" y="41"/>
                    </a:lnTo>
                    <a:lnTo>
                      <a:pt x="75" y="44"/>
                    </a:lnTo>
                    <a:lnTo>
                      <a:pt x="69" y="49"/>
                    </a:lnTo>
                    <a:lnTo>
                      <a:pt x="61" y="53"/>
                    </a:lnTo>
                    <a:lnTo>
                      <a:pt x="51" y="58"/>
                    </a:lnTo>
                    <a:lnTo>
                      <a:pt x="41" y="61"/>
                    </a:lnTo>
                    <a:lnTo>
                      <a:pt x="29" y="64"/>
                    </a:lnTo>
                    <a:lnTo>
                      <a:pt x="19" y="62"/>
                    </a:lnTo>
                    <a:lnTo>
                      <a:pt x="10" y="58"/>
                    </a:lnTo>
                    <a:lnTo>
                      <a:pt x="0" y="46"/>
                    </a:lnTo>
                    <a:lnTo>
                      <a:pt x="0" y="36"/>
                    </a:lnTo>
                    <a:lnTo>
                      <a:pt x="5" y="2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31" name="Freeform 30"/>
              <p:cNvSpPr>
                <a:spLocks/>
              </p:cNvSpPr>
              <p:nvPr/>
            </p:nvSpPr>
            <p:spPr bwMode="auto">
              <a:xfrm>
                <a:off x="7386638" y="2592388"/>
                <a:ext cx="177800" cy="457200"/>
              </a:xfrm>
              <a:custGeom>
                <a:avLst/>
                <a:gdLst/>
                <a:ahLst/>
                <a:cxnLst>
                  <a:cxn ang="0">
                    <a:pos x="225" y="0"/>
                  </a:cxn>
                  <a:cxn ang="0">
                    <a:pos x="224" y="2"/>
                  </a:cxn>
                  <a:cxn ang="0">
                    <a:pos x="220" y="6"/>
                  </a:cxn>
                  <a:cxn ang="0">
                    <a:pos x="213" y="15"/>
                  </a:cxn>
                  <a:cxn ang="0">
                    <a:pos x="204" y="30"/>
                  </a:cxn>
                  <a:cxn ang="0">
                    <a:pos x="191" y="51"/>
                  </a:cxn>
                  <a:cxn ang="0">
                    <a:pos x="176" y="81"/>
                  </a:cxn>
                  <a:cxn ang="0">
                    <a:pos x="158" y="120"/>
                  </a:cxn>
                  <a:cxn ang="0">
                    <a:pos x="137" y="169"/>
                  </a:cxn>
                  <a:cxn ang="0">
                    <a:pos x="114" y="227"/>
                  </a:cxn>
                  <a:cxn ang="0">
                    <a:pos x="91" y="294"/>
                  </a:cxn>
                  <a:cxn ang="0">
                    <a:pos x="68" y="362"/>
                  </a:cxn>
                  <a:cxn ang="0">
                    <a:pos x="46" y="428"/>
                  </a:cxn>
                  <a:cxn ang="0">
                    <a:pos x="28" y="487"/>
                  </a:cxn>
                  <a:cxn ang="0">
                    <a:pos x="13" y="534"/>
                  </a:cxn>
                  <a:cxn ang="0">
                    <a:pos x="4" y="566"/>
                  </a:cxn>
                  <a:cxn ang="0">
                    <a:pos x="0" y="578"/>
                  </a:cxn>
                  <a:cxn ang="0">
                    <a:pos x="5" y="564"/>
                  </a:cxn>
                  <a:cxn ang="0">
                    <a:pos x="19" y="526"/>
                  </a:cxn>
                  <a:cxn ang="0">
                    <a:pos x="37" y="472"/>
                  </a:cxn>
                  <a:cxn ang="0">
                    <a:pos x="60" y="407"/>
                  </a:cxn>
                  <a:cxn ang="0">
                    <a:pos x="85" y="338"/>
                  </a:cxn>
                  <a:cxn ang="0">
                    <a:pos x="110" y="272"/>
                  </a:cxn>
                  <a:cxn ang="0">
                    <a:pos x="132" y="215"/>
                  </a:cxn>
                  <a:cxn ang="0">
                    <a:pos x="148" y="173"/>
                  </a:cxn>
                  <a:cxn ang="0">
                    <a:pos x="165" y="133"/>
                  </a:cxn>
                  <a:cxn ang="0">
                    <a:pos x="180" y="98"/>
                  </a:cxn>
                  <a:cxn ang="0">
                    <a:pos x="193" y="68"/>
                  </a:cxn>
                  <a:cxn ang="0">
                    <a:pos x="204" y="44"/>
                  </a:cxn>
                  <a:cxn ang="0">
                    <a:pos x="213" y="25"/>
                  </a:cxn>
                  <a:cxn ang="0">
                    <a:pos x="219" y="12"/>
                  </a:cxn>
                  <a:cxn ang="0">
                    <a:pos x="224" y="3"/>
                  </a:cxn>
                  <a:cxn ang="0">
                    <a:pos x="225" y="0"/>
                  </a:cxn>
                </a:cxnLst>
                <a:rect l="0" t="0" r="r" b="b"/>
                <a:pathLst>
                  <a:path w="225" h="578">
                    <a:moveTo>
                      <a:pt x="225" y="0"/>
                    </a:moveTo>
                    <a:lnTo>
                      <a:pt x="224" y="2"/>
                    </a:lnTo>
                    <a:lnTo>
                      <a:pt x="220" y="6"/>
                    </a:lnTo>
                    <a:lnTo>
                      <a:pt x="213" y="15"/>
                    </a:lnTo>
                    <a:lnTo>
                      <a:pt x="204" y="30"/>
                    </a:lnTo>
                    <a:lnTo>
                      <a:pt x="191" y="51"/>
                    </a:lnTo>
                    <a:lnTo>
                      <a:pt x="176" y="81"/>
                    </a:lnTo>
                    <a:lnTo>
                      <a:pt x="158" y="120"/>
                    </a:lnTo>
                    <a:lnTo>
                      <a:pt x="137" y="169"/>
                    </a:lnTo>
                    <a:lnTo>
                      <a:pt x="114" y="227"/>
                    </a:lnTo>
                    <a:lnTo>
                      <a:pt x="91" y="294"/>
                    </a:lnTo>
                    <a:lnTo>
                      <a:pt x="68" y="362"/>
                    </a:lnTo>
                    <a:lnTo>
                      <a:pt x="46" y="428"/>
                    </a:lnTo>
                    <a:lnTo>
                      <a:pt x="28" y="487"/>
                    </a:lnTo>
                    <a:lnTo>
                      <a:pt x="13" y="534"/>
                    </a:lnTo>
                    <a:lnTo>
                      <a:pt x="4" y="566"/>
                    </a:lnTo>
                    <a:lnTo>
                      <a:pt x="0" y="578"/>
                    </a:lnTo>
                    <a:lnTo>
                      <a:pt x="5" y="564"/>
                    </a:lnTo>
                    <a:lnTo>
                      <a:pt x="19" y="526"/>
                    </a:lnTo>
                    <a:lnTo>
                      <a:pt x="37" y="472"/>
                    </a:lnTo>
                    <a:lnTo>
                      <a:pt x="60" y="407"/>
                    </a:lnTo>
                    <a:lnTo>
                      <a:pt x="85" y="338"/>
                    </a:lnTo>
                    <a:lnTo>
                      <a:pt x="110" y="272"/>
                    </a:lnTo>
                    <a:lnTo>
                      <a:pt x="132" y="215"/>
                    </a:lnTo>
                    <a:lnTo>
                      <a:pt x="148" y="173"/>
                    </a:lnTo>
                    <a:lnTo>
                      <a:pt x="165" y="133"/>
                    </a:lnTo>
                    <a:lnTo>
                      <a:pt x="180" y="98"/>
                    </a:lnTo>
                    <a:lnTo>
                      <a:pt x="193" y="68"/>
                    </a:lnTo>
                    <a:lnTo>
                      <a:pt x="204" y="44"/>
                    </a:lnTo>
                    <a:lnTo>
                      <a:pt x="213" y="25"/>
                    </a:lnTo>
                    <a:lnTo>
                      <a:pt x="219" y="12"/>
                    </a:lnTo>
                    <a:lnTo>
                      <a:pt x="224" y="3"/>
                    </a:lnTo>
                    <a:lnTo>
                      <a:pt x="22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</p:grpSp>
        <p:sp>
          <p:nvSpPr>
            <p:cNvPr id="24" name="Line 34"/>
            <p:cNvSpPr>
              <a:spLocks noChangeShapeType="1"/>
            </p:cNvSpPr>
            <p:nvPr/>
          </p:nvSpPr>
          <p:spPr bwMode="auto">
            <a:xfrm flipV="1">
              <a:off x="7329488" y="918287"/>
              <a:ext cx="0" cy="2247188"/>
            </a:xfrm>
            <a:prstGeom prst="line">
              <a:avLst/>
            </a:prstGeom>
            <a:noFill/>
            <a:ln w="1270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10315949" y="1568407"/>
            <a:ext cx="22570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Stabilizable but fragile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  <p:sp>
        <p:nvSpPr>
          <p:cNvPr id="33" name="Shape 120"/>
          <p:cNvSpPr/>
          <p:nvPr/>
        </p:nvSpPr>
        <p:spPr>
          <a:xfrm>
            <a:off x="304800" y="3357364"/>
            <a:ext cx="3201771" cy="503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lc="http://schemas.openxmlformats.org/drawingml/2006/lockedCanvas" val="1"/>
            </a:ext>
          </a:extLst>
        </p:spPr>
        <p:txBody>
          <a:bodyPr wrap="none" lIns="35717" tIns="35717" rIns="35717" bIns="35717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Tahmineh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Khazaei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4878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/>
          <p:nvPr/>
        </p:nvSpPr>
        <p:spPr>
          <a:xfrm>
            <a:off x="4558756" y="2390786"/>
            <a:ext cx="451693" cy="26443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>
                <a:solidFill>
                  <a:srgbClr val="FFFFFF"/>
                </a:solidFill>
              </a:defRPr>
            </a:pPr>
            <a:endParaRPr kumimoji="0" sz="2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3" name="Shape 163"/>
          <p:cNvSpPr/>
          <p:nvPr/>
        </p:nvSpPr>
        <p:spPr>
          <a:xfrm rot="3180000">
            <a:off x="3840939" y="1900562"/>
            <a:ext cx="1244631" cy="15561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>
                <a:solidFill>
                  <a:srgbClr val="FFFFFF"/>
                </a:solidFill>
              </a:defRPr>
            </a:pPr>
            <a:endParaRPr kumimoji="0" sz="2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9829800" y="520010"/>
            <a:ext cx="1321053" cy="3114756"/>
            <a:chOff x="7086600" y="918287"/>
            <a:chExt cx="1321053" cy="3114756"/>
          </a:xfrm>
        </p:grpSpPr>
        <p:grpSp>
          <p:nvGrpSpPr>
            <p:cNvPr id="23" name="Group 22"/>
            <p:cNvGrpSpPr/>
            <p:nvPr/>
          </p:nvGrpSpPr>
          <p:grpSpPr>
            <a:xfrm>
              <a:off x="7086600" y="2438400"/>
              <a:ext cx="1321053" cy="1594643"/>
              <a:chOff x="7064916" y="2592388"/>
              <a:chExt cx="1321053" cy="1594643"/>
            </a:xfrm>
          </p:grpSpPr>
          <p:sp>
            <p:nvSpPr>
              <p:cNvPr id="25" name="Freeform 24"/>
              <p:cNvSpPr>
                <a:spLocks/>
              </p:cNvSpPr>
              <p:nvPr/>
            </p:nvSpPr>
            <p:spPr bwMode="auto">
              <a:xfrm rot="3260985" flipV="1">
                <a:off x="7170738" y="2971800"/>
                <a:ext cx="1211262" cy="1219200"/>
              </a:xfrm>
              <a:custGeom>
                <a:avLst/>
                <a:gdLst/>
                <a:ahLst/>
                <a:cxnLst>
                  <a:cxn ang="0">
                    <a:pos x="1013" y="660"/>
                  </a:cxn>
                  <a:cxn ang="0">
                    <a:pos x="993" y="312"/>
                  </a:cxn>
                  <a:cxn ang="0">
                    <a:pos x="953" y="194"/>
                  </a:cxn>
                  <a:cxn ang="0">
                    <a:pos x="897" y="144"/>
                  </a:cxn>
                  <a:cxn ang="0">
                    <a:pos x="837" y="125"/>
                  </a:cxn>
                  <a:cxn ang="0">
                    <a:pos x="760" y="91"/>
                  </a:cxn>
                  <a:cxn ang="0">
                    <a:pos x="672" y="50"/>
                  </a:cxn>
                  <a:cxn ang="0">
                    <a:pos x="595" y="18"/>
                  </a:cxn>
                  <a:cxn ang="0">
                    <a:pos x="533" y="3"/>
                  </a:cxn>
                  <a:cxn ang="0">
                    <a:pos x="453" y="0"/>
                  </a:cxn>
                  <a:cxn ang="0">
                    <a:pos x="367" y="6"/>
                  </a:cxn>
                  <a:cxn ang="0">
                    <a:pos x="290" y="18"/>
                  </a:cxn>
                  <a:cxn ang="0">
                    <a:pos x="202" y="94"/>
                  </a:cxn>
                  <a:cxn ang="0">
                    <a:pos x="116" y="211"/>
                  </a:cxn>
                  <a:cxn ang="0">
                    <a:pos x="23" y="243"/>
                  </a:cxn>
                  <a:cxn ang="0">
                    <a:pos x="18" y="328"/>
                  </a:cxn>
                  <a:cxn ang="0">
                    <a:pos x="42" y="377"/>
                  </a:cxn>
                  <a:cxn ang="0">
                    <a:pos x="22" y="420"/>
                  </a:cxn>
                  <a:cxn ang="0">
                    <a:pos x="14" y="451"/>
                  </a:cxn>
                  <a:cxn ang="0">
                    <a:pos x="53" y="485"/>
                  </a:cxn>
                  <a:cxn ang="0">
                    <a:pos x="102" y="486"/>
                  </a:cxn>
                  <a:cxn ang="0">
                    <a:pos x="154" y="469"/>
                  </a:cxn>
                  <a:cxn ang="0">
                    <a:pos x="156" y="489"/>
                  </a:cxn>
                  <a:cxn ang="0">
                    <a:pos x="117" y="536"/>
                  </a:cxn>
                  <a:cxn ang="0">
                    <a:pos x="101" y="559"/>
                  </a:cxn>
                  <a:cxn ang="0">
                    <a:pos x="133" y="606"/>
                  </a:cxn>
                  <a:cxn ang="0">
                    <a:pos x="222" y="598"/>
                  </a:cxn>
                  <a:cxn ang="0">
                    <a:pos x="269" y="644"/>
                  </a:cxn>
                  <a:cxn ang="0">
                    <a:pos x="291" y="734"/>
                  </a:cxn>
                  <a:cxn ang="0">
                    <a:pos x="340" y="864"/>
                  </a:cxn>
                  <a:cxn ang="0">
                    <a:pos x="408" y="964"/>
                  </a:cxn>
                  <a:cxn ang="0">
                    <a:pos x="447" y="1009"/>
                  </a:cxn>
                  <a:cxn ang="0">
                    <a:pos x="489" y="504"/>
                  </a:cxn>
                  <a:cxn ang="0">
                    <a:pos x="446" y="443"/>
                  </a:cxn>
                  <a:cxn ang="0">
                    <a:pos x="450" y="419"/>
                  </a:cxn>
                  <a:cxn ang="0">
                    <a:pos x="511" y="380"/>
                  </a:cxn>
                  <a:cxn ang="0">
                    <a:pos x="566" y="398"/>
                  </a:cxn>
                  <a:cxn ang="0">
                    <a:pos x="585" y="427"/>
                  </a:cxn>
                  <a:cxn ang="0">
                    <a:pos x="580" y="448"/>
                  </a:cxn>
                  <a:cxn ang="0">
                    <a:pos x="542" y="510"/>
                  </a:cxn>
                  <a:cxn ang="0">
                    <a:pos x="489" y="1045"/>
                  </a:cxn>
                  <a:cxn ang="0">
                    <a:pos x="570" y="1092"/>
                  </a:cxn>
                  <a:cxn ang="0">
                    <a:pos x="655" y="1132"/>
                  </a:cxn>
                  <a:cxn ang="0">
                    <a:pos x="731" y="1170"/>
                  </a:cxn>
                  <a:cxn ang="0">
                    <a:pos x="797" y="1225"/>
                  </a:cxn>
                  <a:cxn ang="0">
                    <a:pos x="916" y="1332"/>
                  </a:cxn>
                  <a:cxn ang="0">
                    <a:pos x="1043" y="1438"/>
                  </a:cxn>
                  <a:cxn ang="0">
                    <a:pos x="1137" y="1515"/>
                  </a:cxn>
                  <a:cxn ang="0">
                    <a:pos x="1526" y="1130"/>
                  </a:cxn>
                  <a:cxn ang="0">
                    <a:pos x="1463" y="1099"/>
                  </a:cxn>
                  <a:cxn ang="0">
                    <a:pos x="1317" y="1025"/>
                  </a:cxn>
                  <a:cxn ang="0">
                    <a:pos x="1160" y="936"/>
                  </a:cxn>
                  <a:cxn ang="0">
                    <a:pos x="1058" y="862"/>
                  </a:cxn>
                </a:cxnLst>
                <a:rect l="0" t="0" r="r" b="b"/>
                <a:pathLst>
                  <a:path w="1526" h="1536">
                    <a:moveTo>
                      <a:pt x="1058" y="862"/>
                    </a:moveTo>
                    <a:lnTo>
                      <a:pt x="1037" y="817"/>
                    </a:lnTo>
                    <a:lnTo>
                      <a:pt x="1022" y="748"/>
                    </a:lnTo>
                    <a:lnTo>
                      <a:pt x="1013" y="660"/>
                    </a:lnTo>
                    <a:lnTo>
                      <a:pt x="1006" y="565"/>
                    </a:lnTo>
                    <a:lnTo>
                      <a:pt x="1002" y="470"/>
                    </a:lnTo>
                    <a:lnTo>
                      <a:pt x="998" y="382"/>
                    </a:lnTo>
                    <a:lnTo>
                      <a:pt x="993" y="312"/>
                    </a:lnTo>
                    <a:lnTo>
                      <a:pt x="983" y="267"/>
                    </a:lnTo>
                    <a:lnTo>
                      <a:pt x="973" y="239"/>
                    </a:lnTo>
                    <a:lnTo>
                      <a:pt x="963" y="215"/>
                    </a:lnTo>
                    <a:lnTo>
                      <a:pt x="953" y="194"/>
                    </a:lnTo>
                    <a:lnTo>
                      <a:pt x="942" y="176"/>
                    </a:lnTo>
                    <a:lnTo>
                      <a:pt x="929" y="162"/>
                    </a:lnTo>
                    <a:lnTo>
                      <a:pt x="914" y="152"/>
                    </a:lnTo>
                    <a:lnTo>
                      <a:pt x="897" y="144"/>
                    </a:lnTo>
                    <a:lnTo>
                      <a:pt x="875" y="138"/>
                    </a:lnTo>
                    <a:lnTo>
                      <a:pt x="865" y="136"/>
                    </a:lnTo>
                    <a:lnTo>
                      <a:pt x="852" y="131"/>
                    </a:lnTo>
                    <a:lnTo>
                      <a:pt x="837" y="125"/>
                    </a:lnTo>
                    <a:lnTo>
                      <a:pt x="820" y="118"/>
                    </a:lnTo>
                    <a:lnTo>
                      <a:pt x="801" y="109"/>
                    </a:lnTo>
                    <a:lnTo>
                      <a:pt x="782" y="101"/>
                    </a:lnTo>
                    <a:lnTo>
                      <a:pt x="760" y="91"/>
                    </a:lnTo>
                    <a:lnTo>
                      <a:pt x="739" y="80"/>
                    </a:lnTo>
                    <a:lnTo>
                      <a:pt x="717" y="70"/>
                    </a:lnTo>
                    <a:lnTo>
                      <a:pt x="694" y="61"/>
                    </a:lnTo>
                    <a:lnTo>
                      <a:pt x="672" y="50"/>
                    </a:lnTo>
                    <a:lnTo>
                      <a:pt x="651" y="41"/>
                    </a:lnTo>
                    <a:lnTo>
                      <a:pt x="631" y="32"/>
                    </a:lnTo>
                    <a:lnTo>
                      <a:pt x="612" y="24"/>
                    </a:lnTo>
                    <a:lnTo>
                      <a:pt x="595" y="18"/>
                    </a:lnTo>
                    <a:lnTo>
                      <a:pt x="579" y="12"/>
                    </a:lnTo>
                    <a:lnTo>
                      <a:pt x="565" y="9"/>
                    </a:lnTo>
                    <a:lnTo>
                      <a:pt x="550" y="6"/>
                    </a:lnTo>
                    <a:lnTo>
                      <a:pt x="533" y="3"/>
                    </a:lnTo>
                    <a:lnTo>
                      <a:pt x="514" y="2"/>
                    </a:lnTo>
                    <a:lnTo>
                      <a:pt x="495" y="1"/>
                    </a:lnTo>
                    <a:lnTo>
                      <a:pt x="474" y="0"/>
                    </a:lnTo>
                    <a:lnTo>
                      <a:pt x="453" y="0"/>
                    </a:lnTo>
                    <a:lnTo>
                      <a:pt x="431" y="0"/>
                    </a:lnTo>
                    <a:lnTo>
                      <a:pt x="409" y="1"/>
                    </a:lnTo>
                    <a:lnTo>
                      <a:pt x="388" y="3"/>
                    </a:lnTo>
                    <a:lnTo>
                      <a:pt x="367" y="6"/>
                    </a:lnTo>
                    <a:lnTo>
                      <a:pt x="346" y="8"/>
                    </a:lnTo>
                    <a:lnTo>
                      <a:pt x="325" y="10"/>
                    </a:lnTo>
                    <a:lnTo>
                      <a:pt x="307" y="15"/>
                    </a:lnTo>
                    <a:lnTo>
                      <a:pt x="290" y="18"/>
                    </a:lnTo>
                    <a:lnTo>
                      <a:pt x="273" y="23"/>
                    </a:lnTo>
                    <a:lnTo>
                      <a:pt x="248" y="38"/>
                    </a:lnTo>
                    <a:lnTo>
                      <a:pt x="224" y="63"/>
                    </a:lnTo>
                    <a:lnTo>
                      <a:pt x="202" y="94"/>
                    </a:lnTo>
                    <a:lnTo>
                      <a:pt x="180" y="129"/>
                    </a:lnTo>
                    <a:lnTo>
                      <a:pt x="158" y="162"/>
                    </a:lnTo>
                    <a:lnTo>
                      <a:pt x="138" y="191"/>
                    </a:lnTo>
                    <a:lnTo>
                      <a:pt x="116" y="211"/>
                    </a:lnTo>
                    <a:lnTo>
                      <a:pt x="93" y="219"/>
                    </a:lnTo>
                    <a:lnTo>
                      <a:pt x="67" y="222"/>
                    </a:lnTo>
                    <a:lnTo>
                      <a:pt x="44" y="230"/>
                    </a:lnTo>
                    <a:lnTo>
                      <a:pt x="23" y="243"/>
                    </a:lnTo>
                    <a:lnTo>
                      <a:pt x="8" y="260"/>
                    </a:lnTo>
                    <a:lnTo>
                      <a:pt x="0" y="281"/>
                    </a:lnTo>
                    <a:lnTo>
                      <a:pt x="3" y="304"/>
                    </a:lnTo>
                    <a:lnTo>
                      <a:pt x="18" y="328"/>
                    </a:lnTo>
                    <a:lnTo>
                      <a:pt x="47" y="355"/>
                    </a:lnTo>
                    <a:lnTo>
                      <a:pt x="48" y="359"/>
                    </a:lnTo>
                    <a:lnTo>
                      <a:pt x="45" y="366"/>
                    </a:lnTo>
                    <a:lnTo>
                      <a:pt x="42" y="377"/>
                    </a:lnTo>
                    <a:lnTo>
                      <a:pt x="37" y="389"/>
                    </a:lnTo>
                    <a:lnTo>
                      <a:pt x="32" y="401"/>
                    </a:lnTo>
                    <a:lnTo>
                      <a:pt x="27" y="411"/>
                    </a:lnTo>
                    <a:lnTo>
                      <a:pt x="22" y="420"/>
                    </a:lnTo>
                    <a:lnTo>
                      <a:pt x="19" y="425"/>
                    </a:lnTo>
                    <a:lnTo>
                      <a:pt x="14" y="433"/>
                    </a:lnTo>
                    <a:lnTo>
                      <a:pt x="13" y="442"/>
                    </a:lnTo>
                    <a:lnTo>
                      <a:pt x="14" y="451"/>
                    </a:lnTo>
                    <a:lnTo>
                      <a:pt x="20" y="462"/>
                    </a:lnTo>
                    <a:lnTo>
                      <a:pt x="28" y="471"/>
                    </a:lnTo>
                    <a:lnTo>
                      <a:pt x="40" y="479"/>
                    </a:lnTo>
                    <a:lnTo>
                      <a:pt x="53" y="485"/>
                    </a:lnTo>
                    <a:lnTo>
                      <a:pt x="70" y="489"/>
                    </a:lnTo>
                    <a:lnTo>
                      <a:pt x="79" y="489"/>
                    </a:lnTo>
                    <a:lnTo>
                      <a:pt x="89" y="488"/>
                    </a:lnTo>
                    <a:lnTo>
                      <a:pt x="102" y="486"/>
                    </a:lnTo>
                    <a:lnTo>
                      <a:pt x="116" y="481"/>
                    </a:lnTo>
                    <a:lnTo>
                      <a:pt x="129" y="478"/>
                    </a:lnTo>
                    <a:lnTo>
                      <a:pt x="142" y="473"/>
                    </a:lnTo>
                    <a:lnTo>
                      <a:pt x="154" y="469"/>
                    </a:lnTo>
                    <a:lnTo>
                      <a:pt x="163" y="465"/>
                    </a:lnTo>
                    <a:lnTo>
                      <a:pt x="164" y="469"/>
                    </a:lnTo>
                    <a:lnTo>
                      <a:pt x="162" y="476"/>
                    </a:lnTo>
                    <a:lnTo>
                      <a:pt x="156" y="489"/>
                    </a:lnTo>
                    <a:lnTo>
                      <a:pt x="142" y="510"/>
                    </a:lnTo>
                    <a:lnTo>
                      <a:pt x="133" y="522"/>
                    </a:lnTo>
                    <a:lnTo>
                      <a:pt x="125" y="530"/>
                    </a:lnTo>
                    <a:lnTo>
                      <a:pt x="117" y="536"/>
                    </a:lnTo>
                    <a:lnTo>
                      <a:pt x="111" y="540"/>
                    </a:lnTo>
                    <a:lnTo>
                      <a:pt x="105" y="545"/>
                    </a:lnTo>
                    <a:lnTo>
                      <a:pt x="102" y="551"/>
                    </a:lnTo>
                    <a:lnTo>
                      <a:pt x="101" y="559"/>
                    </a:lnTo>
                    <a:lnTo>
                      <a:pt x="101" y="569"/>
                    </a:lnTo>
                    <a:lnTo>
                      <a:pt x="105" y="582"/>
                    </a:lnTo>
                    <a:lnTo>
                      <a:pt x="117" y="594"/>
                    </a:lnTo>
                    <a:lnTo>
                      <a:pt x="133" y="606"/>
                    </a:lnTo>
                    <a:lnTo>
                      <a:pt x="154" y="613"/>
                    </a:lnTo>
                    <a:lnTo>
                      <a:pt x="176" y="615"/>
                    </a:lnTo>
                    <a:lnTo>
                      <a:pt x="199" y="610"/>
                    </a:lnTo>
                    <a:lnTo>
                      <a:pt x="222" y="598"/>
                    </a:lnTo>
                    <a:lnTo>
                      <a:pt x="242" y="574"/>
                    </a:lnTo>
                    <a:lnTo>
                      <a:pt x="254" y="598"/>
                    </a:lnTo>
                    <a:lnTo>
                      <a:pt x="262" y="621"/>
                    </a:lnTo>
                    <a:lnTo>
                      <a:pt x="269" y="644"/>
                    </a:lnTo>
                    <a:lnTo>
                      <a:pt x="276" y="667"/>
                    </a:lnTo>
                    <a:lnTo>
                      <a:pt x="280" y="690"/>
                    </a:lnTo>
                    <a:lnTo>
                      <a:pt x="285" y="712"/>
                    </a:lnTo>
                    <a:lnTo>
                      <a:pt x="291" y="734"/>
                    </a:lnTo>
                    <a:lnTo>
                      <a:pt x="298" y="756"/>
                    </a:lnTo>
                    <a:lnTo>
                      <a:pt x="314" y="799"/>
                    </a:lnTo>
                    <a:lnTo>
                      <a:pt x="328" y="835"/>
                    </a:lnTo>
                    <a:lnTo>
                      <a:pt x="340" y="864"/>
                    </a:lnTo>
                    <a:lnTo>
                      <a:pt x="353" y="889"/>
                    </a:lnTo>
                    <a:lnTo>
                      <a:pt x="368" y="912"/>
                    </a:lnTo>
                    <a:lnTo>
                      <a:pt x="386" y="936"/>
                    </a:lnTo>
                    <a:lnTo>
                      <a:pt x="408" y="964"/>
                    </a:lnTo>
                    <a:lnTo>
                      <a:pt x="436" y="998"/>
                    </a:lnTo>
                    <a:lnTo>
                      <a:pt x="439" y="1002"/>
                    </a:lnTo>
                    <a:lnTo>
                      <a:pt x="444" y="1006"/>
                    </a:lnTo>
                    <a:lnTo>
                      <a:pt x="447" y="1009"/>
                    </a:lnTo>
                    <a:lnTo>
                      <a:pt x="451" y="1014"/>
                    </a:lnTo>
                    <a:lnTo>
                      <a:pt x="515" y="522"/>
                    </a:lnTo>
                    <a:lnTo>
                      <a:pt x="503" y="516"/>
                    </a:lnTo>
                    <a:lnTo>
                      <a:pt x="489" y="504"/>
                    </a:lnTo>
                    <a:lnTo>
                      <a:pt x="476" y="489"/>
                    </a:lnTo>
                    <a:lnTo>
                      <a:pt x="465" y="472"/>
                    </a:lnTo>
                    <a:lnTo>
                      <a:pt x="454" y="456"/>
                    </a:lnTo>
                    <a:lnTo>
                      <a:pt x="446" y="443"/>
                    </a:lnTo>
                    <a:lnTo>
                      <a:pt x="442" y="433"/>
                    </a:lnTo>
                    <a:lnTo>
                      <a:pt x="439" y="430"/>
                    </a:lnTo>
                    <a:lnTo>
                      <a:pt x="443" y="426"/>
                    </a:lnTo>
                    <a:lnTo>
                      <a:pt x="450" y="419"/>
                    </a:lnTo>
                    <a:lnTo>
                      <a:pt x="462" y="409"/>
                    </a:lnTo>
                    <a:lnTo>
                      <a:pt x="477" y="398"/>
                    </a:lnTo>
                    <a:lnTo>
                      <a:pt x="494" y="388"/>
                    </a:lnTo>
                    <a:lnTo>
                      <a:pt x="511" y="380"/>
                    </a:lnTo>
                    <a:lnTo>
                      <a:pt x="528" y="378"/>
                    </a:lnTo>
                    <a:lnTo>
                      <a:pt x="543" y="381"/>
                    </a:lnTo>
                    <a:lnTo>
                      <a:pt x="556" y="389"/>
                    </a:lnTo>
                    <a:lnTo>
                      <a:pt x="566" y="398"/>
                    </a:lnTo>
                    <a:lnTo>
                      <a:pt x="574" y="406"/>
                    </a:lnTo>
                    <a:lnTo>
                      <a:pt x="579" y="415"/>
                    </a:lnTo>
                    <a:lnTo>
                      <a:pt x="582" y="423"/>
                    </a:lnTo>
                    <a:lnTo>
                      <a:pt x="585" y="427"/>
                    </a:lnTo>
                    <a:lnTo>
                      <a:pt x="586" y="432"/>
                    </a:lnTo>
                    <a:lnTo>
                      <a:pt x="586" y="433"/>
                    </a:lnTo>
                    <a:lnTo>
                      <a:pt x="585" y="438"/>
                    </a:lnTo>
                    <a:lnTo>
                      <a:pt x="580" y="448"/>
                    </a:lnTo>
                    <a:lnTo>
                      <a:pt x="573" y="463"/>
                    </a:lnTo>
                    <a:lnTo>
                      <a:pt x="564" y="479"/>
                    </a:lnTo>
                    <a:lnTo>
                      <a:pt x="553" y="496"/>
                    </a:lnTo>
                    <a:lnTo>
                      <a:pt x="542" y="510"/>
                    </a:lnTo>
                    <a:lnTo>
                      <a:pt x="529" y="521"/>
                    </a:lnTo>
                    <a:lnTo>
                      <a:pt x="517" y="523"/>
                    </a:lnTo>
                    <a:lnTo>
                      <a:pt x="471" y="1031"/>
                    </a:lnTo>
                    <a:lnTo>
                      <a:pt x="489" y="1045"/>
                    </a:lnTo>
                    <a:lnTo>
                      <a:pt x="507" y="1057"/>
                    </a:lnTo>
                    <a:lnTo>
                      <a:pt x="528" y="1070"/>
                    </a:lnTo>
                    <a:lnTo>
                      <a:pt x="549" y="1082"/>
                    </a:lnTo>
                    <a:lnTo>
                      <a:pt x="570" y="1092"/>
                    </a:lnTo>
                    <a:lnTo>
                      <a:pt x="592" y="1102"/>
                    </a:lnTo>
                    <a:lnTo>
                      <a:pt x="612" y="1113"/>
                    </a:lnTo>
                    <a:lnTo>
                      <a:pt x="634" y="1123"/>
                    </a:lnTo>
                    <a:lnTo>
                      <a:pt x="655" y="1132"/>
                    </a:lnTo>
                    <a:lnTo>
                      <a:pt x="676" y="1142"/>
                    </a:lnTo>
                    <a:lnTo>
                      <a:pt x="695" y="1152"/>
                    </a:lnTo>
                    <a:lnTo>
                      <a:pt x="714" y="1161"/>
                    </a:lnTo>
                    <a:lnTo>
                      <a:pt x="731" y="1170"/>
                    </a:lnTo>
                    <a:lnTo>
                      <a:pt x="746" y="1181"/>
                    </a:lnTo>
                    <a:lnTo>
                      <a:pt x="761" y="1191"/>
                    </a:lnTo>
                    <a:lnTo>
                      <a:pt x="772" y="1202"/>
                    </a:lnTo>
                    <a:lnTo>
                      <a:pt x="797" y="1225"/>
                    </a:lnTo>
                    <a:lnTo>
                      <a:pt x="824" y="1250"/>
                    </a:lnTo>
                    <a:lnTo>
                      <a:pt x="854" y="1276"/>
                    </a:lnTo>
                    <a:lnTo>
                      <a:pt x="885" y="1304"/>
                    </a:lnTo>
                    <a:lnTo>
                      <a:pt x="916" y="1332"/>
                    </a:lnTo>
                    <a:lnTo>
                      <a:pt x="950" y="1359"/>
                    </a:lnTo>
                    <a:lnTo>
                      <a:pt x="981" y="1387"/>
                    </a:lnTo>
                    <a:lnTo>
                      <a:pt x="1013" y="1414"/>
                    </a:lnTo>
                    <a:lnTo>
                      <a:pt x="1043" y="1438"/>
                    </a:lnTo>
                    <a:lnTo>
                      <a:pt x="1071" y="1461"/>
                    </a:lnTo>
                    <a:lnTo>
                      <a:pt x="1096" y="1481"/>
                    </a:lnTo>
                    <a:lnTo>
                      <a:pt x="1118" y="1500"/>
                    </a:lnTo>
                    <a:lnTo>
                      <a:pt x="1137" y="1515"/>
                    </a:lnTo>
                    <a:lnTo>
                      <a:pt x="1150" y="1526"/>
                    </a:lnTo>
                    <a:lnTo>
                      <a:pt x="1158" y="1533"/>
                    </a:lnTo>
                    <a:lnTo>
                      <a:pt x="1162" y="1536"/>
                    </a:lnTo>
                    <a:lnTo>
                      <a:pt x="1526" y="1130"/>
                    </a:lnTo>
                    <a:lnTo>
                      <a:pt x="1521" y="1128"/>
                    </a:lnTo>
                    <a:lnTo>
                      <a:pt x="1509" y="1122"/>
                    </a:lnTo>
                    <a:lnTo>
                      <a:pt x="1489" y="1112"/>
                    </a:lnTo>
                    <a:lnTo>
                      <a:pt x="1463" y="1099"/>
                    </a:lnTo>
                    <a:lnTo>
                      <a:pt x="1432" y="1084"/>
                    </a:lnTo>
                    <a:lnTo>
                      <a:pt x="1396" y="1066"/>
                    </a:lnTo>
                    <a:lnTo>
                      <a:pt x="1358" y="1046"/>
                    </a:lnTo>
                    <a:lnTo>
                      <a:pt x="1317" y="1025"/>
                    </a:lnTo>
                    <a:lnTo>
                      <a:pt x="1276" y="1003"/>
                    </a:lnTo>
                    <a:lnTo>
                      <a:pt x="1236" y="981"/>
                    </a:lnTo>
                    <a:lnTo>
                      <a:pt x="1196" y="958"/>
                    </a:lnTo>
                    <a:lnTo>
                      <a:pt x="1160" y="936"/>
                    </a:lnTo>
                    <a:lnTo>
                      <a:pt x="1126" y="916"/>
                    </a:lnTo>
                    <a:lnTo>
                      <a:pt x="1097" y="896"/>
                    </a:lnTo>
                    <a:lnTo>
                      <a:pt x="1074" y="878"/>
                    </a:lnTo>
                    <a:lnTo>
                      <a:pt x="1058" y="86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26" name="Freeform 25"/>
              <p:cNvSpPr>
                <a:spLocks/>
              </p:cNvSpPr>
              <p:nvPr/>
            </p:nvSpPr>
            <p:spPr bwMode="auto">
              <a:xfrm rot="3260985" flipV="1">
                <a:off x="7626445" y="3194231"/>
                <a:ext cx="52387" cy="404813"/>
              </a:xfrm>
              <a:custGeom>
                <a:avLst/>
                <a:gdLst/>
                <a:ahLst/>
                <a:cxnLst>
                  <a:cxn ang="0">
                    <a:pos x="64" y="1"/>
                  </a:cxn>
                  <a:cxn ang="0">
                    <a:pos x="64" y="0"/>
                  </a:cxn>
                  <a:cxn ang="0">
                    <a:pos x="64" y="0"/>
                  </a:cxn>
                  <a:cxn ang="0">
                    <a:pos x="64" y="0"/>
                  </a:cxn>
                  <a:cxn ang="0">
                    <a:pos x="64" y="0"/>
                  </a:cxn>
                  <a:cxn ang="0">
                    <a:pos x="0" y="492"/>
                  </a:cxn>
                  <a:cxn ang="0">
                    <a:pos x="5" y="496"/>
                  </a:cxn>
                  <a:cxn ang="0">
                    <a:pos x="10" y="500"/>
                  </a:cxn>
                  <a:cxn ang="0">
                    <a:pos x="15" y="504"/>
                  </a:cxn>
                  <a:cxn ang="0">
                    <a:pos x="20" y="509"/>
                  </a:cxn>
                  <a:cxn ang="0">
                    <a:pos x="66" y="1"/>
                  </a:cxn>
                  <a:cxn ang="0">
                    <a:pos x="66" y="1"/>
                  </a:cxn>
                  <a:cxn ang="0">
                    <a:pos x="66" y="1"/>
                  </a:cxn>
                  <a:cxn ang="0">
                    <a:pos x="66" y="1"/>
                  </a:cxn>
                  <a:cxn ang="0">
                    <a:pos x="64" y="1"/>
                  </a:cxn>
                </a:cxnLst>
                <a:rect l="0" t="0" r="r" b="b"/>
                <a:pathLst>
                  <a:path w="66" h="509">
                    <a:moveTo>
                      <a:pt x="64" y="1"/>
                    </a:moveTo>
                    <a:lnTo>
                      <a:pt x="64" y="0"/>
                    </a:lnTo>
                    <a:lnTo>
                      <a:pt x="64" y="0"/>
                    </a:lnTo>
                    <a:lnTo>
                      <a:pt x="64" y="0"/>
                    </a:lnTo>
                    <a:lnTo>
                      <a:pt x="64" y="0"/>
                    </a:lnTo>
                    <a:lnTo>
                      <a:pt x="0" y="492"/>
                    </a:lnTo>
                    <a:lnTo>
                      <a:pt x="5" y="496"/>
                    </a:lnTo>
                    <a:lnTo>
                      <a:pt x="10" y="500"/>
                    </a:lnTo>
                    <a:lnTo>
                      <a:pt x="15" y="504"/>
                    </a:lnTo>
                    <a:lnTo>
                      <a:pt x="20" y="509"/>
                    </a:lnTo>
                    <a:lnTo>
                      <a:pt x="66" y="1"/>
                    </a:lnTo>
                    <a:lnTo>
                      <a:pt x="66" y="1"/>
                    </a:lnTo>
                    <a:lnTo>
                      <a:pt x="66" y="1"/>
                    </a:lnTo>
                    <a:lnTo>
                      <a:pt x="66" y="1"/>
                    </a:lnTo>
                    <a:lnTo>
                      <a:pt x="64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27" name="Freeform 26"/>
              <p:cNvSpPr>
                <a:spLocks/>
              </p:cNvSpPr>
              <p:nvPr/>
            </p:nvSpPr>
            <p:spPr bwMode="auto">
              <a:xfrm rot="3260985" flipV="1">
                <a:off x="7093491" y="3444015"/>
                <a:ext cx="63500" cy="120650"/>
              </a:xfrm>
              <a:custGeom>
                <a:avLst/>
                <a:gdLst/>
                <a:ahLst/>
                <a:cxnLst>
                  <a:cxn ang="0">
                    <a:pos x="74" y="9"/>
                  </a:cxn>
                  <a:cxn ang="0">
                    <a:pos x="68" y="23"/>
                  </a:cxn>
                  <a:cxn ang="0">
                    <a:pos x="59" y="41"/>
                  </a:cxn>
                  <a:cxn ang="0">
                    <a:pos x="48" y="63"/>
                  </a:cxn>
                  <a:cxn ang="0">
                    <a:pos x="35" y="84"/>
                  </a:cxn>
                  <a:cxn ang="0">
                    <a:pos x="22" y="104"/>
                  </a:cxn>
                  <a:cxn ang="0">
                    <a:pos x="12" y="121"/>
                  </a:cxn>
                  <a:cxn ang="0">
                    <a:pos x="4" y="132"/>
                  </a:cxn>
                  <a:cxn ang="0">
                    <a:pos x="1" y="137"/>
                  </a:cxn>
                  <a:cxn ang="0">
                    <a:pos x="0" y="137"/>
                  </a:cxn>
                  <a:cxn ang="0">
                    <a:pos x="0" y="139"/>
                  </a:cxn>
                  <a:cxn ang="0">
                    <a:pos x="5" y="141"/>
                  </a:cxn>
                  <a:cxn ang="0">
                    <a:pos x="19" y="146"/>
                  </a:cxn>
                  <a:cxn ang="0">
                    <a:pos x="23" y="147"/>
                  </a:cxn>
                  <a:cxn ang="0">
                    <a:pos x="28" y="148"/>
                  </a:cxn>
                  <a:cxn ang="0">
                    <a:pos x="33" y="149"/>
                  </a:cxn>
                  <a:cxn ang="0">
                    <a:pos x="37" y="150"/>
                  </a:cxn>
                  <a:cxn ang="0">
                    <a:pos x="43" y="132"/>
                  </a:cxn>
                  <a:cxn ang="0">
                    <a:pos x="48" y="112"/>
                  </a:cxn>
                  <a:cxn ang="0">
                    <a:pos x="53" y="94"/>
                  </a:cxn>
                  <a:cxn ang="0">
                    <a:pos x="59" y="74"/>
                  </a:cxn>
                  <a:cxn ang="0">
                    <a:pos x="64" y="56"/>
                  </a:cxn>
                  <a:cxn ang="0">
                    <a:pos x="69" y="36"/>
                  </a:cxn>
                  <a:cxn ang="0">
                    <a:pos x="75" y="18"/>
                  </a:cxn>
                  <a:cxn ang="0">
                    <a:pos x="81" y="0"/>
                  </a:cxn>
                  <a:cxn ang="0">
                    <a:pos x="79" y="2"/>
                  </a:cxn>
                  <a:cxn ang="0">
                    <a:pos x="76" y="4"/>
                  </a:cxn>
                  <a:cxn ang="0">
                    <a:pos x="75" y="6"/>
                  </a:cxn>
                  <a:cxn ang="0">
                    <a:pos x="74" y="9"/>
                  </a:cxn>
                </a:cxnLst>
                <a:rect l="0" t="0" r="r" b="b"/>
                <a:pathLst>
                  <a:path w="81" h="150">
                    <a:moveTo>
                      <a:pt x="74" y="9"/>
                    </a:moveTo>
                    <a:lnTo>
                      <a:pt x="68" y="23"/>
                    </a:lnTo>
                    <a:lnTo>
                      <a:pt x="59" y="41"/>
                    </a:lnTo>
                    <a:lnTo>
                      <a:pt x="48" y="63"/>
                    </a:lnTo>
                    <a:lnTo>
                      <a:pt x="35" y="84"/>
                    </a:lnTo>
                    <a:lnTo>
                      <a:pt x="22" y="104"/>
                    </a:lnTo>
                    <a:lnTo>
                      <a:pt x="12" y="121"/>
                    </a:lnTo>
                    <a:lnTo>
                      <a:pt x="4" y="132"/>
                    </a:lnTo>
                    <a:lnTo>
                      <a:pt x="1" y="137"/>
                    </a:lnTo>
                    <a:lnTo>
                      <a:pt x="0" y="137"/>
                    </a:lnTo>
                    <a:lnTo>
                      <a:pt x="0" y="139"/>
                    </a:lnTo>
                    <a:lnTo>
                      <a:pt x="5" y="141"/>
                    </a:lnTo>
                    <a:lnTo>
                      <a:pt x="19" y="146"/>
                    </a:lnTo>
                    <a:lnTo>
                      <a:pt x="23" y="147"/>
                    </a:lnTo>
                    <a:lnTo>
                      <a:pt x="28" y="148"/>
                    </a:lnTo>
                    <a:lnTo>
                      <a:pt x="33" y="149"/>
                    </a:lnTo>
                    <a:lnTo>
                      <a:pt x="37" y="150"/>
                    </a:lnTo>
                    <a:lnTo>
                      <a:pt x="43" y="132"/>
                    </a:lnTo>
                    <a:lnTo>
                      <a:pt x="48" y="112"/>
                    </a:lnTo>
                    <a:lnTo>
                      <a:pt x="53" y="94"/>
                    </a:lnTo>
                    <a:lnTo>
                      <a:pt x="59" y="74"/>
                    </a:lnTo>
                    <a:lnTo>
                      <a:pt x="64" y="56"/>
                    </a:lnTo>
                    <a:lnTo>
                      <a:pt x="69" y="36"/>
                    </a:lnTo>
                    <a:lnTo>
                      <a:pt x="75" y="18"/>
                    </a:lnTo>
                    <a:lnTo>
                      <a:pt x="81" y="0"/>
                    </a:lnTo>
                    <a:lnTo>
                      <a:pt x="79" y="2"/>
                    </a:lnTo>
                    <a:lnTo>
                      <a:pt x="76" y="4"/>
                    </a:lnTo>
                    <a:lnTo>
                      <a:pt x="75" y="6"/>
                    </a:lnTo>
                    <a:lnTo>
                      <a:pt x="74" y="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28" name="Freeform 27"/>
              <p:cNvSpPr>
                <a:spLocks/>
              </p:cNvSpPr>
              <p:nvPr/>
            </p:nvSpPr>
            <p:spPr bwMode="auto">
              <a:xfrm rot="3260985" flipV="1">
                <a:off x="7188737" y="3058249"/>
                <a:ext cx="1004887" cy="1023938"/>
              </a:xfrm>
              <a:custGeom>
                <a:avLst/>
                <a:gdLst/>
                <a:ahLst/>
                <a:cxnLst>
                  <a:cxn ang="0">
                    <a:pos x="1226" y="1099"/>
                  </a:cxn>
                  <a:cxn ang="0">
                    <a:pos x="1152" y="1109"/>
                  </a:cxn>
                  <a:cxn ang="0">
                    <a:pos x="1203" y="1041"/>
                  </a:cxn>
                  <a:cxn ang="0">
                    <a:pos x="1149" y="1076"/>
                  </a:cxn>
                  <a:cxn ang="0">
                    <a:pos x="1104" y="1073"/>
                  </a:cxn>
                  <a:cxn ang="0">
                    <a:pos x="1136" y="1016"/>
                  </a:cxn>
                  <a:cxn ang="0">
                    <a:pos x="1067" y="1056"/>
                  </a:cxn>
                  <a:cxn ang="0">
                    <a:pos x="1047" y="1025"/>
                  </a:cxn>
                  <a:cxn ang="0">
                    <a:pos x="1081" y="969"/>
                  </a:cxn>
                  <a:cxn ang="0">
                    <a:pos x="985" y="1031"/>
                  </a:cxn>
                  <a:cxn ang="0">
                    <a:pos x="1007" y="979"/>
                  </a:cxn>
                  <a:cxn ang="0">
                    <a:pos x="1028" y="939"/>
                  </a:cxn>
                  <a:cxn ang="0">
                    <a:pos x="922" y="996"/>
                  </a:cxn>
                  <a:cxn ang="0">
                    <a:pos x="956" y="949"/>
                  </a:cxn>
                  <a:cxn ang="0">
                    <a:pos x="958" y="925"/>
                  </a:cxn>
                  <a:cxn ang="0">
                    <a:pos x="870" y="959"/>
                  </a:cxn>
                  <a:cxn ang="0">
                    <a:pos x="920" y="901"/>
                  </a:cxn>
                  <a:cxn ang="0">
                    <a:pos x="835" y="922"/>
                  </a:cxn>
                  <a:cxn ang="0">
                    <a:pos x="795" y="848"/>
                  </a:cxn>
                  <a:cxn ang="0">
                    <a:pos x="751" y="860"/>
                  </a:cxn>
                  <a:cxn ang="0">
                    <a:pos x="686" y="767"/>
                  </a:cxn>
                  <a:cxn ang="0">
                    <a:pos x="742" y="679"/>
                  </a:cxn>
                  <a:cxn ang="0">
                    <a:pos x="763" y="621"/>
                  </a:cxn>
                  <a:cxn ang="0">
                    <a:pos x="833" y="368"/>
                  </a:cxn>
                  <a:cxn ang="0">
                    <a:pos x="851" y="205"/>
                  </a:cxn>
                  <a:cxn ang="0">
                    <a:pos x="734" y="145"/>
                  </a:cxn>
                  <a:cxn ang="0">
                    <a:pos x="560" y="43"/>
                  </a:cxn>
                  <a:cxn ang="0">
                    <a:pos x="510" y="16"/>
                  </a:cxn>
                  <a:cxn ang="0">
                    <a:pos x="381" y="4"/>
                  </a:cxn>
                  <a:cxn ang="0">
                    <a:pos x="283" y="12"/>
                  </a:cxn>
                  <a:cxn ang="0">
                    <a:pos x="236" y="100"/>
                  </a:cxn>
                  <a:cxn ang="0">
                    <a:pos x="223" y="174"/>
                  </a:cxn>
                  <a:cxn ang="0">
                    <a:pos x="273" y="115"/>
                  </a:cxn>
                  <a:cxn ang="0">
                    <a:pos x="314" y="126"/>
                  </a:cxn>
                  <a:cxn ang="0">
                    <a:pos x="389" y="124"/>
                  </a:cxn>
                  <a:cxn ang="0">
                    <a:pos x="439" y="144"/>
                  </a:cxn>
                  <a:cxn ang="0">
                    <a:pos x="495" y="177"/>
                  </a:cxn>
                  <a:cxn ang="0">
                    <a:pos x="559" y="223"/>
                  </a:cxn>
                  <a:cxn ang="0">
                    <a:pos x="612" y="324"/>
                  </a:cxn>
                  <a:cxn ang="0">
                    <a:pos x="585" y="424"/>
                  </a:cxn>
                  <a:cxn ang="0">
                    <a:pos x="481" y="558"/>
                  </a:cxn>
                  <a:cxn ang="0">
                    <a:pos x="404" y="496"/>
                  </a:cxn>
                  <a:cxn ang="0">
                    <a:pos x="288" y="362"/>
                  </a:cxn>
                  <a:cxn ang="0">
                    <a:pos x="190" y="270"/>
                  </a:cxn>
                  <a:cxn ang="0">
                    <a:pos x="85" y="230"/>
                  </a:cxn>
                  <a:cxn ang="0">
                    <a:pos x="11" y="224"/>
                  </a:cxn>
                  <a:cxn ang="0">
                    <a:pos x="54" y="253"/>
                  </a:cxn>
                  <a:cxn ang="0">
                    <a:pos x="146" y="294"/>
                  </a:cxn>
                  <a:cxn ang="0">
                    <a:pos x="146" y="360"/>
                  </a:cxn>
                  <a:cxn ang="0">
                    <a:pos x="161" y="395"/>
                  </a:cxn>
                  <a:cxn ang="0">
                    <a:pos x="205" y="470"/>
                  </a:cxn>
                  <a:cxn ang="0">
                    <a:pos x="241" y="503"/>
                  </a:cxn>
                  <a:cxn ang="0">
                    <a:pos x="373" y="715"/>
                  </a:cxn>
                  <a:cxn ang="0">
                    <a:pos x="451" y="835"/>
                  </a:cxn>
                  <a:cxn ang="0">
                    <a:pos x="544" y="904"/>
                  </a:cxn>
                  <a:cxn ang="0">
                    <a:pos x="636" y="957"/>
                  </a:cxn>
                  <a:cxn ang="0">
                    <a:pos x="695" y="985"/>
                  </a:cxn>
                  <a:cxn ang="0">
                    <a:pos x="1083" y="1289"/>
                  </a:cxn>
                  <a:cxn ang="0">
                    <a:pos x="1222" y="1140"/>
                  </a:cxn>
                </a:cxnLst>
                <a:rect l="0" t="0" r="r" b="b"/>
                <a:pathLst>
                  <a:path w="1266" h="1289">
                    <a:moveTo>
                      <a:pt x="1221" y="1139"/>
                    </a:moveTo>
                    <a:lnTo>
                      <a:pt x="1266" y="1078"/>
                    </a:lnTo>
                    <a:lnTo>
                      <a:pt x="1264" y="1079"/>
                    </a:lnTo>
                    <a:lnTo>
                      <a:pt x="1258" y="1081"/>
                    </a:lnTo>
                    <a:lnTo>
                      <a:pt x="1250" y="1086"/>
                    </a:lnTo>
                    <a:lnTo>
                      <a:pt x="1238" y="1092"/>
                    </a:lnTo>
                    <a:lnTo>
                      <a:pt x="1226" y="1099"/>
                    </a:lnTo>
                    <a:lnTo>
                      <a:pt x="1212" y="1107"/>
                    </a:lnTo>
                    <a:lnTo>
                      <a:pt x="1197" y="1115"/>
                    </a:lnTo>
                    <a:lnTo>
                      <a:pt x="1182" y="1123"/>
                    </a:lnTo>
                    <a:lnTo>
                      <a:pt x="1175" y="1119"/>
                    </a:lnTo>
                    <a:lnTo>
                      <a:pt x="1167" y="1116"/>
                    </a:lnTo>
                    <a:lnTo>
                      <a:pt x="1160" y="1113"/>
                    </a:lnTo>
                    <a:lnTo>
                      <a:pt x="1152" y="1109"/>
                    </a:lnTo>
                    <a:lnTo>
                      <a:pt x="1161" y="1096"/>
                    </a:lnTo>
                    <a:lnTo>
                      <a:pt x="1169" y="1085"/>
                    </a:lnTo>
                    <a:lnTo>
                      <a:pt x="1178" y="1073"/>
                    </a:lnTo>
                    <a:lnTo>
                      <a:pt x="1187" y="1062"/>
                    </a:lnTo>
                    <a:lnTo>
                      <a:pt x="1193" y="1054"/>
                    </a:lnTo>
                    <a:lnTo>
                      <a:pt x="1199" y="1046"/>
                    </a:lnTo>
                    <a:lnTo>
                      <a:pt x="1203" y="1041"/>
                    </a:lnTo>
                    <a:lnTo>
                      <a:pt x="1204" y="1040"/>
                    </a:lnTo>
                    <a:lnTo>
                      <a:pt x="1202" y="1041"/>
                    </a:lnTo>
                    <a:lnTo>
                      <a:pt x="1196" y="1045"/>
                    </a:lnTo>
                    <a:lnTo>
                      <a:pt x="1187" y="1050"/>
                    </a:lnTo>
                    <a:lnTo>
                      <a:pt x="1176" y="1058"/>
                    </a:lnTo>
                    <a:lnTo>
                      <a:pt x="1162" y="1066"/>
                    </a:lnTo>
                    <a:lnTo>
                      <a:pt x="1149" y="1076"/>
                    </a:lnTo>
                    <a:lnTo>
                      <a:pt x="1135" y="1086"/>
                    </a:lnTo>
                    <a:lnTo>
                      <a:pt x="1121" y="1095"/>
                    </a:lnTo>
                    <a:lnTo>
                      <a:pt x="1115" y="1093"/>
                    </a:lnTo>
                    <a:lnTo>
                      <a:pt x="1109" y="1090"/>
                    </a:lnTo>
                    <a:lnTo>
                      <a:pt x="1104" y="1087"/>
                    </a:lnTo>
                    <a:lnTo>
                      <a:pt x="1098" y="1085"/>
                    </a:lnTo>
                    <a:lnTo>
                      <a:pt x="1104" y="1073"/>
                    </a:lnTo>
                    <a:lnTo>
                      <a:pt x="1110" y="1061"/>
                    </a:lnTo>
                    <a:lnTo>
                      <a:pt x="1117" y="1049"/>
                    </a:lnTo>
                    <a:lnTo>
                      <a:pt x="1123" y="1039"/>
                    </a:lnTo>
                    <a:lnTo>
                      <a:pt x="1128" y="1030"/>
                    </a:lnTo>
                    <a:lnTo>
                      <a:pt x="1132" y="1023"/>
                    </a:lnTo>
                    <a:lnTo>
                      <a:pt x="1135" y="1017"/>
                    </a:lnTo>
                    <a:lnTo>
                      <a:pt x="1136" y="1016"/>
                    </a:lnTo>
                    <a:lnTo>
                      <a:pt x="1134" y="1017"/>
                    </a:lnTo>
                    <a:lnTo>
                      <a:pt x="1128" y="1020"/>
                    </a:lnTo>
                    <a:lnTo>
                      <a:pt x="1119" y="1026"/>
                    </a:lnTo>
                    <a:lnTo>
                      <a:pt x="1107" y="1032"/>
                    </a:lnTo>
                    <a:lnTo>
                      <a:pt x="1094" y="1040"/>
                    </a:lnTo>
                    <a:lnTo>
                      <a:pt x="1081" y="1048"/>
                    </a:lnTo>
                    <a:lnTo>
                      <a:pt x="1067" y="1056"/>
                    </a:lnTo>
                    <a:lnTo>
                      <a:pt x="1053" y="1064"/>
                    </a:lnTo>
                    <a:lnTo>
                      <a:pt x="1047" y="1062"/>
                    </a:lnTo>
                    <a:lnTo>
                      <a:pt x="1043" y="1058"/>
                    </a:lnTo>
                    <a:lnTo>
                      <a:pt x="1037" y="1056"/>
                    </a:lnTo>
                    <a:lnTo>
                      <a:pt x="1031" y="1054"/>
                    </a:lnTo>
                    <a:lnTo>
                      <a:pt x="1039" y="1040"/>
                    </a:lnTo>
                    <a:lnTo>
                      <a:pt x="1047" y="1025"/>
                    </a:lnTo>
                    <a:lnTo>
                      <a:pt x="1056" y="1010"/>
                    </a:lnTo>
                    <a:lnTo>
                      <a:pt x="1064" y="996"/>
                    </a:lnTo>
                    <a:lnTo>
                      <a:pt x="1071" y="985"/>
                    </a:lnTo>
                    <a:lnTo>
                      <a:pt x="1077" y="975"/>
                    </a:lnTo>
                    <a:lnTo>
                      <a:pt x="1082" y="969"/>
                    </a:lnTo>
                    <a:lnTo>
                      <a:pt x="1083" y="966"/>
                    </a:lnTo>
                    <a:lnTo>
                      <a:pt x="1081" y="969"/>
                    </a:lnTo>
                    <a:lnTo>
                      <a:pt x="1072" y="973"/>
                    </a:lnTo>
                    <a:lnTo>
                      <a:pt x="1062" y="980"/>
                    </a:lnTo>
                    <a:lnTo>
                      <a:pt x="1048" y="989"/>
                    </a:lnTo>
                    <a:lnTo>
                      <a:pt x="1032" y="1000"/>
                    </a:lnTo>
                    <a:lnTo>
                      <a:pt x="1016" y="1010"/>
                    </a:lnTo>
                    <a:lnTo>
                      <a:pt x="1000" y="1020"/>
                    </a:lnTo>
                    <a:lnTo>
                      <a:pt x="985" y="1031"/>
                    </a:lnTo>
                    <a:lnTo>
                      <a:pt x="981" y="1028"/>
                    </a:lnTo>
                    <a:lnTo>
                      <a:pt x="979" y="1027"/>
                    </a:lnTo>
                    <a:lnTo>
                      <a:pt x="976" y="1025"/>
                    </a:lnTo>
                    <a:lnTo>
                      <a:pt x="972" y="1024"/>
                    </a:lnTo>
                    <a:lnTo>
                      <a:pt x="983" y="1010"/>
                    </a:lnTo>
                    <a:lnTo>
                      <a:pt x="994" y="994"/>
                    </a:lnTo>
                    <a:lnTo>
                      <a:pt x="1007" y="979"/>
                    </a:lnTo>
                    <a:lnTo>
                      <a:pt x="1018" y="964"/>
                    </a:lnTo>
                    <a:lnTo>
                      <a:pt x="1028" y="950"/>
                    </a:lnTo>
                    <a:lnTo>
                      <a:pt x="1037" y="940"/>
                    </a:lnTo>
                    <a:lnTo>
                      <a:pt x="1041" y="933"/>
                    </a:lnTo>
                    <a:lnTo>
                      <a:pt x="1044" y="931"/>
                    </a:lnTo>
                    <a:lnTo>
                      <a:pt x="1039" y="933"/>
                    </a:lnTo>
                    <a:lnTo>
                      <a:pt x="1028" y="939"/>
                    </a:lnTo>
                    <a:lnTo>
                      <a:pt x="1011" y="948"/>
                    </a:lnTo>
                    <a:lnTo>
                      <a:pt x="991" y="959"/>
                    </a:lnTo>
                    <a:lnTo>
                      <a:pt x="970" y="971"/>
                    </a:lnTo>
                    <a:lnTo>
                      <a:pt x="950" y="981"/>
                    </a:lnTo>
                    <a:lnTo>
                      <a:pt x="934" y="990"/>
                    </a:lnTo>
                    <a:lnTo>
                      <a:pt x="923" y="996"/>
                    </a:lnTo>
                    <a:lnTo>
                      <a:pt x="922" y="996"/>
                    </a:lnTo>
                    <a:lnTo>
                      <a:pt x="922" y="996"/>
                    </a:lnTo>
                    <a:lnTo>
                      <a:pt x="922" y="996"/>
                    </a:lnTo>
                    <a:lnTo>
                      <a:pt x="920" y="995"/>
                    </a:lnTo>
                    <a:lnTo>
                      <a:pt x="926" y="987"/>
                    </a:lnTo>
                    <a:lnTo>
                      <a:pt x="935" y="975"/>
                    </a:lnTo>
                    <a:lnTo>
                      <a:pt x="946" y="963"/>
                    </a:lnTo>
                    <a:lnTo>
                      <a:pt x="956" y="949"/>
                    </a:lnTo>
                    <a:lnTo>
                      <a:pt x="968" y="935"/>
                    </a:lnTo>
                    <a:lnTo>
                      <a:pt x="977" y="924"/>
                    </a:lnTo>
                    <a:lnTo>
                      <a:pt x="983" y="917"/>
                    </a:lnTo>
                    <a:lnTo>
                      <a:pt x="985" y="913"/>
                    </a:lnTo>
                    <a:lnTo>
                      <a:pt x="981" y="914"/>
                    </a:lnTo>
                    <a:lnTo>
                      <a:pt x="972" y="919"/>
                    </a:lnTo>
                    <a:lnTo>
                      <a:pt x="958" y="925"/>
                    </a:lnTo>
                    <a:lnTo>
                      <a:pt x="942" y="932"/>
                    </a:lnTo>
                    <a:lnTo>
                      <a:pt x="924" y="940"/>
                    </a:lnTo>
                    <a:lnTo>
                      <a:pt x="905" y="948"/>
                    </a:lnTo>
                    <a:lnTo>
                      <a:pt x="888" y="956"/>
                    </a:lnTo>
                    <a:lnTo>
                      <a:pt x="873" y="963"/>
                    </a:lnTo>
                    <a:lnTo>
                      <a:pt x="872" y="962"/>
                    </a:lnTo>
                    <a:lnTo>
                      <a:pt x="870" y="959"/>
                    </a:lnTo>
                    <a:lnTo>
                      <a:pt x="869" y="958"/>
                    </a:lnTo>
                    <a:lnTo>
                      <a:pt x="867" y="957"/>
                    </a:lnTo>
                    <a:lnTo>
                      <a:pt x="877" y="947"/>
                    </a:lnTo>
                    <a:lnTo>
                      <a:pt x="887" y="935"/>
                    </a:lnTo>
                    <a:lnTo>
                      <a:pt x="898" y="924"/>
                    </a:lnTo>
                    <a:lnTo>
                      <a:pt x="910" y="911"/>
                    </a:lnTo>
                    <a:lnTo>
                      <a:pt x="920" y="901"/>
                    </a:lnTo>
                    <a:lnTo>
                      <a:pt x="930" y="891"/>
                    </a:lnTo>
                    <a:lnTo>
                      <a:pt x="935" y="886"/>
                    </a:lnTo>
                    <a:lnTo>
                      <a:pt x="938" y="883"/>
                    </a:lnTo>
                    <a:lnTo>
                      <a:pt x="836" y="924"/>
                    </a:lnTo>
                    <a:lnTo>
                      <a:pt x="836" y="924"/>
                    </a:lnTo>
                    <a:lnTo>
                      <a:pt x="835" y="922"/>
                    </a:lnTo>
                    <a:lnTo>
                      <a:pt x="835" y="922"/>
                    </a:lnTo>
                    <a:lnTo>
                      <a:pt x="834" y="921"/>
                    </a:lnTo>
                    <a:lnTo>
                      <a:pt x="905" y="853"/>
                    </a:lnTo>
                    <a:lnTo>
                      <a:pt x="822" y="905"/>
                    </a:lnTo>
                    <a:lnTo>
                      <a:pt x="819" y="894"/>
                    </a:lnTo>
                    <a:lnTo>
                      <a:pt x="812" y="881"/>
                    </a:lnTo>
                    <a:lnTo>
                      <a:pt x="804" y="865"/>
                    </a:lnTo>
                    <a:lnTo>
                      <a:pt x="795" y="848"/>
                    </a:lnTo>
                    <a:lnTo>
                      <a:pt x="788" y="851"/>
                    </a:lnTo>
                    <a:lnTo>
                      <a:pt x="781" y="854"/>
                    </a:lnTo>
                    <a:lnTo>
                      <a:pt x="774" y="857"/>
                    </a:lnTo>
                    <a:lnTo>
                      <a:pt x="768" y="859"/>
                    </a:lnTo>
                    <a:lnTo>
                      <a:pt x="761" y="860"/>
                    </a:lnTo>
                    <a:lnTo>
                      <a:pt x="757" y="860"/>
                    </a:lnTo>
                    <a:lnTo>
                      <a:pt x="751" y="860"/>
                    </a:lnTo>
                    <a:lnTo>
                      <a:pt x="746" y="859"/>
                    </a:lnTo>
                    <a:lnTo>
                      <a:pt x="733" y="852"/>
                    </a:lnTo>
                    <a:lnTo>
                      <a:pt x="718" y="841"/>
                    </a:lnTo>
                    <a:lnTo>
                      <a:pt x="704" y="826"/>
                    </a:lnTo>
                    <a:lnTo>
                      <a:pt x="692" y="808"/>
                    </a:lnTo>
                    <a:lnTo>
                      <a:pt x="686" y="789"/>
                    </a:lnTo>
                    <a:lnTo>
                      <a:pt x="686" y="767"/>
                    </a:lnTo>
                    <a:lnTo>
                      <a:pt x="693" y="744"/>
                    </a:lnTo>
                    <a:lnTo>
                      <a:pt x="711" y="721"/>
                    </a:lnTo>
                    <a:lnTo>
                      <a:pt x="718" y="714"/>
                    </a:lnTo>
                    <a:lnTo>
                      <a:pt x="723" y="706"/>
                    </a:lnTo>
                    <a:lnTo>
                      <a:pt x="730" y="698"/>
                    </a:lnTo>
                    <a:lnTo>
                      <a:pt x="736" y="689"/>
                    </a:lnTo>
                    <a:lnTo>
                      <a:pt x="742" y="679"/>
                    </a:lnTo>
                    <a:lnTo>
                      <a:pt x="748" y="669"/>
                    </a:lnTo>
                    <a:lnTo>
                      <a:pt x="752" y="659"/>
                    </a:lnTo>
                    <a:lnTo>
                      <a:pt x="758" y="648"/>
                    </a:lnTo>
                    <a:lnTo>
                      <a:pt x="759" y="641"/>
                    </a:lnTo>
                    <a:lnTo>
                      <a:pt x="760" y="634"/>
                    </a:lnTo>
                    <a:lnTo>
                      <a:pt x="761" y="627"/>
                    </a:lnTo>
                    <a:lnTo>
                      <a:pt x="763" y="621"/>
                    </a:lnTo>
                    <a:lnTo>
                      <a:pt x="775" y="560"/>
                    </a:lnTo>
                    <a:lnTo>
                      <a:pt x="786" y="509"/>
                    </a:lnTo>
                    <a:lnTo>
                      <a:pt x="797" y="468"/>
                    </a:lnTo>
                    <a:lnTo>
                      <a:pt x="806" y="436"/>
                    </a:lnTo>
                    <a:lnTo>
                      <a:pt x="816" y="410"/>
                    </a:lnTo>
                    <a:lnTo>
                      <a:pt x="825" y="388"/>
                    </a:lnTo>
                    <a:lnTo>
                      <a:pt x="833" y="368"/>
                    </a:lnTo>
                    <a:lnTo>
                      <a:pt x="840" y="349"/>
                    </a:lnTo>
                    <a:lnTo>
                      <a:pt x="847" y="327"/>
                    </a:lnTo>
                    <a:lnTo>
                      <a:pt x="851" y="303"/>
                    </a:lnTo>
                    <a:lnTo>
                      <a:pt x="856" y="276"/>
                    </a:lnTo>
                    <a:lnTo>
                      <a:pt x="858" y="251"/>
                    </a:lnTo>
                    <a:lnTo>
                      <a:pt x="856" y="227"/>
                    </a:lnTo>
                    <a:lnTo>
                      <a:pt x="851" y="205"/>
                    </a:lnTo>
                    <a:lnTo>
                      <a:pt x="842" y="188"/>
                    </a:lnTo>
                    <a:lnTo>
                      <a:pt x="827" y="178"/>
                    </a:lnTo>
                    <a:lnTo>
                      <a:pt x="810" y="172"/>
                    </a:lnTo>
                    <a:lnTo>
                      <a:pt x="792" y="167"/>
                    </a:lnTo>
                    <a:lnTo>
                      <a:pt x="774" y="161"/>
                    </a:lnTo>
                    <a:lnTo>
                      <a:pt x="756" y="154"/>
                    </a:lnTo>
                    <a:lnTo>
                      <a:pt x="734" y="145"/>
                    </a:lnTo>
                    <a:lnTo>
                      <a:pt x="710" y="133"/>
                    </a:lnTo>
                    <a:lnTo>
                      <a:pt x="682" y="118"/>
                    </a:lnTo>
                    <a:lnTo>
                      <a:pt x="650" y="99"/>
                    </a:lnTo>
                    <a:lnTo>
                      <a:pt x="622" y="81"/>
                    </a:lnTo>
                    <a:lnTo>
                      <a:pt x="598" y="66"/>
                    </a:lnTo>
                    <a:lnTo>
                      <a:pt x="577" y="54"/>
                    </a:lnTo>
                    <a:lnTo>
                      <a:pt x="560" y="43"/>
                    </a:lnTo>
                    <a:lnTo>
                      <a:pt x="547" y="35"/>
                    </a:lnTo>
                    <a:lnTo>
                      <a:pt x="537" y="31"/>
                    </a:lnTo>
                    <a:lnTo>
                      <a:pt x="531" y="27"/>
                    </a:lnTo>
                    <a:lnTo>
                      <a:pt x="529" y="26"/>
                    </a:lnTo>
                    <a:lnTo>
                      <a:pt x="526" y="25"/>
                    </a:lnTo>
                    <a:lnTo>
                      <a:pt x="521" y="21"/>
                    </a:lnTo>
                    <a:lnTo>
                      <a:pt x="510" y="16"/>
                    </a:lnTo>
                    <a:lnTo>
                      <a:pt x="496" y="11"/>
                    </a:lnTo>
                    <a:lnTo>
                      <a:pt x="481" y="5"/>
                    </a:lnTo>
                    <a:lnTo>
                      <a:pt x="463" y="1"/>
                    </a:lnTo>
                    <a:lnTo>
                      <a:pt x="443" y="0"/>
                    </a:lnTo>
                    <a:lnTo>
                      <a:pt x="423" y="0"/>
                    </a:lnTo>
                    <a:lnTo>
                      <a:pt x="402" y="2"/>
                    </a:lnTo>
                    <a:lnTo>
                      <a:pt x="381" y="4"/>
                    </a:lnTo>
                    <a:lnTo>
                      <a:pt x="360" y="6"/>
                    </a:lnTo>
                    <a:lnTo>
                      <a:pt x="342" y="9"/>
                    </a:lnTo>
                    <a:lnTo>
                      <a:pt x="325" y="10"/>
                    </a:lnTo>
                    <a:lnTo>
                      <a:pt x="310" y="11"/>
                    </a:lnTo>
                    <a:lnTo>
                      <a:pt x="297" y="12"/>
                    </a:lnTo>
                    <a:lnTo>
                      <a:pt x="288" y="12"/>
                    </a:lnTo>
                    <a:lnTo>
                      <a:pt x="283" y="12"/>
                    </a:lnTo>
                    <a:lnTo>
                      <a:pt x="279" y="12"/>
                    </a:lnTo>
                    <a:lnTo>
                      <a:pt x="272" y="12"/>
                    </a:lnTo>
                    <a:lnTo>
                      <a:pt x="265" y="13"/>
                    </a:lnTo>
                    <a:lnTo>
                      <a:pt x="258" y="34"/>
                    </a:lnTo>
                    <a:lnTo>
                      <a:pt x="250" y="56"/>
                    </a:lnTo>
                    <a:lnTo>
                      <a:pt x="243" y="78"/>
                    </a:lnTo>
                    <a:lnTo>
                      <a:pt x="236" y="100"/>
                    </a:lnTo>
                    <a:lnTo>
                      <a:pt x="228" y="122"/>
                    </a:lnTo>
                    <a:lnTo>
                      <a:pt x="221" y="144"/>
                    </a:lnTo>
                    <a:lnTo>
                      <a:pt x="214" y="167"/>
                    </a:lnTo>
                    <a:lnTo>
                      <a:pt x="207" y="188"/>
                    </a:lnTo>
                    <a:lnTo>
                      <a:pt x="213" y="184"/>
                    </a:lnTo>
                    <a:lnTo>
                      <a:pt x="217" y="179"/>
                    </a:lnTo>
                    <a:lnTo>
                      <a:pt x="223" y="174"/>
                    </a:lnTo>
                    <a:lnTo>
                      <a:pt x="229" y="169"/>
                    </a:lnTo>
                    <a:lnTo>
                      <a:pt x="237" y="161"/>
                    </a:lnTo>
                    <a:lnTo>
                      <a:pt x="245" y="150"/>
                    </a:lnTo>
                    <a:lnTo>
                      <a:pt x="252" y="140"/>
                    </a:lnTo>
                    <a:lnTo>
                      <a:pt x="260" y="130"/>
                    </a:lnTo>
                    <a:lnTo>
                      <a:pt x="267" y="122"/>
                    </a:lnTo>
                    <a:lnTo>
                      <a:pt x="273" y="115"/>
                    </a:lnTo>
                    <a:lnTo>
                      <a:pt x="277" y="110"/>
                    </a:lnTo>
                    <a:lnTo>
                      <a:pt x="282" y="109"/>
                    </a:lnTo>
                    <a:lnTo>
                      <a:pt x="287" y="111"/>
                    </a:lnTo>
                    <a:lnTo>
                      <a:pt x="291" y="114"/>
                    </a:lnTo>
                    <a:lnTo>
                      <a:pt x="298" y="117"/>
                    </a:lnTo>
                    <a:lnTo>
                      <a:pt x="305" y="122"/>
                    </a:lnTo>
                    <a:lnTo>
                      <a:pt x="314" y="126"/>
                    </a:lnTo>
                    <a:lnTo>
                      <a:pt x="324" y="131"/>
                    </a:lnTo>
                    <a:lnTo>
                      <a:pt x="335" y="135"/>
                    </a:lnTo>
                    <a:lnTo>
                      <a:pt x="347" y="139"/>
                    </a:lnTo>
                    <a:lnTo>
                      <a:pt x="358" y="140"/>
                    </a:lnTo>
                    <a:lnTo>
                      <a:pt x="370" y="137"/>
                    </a:lnTo>
                    <a:lnTo>
                      <a:pt x="380" y="131"/>
                    </a:lnTo>
                    <a:lnTo>
                      <a:pt x="389" y="124"/>
                    </a:lnTo>
                    <a:lnTo>
                      <a:pt x="398" y="118"/>
                    </a:lnTo>
                    <a:lnTo>
                      <a:pt x="405" y="115"/>
                    </a:lnTo>
                    <a:lnTo>
                      <a:pt x="412" y="115"/>
                    </a:lnTo>
                    <a:lnTo>
                      <a:pt x="417" y="122"/>
                    </a:lnTo>
                    <a:lnTo>
                      <a:pt x="421" y="129"/>
                    </a:lnTo>
                    <a:lnTo>
                      <a:pt x="430" y="137"/>
                    </a:lnTo>
                    <a:lnTo>
                      <a:pt x="439" y="144"/>
                    </a:lnTo>
                    <a:lnTo>
                      <a:pt x="449" y="150"/>
                    </a:lnTo>
                    <a:lnTo>
                      <a:pt x="459" y="156"/>
                    </a:lnTo>
                    <a:lnTo>
                      <a:pt x="471" y="162"/>
                    </a:lnTo>
                    <a:lnTo>
                      <a:pt x="480" y="167"/>
                    </a:lnTo>
                    <a:lnTo>
                      <a:pt x="489" y="170"/>
                    </a:lnTo>
                    <a:lnTo>
                      <a:pt x="492" y="174"/>
                    </a:lnTo>
                    <a:lnTo>
                      <a:pt x="495" y="177"/>
                    </a:lnTo>
                    <a:lnTo>
                      <a:pt x="499" y="180"/>
                    </a:lnTo>
                    <a:lnTo>
                      <a:pt x="502" y="184"/>
                    </a:lnTo>
                    <a:lnTo>
                      <a:pt x="522" y="199"/>
                    </a:lnTo>
                    <a:lnTo>
                      <a:pt x="537" y="208"/>
                    </a:lnTo>
                    <a:lnTo>
                      <a:pt x="546" y="215"/>
                    </a:lnTo>
                    <a:lnTo>
                      <a:pt x="553" y="218"/>
                    </a:lnTo>
                    <a:lnTo>
                      <a:pt x="559" y="223"/>
                    </a:lnTo>
                    <a:lnTo>
                      <a:pt x="564" y="227"/>
                    </a:lnTo>
                    <a:lnTo>
                      <a:pt x="570" y="233"/>
                    </a:lnTo>
                    <a:lnTo>
                      <a:pt x="579" y="243"/>
                    </a:lnTo>
                    <a:lnTo>
                      <a:pt x="594" y="263"/>
                    </a:lnTo>
                    <a:lnTo>
                      <a:pt x="604" y="285"/>
                    </a:lnTo>
                    <a:lnTo>
                      <a:pt x="609" y="306"/>
                    </a:lnTo>
                    <a:lnTo>
                      <a:pt x="612" y="324"/>
                    </a:lnTo>
                    <a:lnTo>
                      <a:pt x="612" y="342"/>
                    </a:lnTo>
                    <a:lnTo>
                      <a:pt x="610" y="354"/>
                    </a:lnTo>
                    <a:lnTo>
                      <a:pt x="609" y="362"/>
                    </a:lnTo>
                    <a:lnTo>
                      <a:pt x="608" y="366"/>
                    </a:lnTo>
                    <a:lnTo>
                      <a:pt x="606" y="374"/>
                    </a:lnTo>
                    <a:lnTo>
                      <a:pt x="598" y="394"/>
                    </a:lnTo>
                    <a:lnTo>
                      <a:pt x="585" y="424"/>
                    </a:lnTo>
                    <a:lnTo>
                      <a:pt x="570" y="457"/>
                    </a:lnTo>
                    <a:lnTo>
                      <a:pt x="552" y="492"/>
                    </a:lnTo>
                    <a:lnTo>
                      <a:pt x="532" y="521"/>
                    </a:lnTo>
                    <a:lnTo>
                      <a:pt x="511" y="546"/>
                    </a:lnTo>
                    <a:lnTo>
                      <a:pt x="491" y="557"/>
                    </a:lnTo>
                    <a:lnTo>
                      <a:pt x="486" y="558"/>
                    </a:lnTo>
                    <a:lnTo>
                      <a:pt x="481" y="558"/>
                    </a:lnTo>
                    <a:lnTo>
                      <a:pt x="477" y="557"/>
                    </a:lnTo>
                    <a:lnTo>
                      <a:pt x="472" y="556"/>
                    </a:lnTo>
                    <a:lnTo>
                      <a:pt x="461" y="549"/>
                    </a:lnTo>
                    <a:lnTo>
                      <a:pt x="448" y="539"/>
                    </a:lnTo>
                    <a:lnTo>
                      <a:pt x="434" y="527"/>
                    </a:lnTo>
                    <a:lnTo>
                      <a:pt x="419" y="512"/>
                    </a:lnTo>
                    <a:lnTo>
                      <a:pt x="404" y="496"/>
                    </a:lnTo>
                    <a:lnTo>
                      <a:pt x="388" y="479"/>
                    </a:lnTo>
                    <a:lnTo>
                      <a:pt x="372" y="460"/>
                    </a:lnTo>
                    <a:lnTo>
                      <a:pt x="355" y="441"/>
                    </a:lnTo>
                    <a:lnTo>
                      <a:pt x="338" y="421"/>
                    </a:lnTo>
                    <a:lnTo>
                      <a:pt x="321" y="402"/>
                    </a:lnTo>
                    <a:lnTo>
                      <a:pt x="304" y="382"/>
                    </a:lnTo>
                    <a:lnTo>
                      <a:pt x="288" y="362"/>
                    </a:lnTo>
                    <a:lnTo>
                      <a:pt x="272" y="344"/>
                    </a:lnTo>
                    <a:lnTo>
                      <a:pt x="256" y="327"/>
                    </a:lnTo>
                    <a:lnTo>
                      <a:pt x="241" y="311"/>
                    </a:lnTo>
                    <a:lnTo>
                      <a:pt x="226" y="297"/>
                    </a:lnTo>
                    <a:lnTo>
                      <a:pt x="214" y="288"/>
                    </a:lnTo>
                    <a:lnTo>
                      <a:pt x="203" y="278"/>
                    </a:lnTo>
                    <a:lnTo>
                      <a:pt x="190" y="270"/>
                    </a:lnTo>
                    <a:lnTo>
                      <a:pt x="178" y="263"/>
                    </a:lnTo>
                    <a:lnTo>
                      <a:pt x="164" y="258"/>
                    </a:lnTo>
                    <a:lnTo>
                      <a:pt x="152" y="251"/>
                    </a:lnTo>
                    <a:lnTo>
                      <a:pt x="139" y="246"/>
                    </a:lnTo>
                    <a:lnTo>
                      <a:pt x="126" y="241"/>
                    </a:lnTo>
                    <a:lnTo>
                      <a:pt x="106" y="235"/>
                    </a:lnTo>
                    <a:lnTo>
                      <a:pt x="85" y="230"/>
                    </a:lnTo>
                    <a:lnTo>
                      <a:pt x="67" y="227"/>
                    </a:lnTo>
                    <a:lnTo>
                      <a:pt x="50" y="223"/>
                    </a:lnTo>
                    <a:lnTo>
                      <a:pt x="38" y="222"/>
                    </a:lnTo>
                    <a:lnTo>
                      <a:pt x="27" y="221"/>
                    </a:lnTo>
                    <a:lnTo>
                      <a:pt x="20" y="220"/>
                    </a:lnTo>
                    <a:lnTo>
                      <a:pt x="18" y="220"/>
                    </a:lnTo>
                    <a:lnTo>
                      <a:pt x="11" y="224"/>
                    </a:lnTo>
                    <a:lnTo>
                      <a:pt x="3" y="230"/>
                    </a:lnTo>
                    <a:lnTo>
                      <a:pt x="0" y="236"/>
                    </a:lnTo>
                    <a:lnTo>
                      <a:pt x="3" y="239"/>
                    </a:lnTo>
                    <a:lnTo>
                      <a:pt x="10" y="241"/>
                    </a:lnTo>
                    <a:lnTo>
                      <a:pt x="22" y="244"/>
                    </a:lnTo>
                    <a:lnTo>
                      <a:pt x="37" y="248"/>
                    </a:lnTo>
                    <a:lnTo>
                      <a:pt x="54" y="253"/>
                    </a:lnTo>
                    <a:lnTo>
                      <a:pt x="73" y="259"/>
                    </a:lnTo>
                    <a:lnTo>
                      <a:pt x="92" y="266"/>
                    </a:lnTo>
                    <a:lnTo>
                      <a:pt x="109" y="273"/>
                    </a:lnTo>
                    <a:lnTo>
                      <a:pt x="125" y="280"/>
                    </a:lnTo>
                    <a:lnTo>
                      <a:pt x="133" y="284"/>
                    </a:lnTo>
                    <a:lnTo>
                      <a:pt x="140" y="289"/>
                    </a:lnTo>
                    <a:lnTo>
                      <a:pt x="146" y="294"/>
                    </a:lnTo>
                    <a:lnTo>
                      <a:pt x="151" y="299"/>
                    </a:lnTo>
                    <a:lnTo>
                      <a:pt x="163" y="313"/>
                    </a:lnTo>
                    <a:lnTo>
                      <a:pt x="167" y="324"/>
                    </a:lnTo>
                    <a:lnTo>
                      <a:pt x="163" y="335"/>
                    </a:lnTo>
                    <a:lnTo>
                      <a:pt x="158" y="345"/>
                    </a:lnTo>
                    <a:lnTo>
                      <a:pt x="152" y="354"/>
                    </a:lnTo>
                    <a:lnTo>
                      <a:pt x="146" y="360"/>
                    </a:lnTo>
                    <a:lnTo>
                      <a:pt x="139" y="364"/>
                    </a:lnTo>
                    <a:lnTo>
                      <a:pt x="129" y="366"/>
                    </a:lnTo>
                    <a:lnTo>
                      <a:pt x="135" y="371"/>
                    </a:lnTo>
                    <a:lnTo>
                      <a:pt x="140" y="376"/>
                    </a:lnTo>
                    <a:lnTo>
                      <a:pt x="147" y="382"/>
                    </a:lnTo>
                    <a:lnTo>
                      <a:pt x="154" y="388"/>
                    </a:lnTo>
                    <a:lnTo>
                      <a:pt x="161" y="395"/>
                    </a:lnTo>
                    <a:lnTo>
                      <a:pt x="167" y="402"/>
                    </a:lnTo>
                    <a:lnTo>
                      <a:pt x="174" y="407"/>
                    </a:lnTo>
                    <a:lnTo>
                      <a:pt x="181" y="414"/>
                    </a:lnTo>
                    <a:lnTo>
                      <a:pt x="183" y="426"/>
                    </a:lnTo>
                    <a:lnTo>
                      <a:pt x="188" y="440"/>
                    </a:lnTo>
                    <a:lnTo>
                      <a:pt x="196" y="455"/>
                    </a:lnTo>
                    <a:lnTo>
                      <a:pt x="205" y="470"/>
                    </a:lnTo>
                    <a:lnTo>
                      <a:pt x="213" y="479"/>
                    </a:lnTo>
                    <a:lnTo>
                      <a:pt x="217" y="485"/>
                    </a:lnTo>
                    <a:lnTo>
                      <a:pt x="221" y="488"/>
                    </a:lnTo>
                    <a:lnTo>
                      <a:pt x="224" y="492"/>
                    </a:lnTo>
                    <a:lnTo>
                      <a:pt x="228" y="494"/>
                    </a:lnTo>
                    <a:lnTo>
                      <a:pt x="234" y="497"/>
                    </a:lnTo>
                    <a:lnTo>
                      <a:pt x="241" y="503"/>
                    </a:lnTo>
                    <a:lnTo>
                      <a:pt x="252" y="511"/>
                    </a:lnTo>
                    <a:lnTo>
                      <a:pt x="271" y="541"/>
                    </a:lnTo>
                    <a:lnTo>
                      <a:pt x="290" y="573"/>
                    </a:lnTo>
                    <a:lnTo>
                      <a:pt x="312" y="608"/>
                    </a:lnTo>
                    <a:lnTo>
                      <a:pt x="333" y="644"/>
                    </a:lnTo>
                    <a:lnTo>
                      <a:pt x="353" y="679"/>
                    </a:lnTo>
                    <a:lnTo>
                      <a:pt x="373" y="715"/>
                    </a:lnTo>
                    <a:lnTo>
                      <a:pt x="391" y="748"/>
                    </a:lnTo>
                    <a:lnTo>
                      <a:pt x="408" y="781"/>
                    </a:lnTo>
                    <a:lnTo>
                      <a:pt x="413" y="791"/>
                    </a:lnTo>
                    <a:lnTo>
                      <a:pt x="421" y="801"/>
                    </a:lnTo>
                    <a:lnTo>
                      <a:pt x="430" y="813"/>
                    </a:lnTo>
                    <a:lnTo>
                      <a:pt x="440" y="823"/>
                    </a:lnTo>
                    <a:lnTo>
                      <a:pt x="451" y="835"/>
                    </a:lnTo>
                    <a:lnTo>
                      <a:pt x="464" y="845"/>
                    </a:lnTo>
                    <a:lnTo>
                      <a:pt x="477" y="857"/>
                    </a:lnTo>
                    <a:lnTo>
                      <a:pt x="491" y="867"/>
                    </a:lnTo>
                    <a:lnTo>
                      <a:pt x="503" y="876"/>
                    </a:lnTo>
                    <a:lnTo>
                      <a:pt x="516" y="886"/>
                    </a:lnTo>
                    <a:lnTo>
                      <a:pt x="530" y="895"/>
                    </a:lnTo>
                    <a:lnTo>
                      <a:pt x="544" y="904"/>
                    </a:lnTo>
                    <a:lnTo>
                      <a:pt x="557" y="912"/>
                    </a:lnTo>
                    <a:lnTo>
                      <a:pt x="570" y="920"/>
                    </a:lnTo>
                    <a:lnTo>
                      <a:pt x="584" y="928"/>
                    </a:lnTo>
                    <a:lnTo>
                      <a:pt x="598" y="936"/>
                    </a:lnTo>
                    <a:lnTo>
                      <a:pt x="610" y="943"/>
                    </a:lnTo>
                    <a:lnTo>
                      <a:pt x="623" y="950"/>
                    </a:lnTo>
                    <a:lnTo>
                      <a:pt x="636" y="957"/>
                    </a:lnTo>
                    <a:lnTo>
                      <a:pt x="647" y="963"/>
                    </a:lnTo>
                    <a:lnTo>
                      <a:pt x="658" y="969"/>
                    </a:lnTo>
                    <a:lnTo>
                      <a:pt x="668" y="973"/>
                    </a:lnTo>
                    <a:lnTo>
                      <a:pt x="677" y="978"/>
                    </a:lnTo>
                    <a:lnTo>
                      <a:pt x="685" y="981"/>
                    </a:lnTo>
                    <a:lnTo>
                      <a:pt x="690" y="984"/>
                    </a:lnTo>
                    <a:lnTo>
                      <a:pt x="695" y="985"/>
                    </a:lnTo>
                    <a:lnTo>
                      <a:pt x="698" y="986"/>
                    </a:lnTo>
                    <a:lnTo>
                      <a:pt x="703" y="987"/>
                    </a:lnTo>
                    <a:lnTo>
                      <a:pt x="707" y="988"/>
                    </a:lnTo>
                    <a:lnTo>
                      <a:pt x="712" y="989"/>
                    </a:lnTo>
                    <a:lnTo>
                      <a:pt x="715" y="989"/>
                    </a:lnTo>
                    <a:lnTo>
                      <a:pt x="720" y="989"/>
                    </a:lnTo>
                    <a:lnTo>
                      <a:pt x="1083" y="1289"/>
                    </a:lnTo>
                    <a:lnTo>
                      <a:pt x="1184" y="1182"/>
                    </a:lnTo>
                    <a:lnTo>
                      <a:pt x="1189" y="1182"/>
                    </a:lnTo>
                    <a:lnTo>
                      <a:pt x="1204" y="1161"/>
                    </a:lnTo>
                    <a:lnTo>
                      <a:pt x="1225" y="1140"/>
                    </a:lnTo>
                    <a:lnTo>
                      <a:pt x="1225" y="1140"/>
                    </a:lnTo>
                    <a:lnTo>
                      <a:pt x="1223" y="1140"/>
                    </a:lnTo>
                    <a:lnTo>
                      <a:pt x="1222" y="1140"/>
                    </a:lnTo>
                    <a:lnTo>
                      <a:pt x="1221" y="113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29" name="Freeform 28"/>
              <p:cNvSpPr>
                <a:spLocks/>
              </p:cNvSpPr>
              <p:nvPr/>
            </p:nvSpPr>
            <p:spPr bwMode="auto">
              <a:xfrm rot="3260985" flipV="1">
                <a:off x="7158111" y="3330545"/>
                <a:ext cx="104775" cy="65088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17" y="0"/>
                  </a:cxn>
                  <a:cxn ang="0">
                    <a:pos x="33" y="2"/>
                  </a:cxn>
                  <a:cxn ang="0">
                    <a:pos x="52" y="7"/>
                  </a:cxn>
                  <a:cxn ang="0">
                    <a:pos x="71" y="15"/>
                  </a:cxn>
                  <a:cxn ang="0">
                    <a:pos x="90" y="23"/>
                  </a:cxn>
                  <a:cxn ang="0">
                    <a:pos x="107" y="34"/>
                  </a:cxn>
                  <a:cxn ang="0">
                    <a:pos x="120" y="42"/>
                  </a:cxn>
                  <a:cxn ang="0">
                    <a:pos x="128" y="49"/>
                  </a:cxn>
                  <a:cxn ang="0">
                    <a:pos x="131" y="59"/>
                  </a:cxn>
                  <a:cxn ang="0">
                    <a:pos x="128" y="70"/>
                  </a:cxn>
                  <a:cxn ang="0">
                    <a:pos x="123" y="78"/>
                  </a:cxn>
                  <a:cxn ang="0">
                    <a:pos x="120" y="81"/>
                  </a:cxn>
                  <a:cxn ang="0">
                    <a:pos x="120" y="81"/>
                  </a:cxn>
                  <a:cxn ang="0">
                    <a:pos x="119" y="81"/>
                  </a:cxn>
                  <a:cxn ang="0">
                    <a:pos x="116" y="81"/>
                  </a:cxn>
                  <a:cxn ang="0">
                    <a:pos x="113" y="81"/>
                  </a:cxn>
                  <a:cxn ang="0">
                    <a:pos x="108" y="79"/>
                  </a:cxn>
                  <a:cxn ang="0">
                    <a:pos x="101" y="75"/>
                  </a:cxn>
                  <a:cxn ang="0">
                    <a:pos x="91" y="71"/>
                  </a:cxn>
                  <a:cxn ang="0">
                    <a:pos x="80" y="64"/>
                  </a:cxn>
                  <a:cxn ang="0">
                    <a:pos x="62" y="55"/>
                  </a:cxn>
                  <a:cxn ang="0">
                    <a:pos x="45" y="45"/>
                  </a:cxn>
                  <a:cxn ang="0">
                    <a:pos x="29" y="37"/>
                  </a:cxn>
                  <a:cxn ang="0">
                    <a:pos x="16" y="29"/>
                  </a:cxn>
                  <a:cxn ang="0">
                    <a:pos x="6" y="21"/>
                  </a:cxn>
                  <a:cxn ang="0">
                    <a:pos x="0" y="15"/>
                  </a:cxn>
                  <a:cxn ang="0">
                    <a:pos x="0" y="8"/>
                  </a:cxn>
                  <a:cxn ang="0">
                    <a:pos x="6" y="3"/>
                  </a:cxn>
                </a:cxnLst>
                <a:rect l="0" t="0" r="r" b="b"/>
                <a:pathLst>
                  <a:path w="131" h="81">
                    <a:moveTo>
                      <a:pt x="6" y="3"/>
                    </a:moveTo>
                    <a:lnTo>
                      <a:pt x="17" y="0"/>
                    </a:lnTo>
                    <a:lnTo>
                      <a:pt x="33" y="2"/>
                    </a:lnTo>
                    <a:lnTo>
                      <a:pt x="52" y="7"/>
                    </a:lnTo>
                    <a:lnTo>
                      <a:pt x="71" y="15"/>
                    </a:lnTo>
                    <a:lnTo>
                      <a:pt x="90" y="23"/>
                    </a:lnTo>
                    <a:lnTo>
                      <a:pt x="107" y="34"/>
                    </a:lnTo>
                    <a:lnTo>
                      <a:pt x="120" y="42"/>
                    </a:lnTo>
                    <a:lnTo>
                      <a:pt x="128" y="49"/>
                    </a:lnTo>
                    <a:lnTo>
                      <a:pt x="131" y="59"/>
                    </a:lnTo>
                    <a:lnTo>
                      <a:pt x="128" y="70"/>
                    </a:lnTo>
                    <a:lnTo>
                      <a:pt x="123" y="78"/>
                    </a:lnTo>
                    <a:lnTo>
                      <a:pt x="120" y="81"/>
                    </a:lnTo>
                    <a:lnTo>
                      <a:pt x="120" y="81"/>
                    </a:lnTo>
                    <a:lnTo>
                      <a:pt x="119" y="81"/>
                    </a:lnTo>
                    <a:lnTo>
                      <a:pt x="116" y="81"/>
                    </a:lnTo>
                    <a:lnTo>
                      <a:pt x="113" y="81"/>
                    </a:lnTo>
                    <a:lnTo>
                      <a:pt x="108" y="79"/>
                    </a:lnTo>
                    <a:lnTo>
                      <a:pt x="101" y="75"/>
                    </a:lnTo>
                    <a:lnTo>
                      <a:pt x="91" y="71"/>
                    </a:lnTo>
                    <a:lnTo>
                      <a:pt x="80" y="64"/>
                    </a:lnTo>
                    <a:lnTo>
                      <a:pt x="62" y="55"/>
                    </a:lnTo>
                    <a:lnTo>
                      <a:pt x="45" y="45"/>
                    </a:lnTo>
                    <a:lnTo>
                      <a:pt x="29" y="37"/>
                    </a:lnTo>
                    <a:lnTo>
                      <a:pt x="16" y="29"/>
                    </a:lnTo>
                    <a:lnTo>
                      <a:pt x="6" y="21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30" name="Freeform 29"/>
              <p:cNvSpPr>
                <a:spLocks/>
              </p:cNvSpPr>
              <p:nvPr/>
            </p:nvSpPr>
            <p:spPr bwMode="auto">
              <a:xfrm rot="3260985" flipV="1">
                <a:off x="7214076" y="3274417"/>
                <a:ext cx="60325" cy="50800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16" y="1"/>
                  </a:cxn>
                  <a:cxn ang="0">
                    <a:pos x="23" y="5"/>
                  </a:cxn>
                  <a:cxn ang="0">
                    <a:pos x="34" y="11"/>
                  </a:cxn>
                  <a:cxn ang="0">
                    <a:pos x="45" y="18"/>
                  </a:cxn>
                  <a:cxn ang="0">
                    <a:pos x="56" y="24"/>
                  </a:cxn>
                  <a:cxn ang="0">
                    <a:pos x="66" y="31"/>
                  </a:cxn>
                  <a:cxn ang="0">
                    <a:pos x="73" y="36"/>
                  </a:cxn>
                  <a:cxn ang="0">
                    <a:pos x="76" y="41"/>
                  </a:cxn>
                  <a:cxn ang="0">
                    <a:pos x="75" y="44"/>
                  </a:cxn>
                  <a:cxn ang="0">
                    <a:pos x="69" y="49"/>
                  </a:cxn>
                  <a:cxn ang="0">
                    <a:pos x="61" y="53"/>
                  </a:cxn>
                  <a:cxn ang="0">
                    <a:pos x="51" y="58"/>
                  </a:cxn>
                  <a:cxn ang="0">
                    <a:pos x="41" y="61"/>
                  </a:cxn>
                  <a:cxn ang="0">
                    <a:pos x="29" y="64"/>
                  </a:cxn>
                  <a:cxn ang="0">
                    <a:pos x="19" y="62"/>
                  </a:cxn>
                  <a:cxn ang="0">
                    <a:pos x="10" y="58"/>
                  </a:cxn>
                  <a:cxn ang="0">
                    <a:pos x="0" y="46"/>
                  </a:cxn>
                  <a:cxn ang="0">
                    <a:pos x="0" y="36"/>
                  </a:cxn>
                  <a:cxn ang="0">
                    <a:pos x="5" y="21"/>
                  </a:cxn>
                  <a:cxn ang="0">
                    <a:pos x="14" y="0"/>
                  </a:cxn>
                </a:cxnLst>
                <a:rect l="0" t="0" r="r" b="b"/>
                <a:pathLst>
                  <a:path w="76" h="64">
                    <a:moveTo>
                      <a:pt x="14" y="0"/>
                    </a:moveTo>
                    <a:lnTo>
                      <a:pt x="16" y="1"/>
                    </a:lnTo>
                    <a:lnTo>
                      <a:pt x="23" y="5"/>
                    </a:lnTo>
                    <a:lnTo>
                      <a:pt x="34" y="11"/>
                    </a:lnTo>
                    <a:lnTo>
                      <a:pt x="45" y="18"/>
                    </a:lnTo>
                    <a:lnTo>
                      <a:pt x="56" y="24"/>
                    </a:lnTo>
                    <a:lnTo>
                      <a:pt x="66" y="31"/>
                    </a:lnTo>
                    <a:lnTo>
                      <a:pt x="73" y="36"/>
                    </a:lnTo>
                    <a:lnTo>
                      <a:pt x="76" y="41"/>
                    </a:lnTo>
                    <a:lnTo>
                      <a:pt x="75" y="44"/>
                    </a:lnTo>
                    <a:lnTo>
                      <a:pt x="69" y="49"/>
                    </a:lnTo>
                    <a:lnTo>
                      <a:pt x="61" y="53"/>
                    </a:lnTo>
                    <a:lnTo>
                      <a:pt x="51" y="58"/>
                    </a:lnTo>
                    <a:lnTo>
                      <a:pt x="41" y="61"/>
                    </a:lnTo>
                    <a:lnTo>
                      <a:pt x="29" y="64"/>
                    </a:lnTo>
                    <a:lnTo>
                      <a:pt x="19" y="62"/>
                    </a:lnTo>
                    <a:lnTo>
                      <a:pt x="10" y="58"/>
                    </a:lnTo>
                    <a:lnTo>
                      <a:pt x="0" y="46"/>
                    </a:lnTo>
                    <a:lnTo>
                      <a:pt x="0" y="36"/>
                    </a:lnTo>
                    <a:lnTo>
                      <a:pt x="5" y="2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31" name="Freeform 30"/>
              <p:cNvSpPr>
                <a:spLocks/>
              </p:cNvSpPr>
              <p:nvPr/>
            </p:nvSpPr>
            <p:spPr bwMode="auto">
              <a:xfrm>
                <a:off x="7386638" y="2592388"/>
                <a:ext cx="177800" cy="457200"/>
              </a:xfrm>
              <a:custGeom>
                <a:avLst/>
                <a:gdLst/>
                <a:ahLst/>
                <a:cxnLst>
                  <a:cxn ang="0">
                    <a:pos x="225" y="0"/>
                  </a:cxn>
                  <a:cxn ang="0">
                    <a:pos x="224" y="2"/>
                  </a:cxn>
                  <a:cxn ang="0">
                    <a:pos x="220" y="6"/>
                  </a:cxn>
                  <a:cxn ang="0">
                    <a:pos x="213" y="15"/>
                  </a:cxn>
                  <a:cxn ang="0">
                    <a:pos x="204" y="30"/>
                  </a:cxn>
                  <a:cxn ang="0">
                    <a:pos x="191" y="51"/>
                  </a:cxn>
                  <a:cxn ang="0">
                    <a:pos x="176" y="81"/>
                  </a:cxn>
                  <a:cxn ang="0">
                    <a:pos x="158" y="120"/>
                  </a:cxn>
                  <a:cxn ang="0">
                    <a:pos x="137" y="169"/>
                  </a:cxn>
                  <a:cxn ang="0">
                    <a:pos x="114" y="227"/>
                  </a:cxn>
                  <a:cxn ang="0">
                    <a:pos x="91" y="294"/>
                  </a:cxn>
                  <a:cxn ang="0">
                    <a:pos x="68" y="362"/>
                  </a:cxn>
                  <a:cxn ang="0">
                    <a:pos x="46" y="428"/>
                  </a:cxn>
                  <a:cxn ang="0">
                    <a:pos x="28" y="487"/>
                  </a:cxn>
                  <a:cxn ang="0">
                    <a:pos x="13" y="534"/>
                  </a:cxn>
                  <a:cxn ang="0">
                    <a:pos x="4" y="566"/>
                  </a:cxn>
                  <a:cxn ang="0">
                    <a:pos x="0" y="578"/>
                  </a:cxn>
                  <a:cxn ang="0">
                    <a:pos x="5" y="564"/>
                  </a:cxn>
                  <a:cxn ang="0">
                    <a:pos x="19" y="526"/>
                  </a:cxn>
                  <a:cxn ang="0">
                    <a:pos x="37" y="472"/>
                  </a:cxn>
                  <a:cxn ang="0">
                    <a:pos x="60" y="407"/>
                  </a:cxn>
                  <a:cxn ang="0">
                    <a:pos x="85" y="338"/>
                  </a:cxn>
                  <a:cxn ang="0">
                    <a:pos x="110" y="272"/>
                  </a:cxn>
                  <a:cxn ang="0">
                    <a:pos x="132" y="215"/>
                  </a:cxn>
                  <a:cxn ang="0">
                    <a:pos x="148" y="173"/>
                  </a:cxn>
                  <a:cxn ang="0">
                    <a:pos x="165" y="133"/>
                  </a:cxn>
                  <a:cxn ang="0">
                    <a:pos x="180" y="98"/>
                  </a:cxn>
                  <a:cxn ang="0">
                    <a:pos x="193" y="68"/>
                  </a:cxn>
                  <a:cxn ang="0">
                    <a:pos x="204" y="44"/>
                  </a:cxn>
                  <a:cxn ang="0">
                    <a:pos x="213" y="25"/>
                  </a:cxn>
                  <a:cxn ang="0">
                    <a:pos x="219" y="12"/>
                  </a:cxn>
                  <a:cxn ang="0">
                    <a:pos x="224" y="3"/>
                  </a:cxn>
                  <a:cxn ang="0">
                    <a:pos x="225" y="0"/>
                  </a:cxn>
                </a:cxnLst>
                <a:rect l="0" t="0" r="r" b="b"/>
                <a:pathLst>
                  <a:path w="225" h="578">
                    <a:moveTo>
                      <a:pt x="225" y="0"/>
                    </a:moveTo>
                    <a:lnTo>
                      <a:pt x="224" y="2"/>
                    </a:lnTo>
                    <a:lnTo>
                      <a:pt x="220" y="6"/>
                    </a:lnTo>
                    <a:lnTo>
                      <a:pt x="213" y="15"/>
                    </a:lnTo>
                    <a:lnTo>
                      <a:pt x="204" y="30"/>
                    </a:lnTo>
                    <a:lnTo>
                      <a:pt x="191" y="51"/>
                    </a:lnTo>
                    <a:lnTo>
                      <a:pt x="176" y="81"/>
                    </a:lnTo>
                    <a:lnTo>
                      <a:pt x="158" y="120"/>
                    </a:lnTo>
                    <a:lnTo>
                      <a:pt x="137" y="169"/>
                    </a:lnTo>
                    <a:lnTo>
                      <a:pt x="114" y="227"/>
                    </a:lnTo>
                    <a:lnTo>
                      <a:pt x="91" y="294"/>
                    </a:lnTo>
                    <a:lnTo>
                      <a:pt x="68" y="362"/>
                    </a:lnTo>
                    <a:lnTo>
                      <a:pt x="46" y="428"/>
                    </a:lnTo>
                    <a:lnTo>
                      <a:pt x="28" y="487"/>
                    </a:lnTo>
                    <a:lnTo>
                      <a:pt x="13" y="534"/>
                    </a:lnTo>
                    <a:lnTo>
                      <a:pt x="4" y="566"/>
                    </a:lnTo>
                    <a:lnTo>
                      <a:pt x="0" y="578"/>
                    </a:lnTo>
                    <a:lnTo>
                      <a:pt x="5" y="564"/>
                    </a:lnTo>
                    <a:lnTo>
                      <a:pt x="19" y="526"/>
                    </a:lnTo>
                    <a:lnTo>
                      <a:pt x="37" y="472"/>
                    </a:lnTo>
                    <a:lnTo>
                      <a:pt x="60" y="407"/>
                    </a:lnTo>
                    <a:lnTo>
                      <a:pt x="85" y="338"/>
                    </a:lnTo>
                    <a:lnTo>
                      <a:pt x="110" y="272"/>
                    </a:lnTo>
                    <a:lnTo>
                      <a:pt x="132" y="215"/>
                    </a:lnTo>
                    <a:lnTo>
                      <a:pt x="148" y="173"/>
                    </a:lnTo>
                    <a:lnTo>
                      <a:pt x="165" y="133"/>
                    </a:lnTo>
                    <a:lnTo>
                      <a:pt x="180" y="98"/>
                    </a:lnTo>
                    <a:lnTo>
                      <a:pt x="193" y="68"/>
                    </a:lnTo>
                    <a:lnTo>
                      <a:pt x="204" y="44"/>
                    </a:lnTo>
                    <a:lnTo>
                      <a:pt x="213" y="25"/>
                    </a:lnTo>
                    <a:lnTo>
                      <a:pt x="219" y="12"/>
                    </a:lnTo>
                    <a:lnTo>
                      <a:pt x="224" y="3"/>
                    </a:lnTo>
                    <a:lnTo>
                      <a:pt x="22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</p:grpSp>
        <p:sp>
          <p:nvSpPr>
            <p:cNvPr id="24" name="Line 34"/>
            <p:cNvSpPr>
              <a:spLocks noChangeShapeType="1"/>
            </p:cNvSpPr>
            <p:nvPr/>
          </p:nvSpPr>
          <p:spPr bwMode="auto">
            <a:xfrm flipV="1">
              <a:off x="7329488" y="918287"/>
              <a:ext cx="0" cy="2247188"/>
            </a:xfrm>
            <a:prstGeom prst="line">
              <a:avLst/>
            </a:prstGeom>
            <a:noFill/>
            <a:ln w="1270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10234238" y="1685766"/>
            <a:ext cx="22570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Stabilizable but fragile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  <p:pic>
        <p:nvPicPr>
          <p:cNvPr id="34" name="Screen Shot 2018-10-31 at 10.30.57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16828" y="956821"/>
            <a:ext cx="3003062" cy="2209800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Shape 106"/>
          <p:cNvSpPr/>
          <p:nvPr/>
        </p:nvSpPr>
        <p:spPr>
          <a:xfrm>
            <a:off x="6748090" y="423421"/>
            <a:ext cx="2895600" cy="441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 algn="l">
              <a:defRPr sz="17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erobe community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6" name="Screen Shot 2018-10-31 at 11.04.29 PM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39988" y="1197826"/>
            <a:ext cx="3209309" cy="1981200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Shape 106"/>
          <p:cNvSpPr/>
          <p:nvPr/>
        </p:nvSpPr>
        <p:spPr>
          <a:xfrm>
            <a:off x="2748897" y="435827"/>
            <a:ext cx="3200400" cy="8107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 algn="l">
              <a:defRPr sz="1700"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aerobe + anaerobe community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Shape 143"/>
          <p:cNvSpPr/>
          <p:nvPr/>
        </p:nvSpPr>
        <p:spPr>
          <a:xfrm flipV="1">
            <a:off x="6019799" y="2251310"/>
            <a:ext cx="838201" cy="0"/>
          </a:xfrm>
          <a:prstGeom prst="line">
            <a:avLst/>
          </a:prstGeom>
          <a:ln w="63500">
            <a:solidFill>
              <a:srgbClr val="A6AAA9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Shape 143"/>
          <p:cNvSpPr/>
          <p:nvPr/>
        </p:nvSpPr>
        <p:spPr>
          <a:xfrm flipH="1" flipV="1">
            <a:off x="5943599" y="1870310"/>
            <a:ext cx="838200" cy="0"/>
          </a:xfrm>
          <a:prstGeom prst="line">
            <a:avLst/>
          </a:prstGeom>
          <a:ln w="63500">
            <a:solidFill>
              <a:srgbClr val="A6AAA9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Shape 120"/>
          <p:cNvSpPr/>
          <p:nvPr/>
        </p:nvSpPr>
        <p:spPr>
          <a:xfrm>
            <a:off x="258179" y="3816093"/>
            <a:ext cx="3201771" cy="503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Tahmineh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Khazaei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/>
          <a:srcRect l="12889" r="16444"/>
          <a:stretch/>
        </p:blipFill>
        <p:spPr>
          <a:xfrm>
            <a:off x="317901" y="4449988"/>
            <a:ext cx="2331720" cy="2199736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 rot="10800000">
            <a:off x="1191682" y="312932"/>
            <a:ext cx="1321053" cy="3114756"/>
            <a:chOff x="7086600" y="918287"/>
            <a:chExt cx="1321053" cy="3114756"/>
          </a:xfrm>
        </p:grpSpPr>
        <p:grpSp>
          <p:nvGrpSpPr>
            <p:cNvPr id="41" name="Group 40"/>
            <p:cNvGrpSpPr/>
            <p:nvPr/>
          </p:nvGrpSpPr>
          <p:grpSpPr>
            <a:xfrm>
              <a:off x="7086600" y="2438400"/>
              <a:ext cx="1321053" cy="1594643"/>
              <a:chOff x="7064916" y="2592388"/>
              <a:chExt cx="1321053" cy="1594643"/>
            </a:xfrm>
          </p:grpSpPr>
          <p:sp>
            <p:nvSpPr>
              <p:cNvPr id="43" name="Freeform 42"/>
              <p:cNvSpPr>
                <a:spLocks/>
              </p:cNvSpPr>
              <p:nvPr/>
            </p:nvSpPr>
            <p:spPr bwMode="auto">
              <a:xfrm rot="3260985" flipV="1">
                <a:off x="7170738" y="2971800"/>
                <a:ext cx="1211262" cy="1219200"/>
              </a:xfrm>
              <a:custGeom>
                <a:avLst/>
                <a:gdLst/>
                <a:ahLst/>
                <a:cxnLst>
                  <a:cxn ang="0">
                    <a:pos x="1013" y="660"/>
                  </a:cxn>
                  <a:cxn ang="0">
                    <a:pos x="993" y="312"/>
                  </a:cxn>
                  <a:cxn ang="0">
                    <a:pos x="953" y="194"/>
                  </a:cxn>
                  <a:cxn ang="0">
                    <a:pos x="897" y="144"/>
                  </a:cxn>
                  <a:cxn ang="0">
                    <a:pos x="837" y="125"/>
                  </a:cxn>
                  <a:cxn ang="0">
                    <a:pos x="760" y="91"/>
                  </a:cxn>
                  <a:cxn ang="0">
                    <a:pos x="672" y="50"/>
                  </a:cxn>
                  <a:cxn ang="0">
                    <a:pos x="595" y="18"/>
                  </a:cxn>
                  <a:cxn ang="0">
                    <a:pos x="533" y="3"/>
                  </a:cxn>
                  <a:cxn ang="0">
                    <a:pos x="453" y="0"/>
                  </a:cxn>
                  <a:cxn ang="0">
                    <a:pos x="367" y="6"/>
                  </a:cxn>
                  <a:cxn ang="0">
                    <a:pos x="290" y="18"/>
                  </a:cxn>
                  <a:cxn ang="0">
                    <a:pos x="202" y="94"/>
                  </a:cxn>
                  <a:cxn ang="0">
                    <a:pos x="116" y="211"/>
                  </a:cxn>
                  <a:cxn ang="0">
                    <a:pos x="23" y="243"/>
                  </a:cxn>
                  <a:cxn ang="0">
                    <a:pos x="18" y="328"/>
                  </a:cxn>
                  <a:cxn ang="0">
                    <a:pos x="42" y="377"/>
                  </a:cxn>
                  <a:cxn ang="0">
                    <a:pos x="22" y="420"/>
                  </a:cxn>
                  <a:cxn ang="0">
                    <a:pos x="14" y="451"/>
                  </a:cxn>
                  <a:cxn ang="0">
                    <a:pos x="53" y="485"/>
                  </a:cxn>
                  <a:cxn ang="0">
                    <a:pos x="102" y="486"/>
                  </a:cxn>
                  <a:cxn ang="0">
                    <a:pos x="154" y="469"/>
                  </a:cxn>
                  <a:cxn ang="0">
                    <a:pos x="156" y="489"/>
                  </a:cxn>
                  <a:cxn ang="0">
                    <a:pos x="117" y="536"/>
                  </a:cxn>
                  <a:cxn ang="0">
                    <a:pos x="101" y="559"/>
                  </a:cxn>
                  <a:cxn ang="0">
                    <a:pos x="133" y="606"/>
                  </a:cxn>
                  <a:cxn ang="0">
                    <a:pos x="222" y="598"/>
                  </a:cxn>
                  <a:cxn ang="0">
                    <a:pos x="269" y="644"/>
                  </a:cxn>
                  <a:cxn ang="0">
                    <a:pos x="291" y="734"/>
                  </a:cxn>
                  <a:cxn ang="0">
                    <a:pos x="340" y="864"/>
                  </a:cxn>
                  <a:cxn ang="0">
                    <a:pos x="408" y="964"/>
                  </a:cxn>
                  <a:cxn ang="0">
                    <a:pos x="447" y="1009"/>
                  </a:cxn>
                  <a:cxn ang="0">
                    <a:pos x="489" y="504"/>
                  </a:cxn>
                  <a:cxn ang="0">
                    <a:pos x="446" y="443"/>
                  </a:cxn>
                  <a:cxn ang="0">
                    <a:pos x="450" y="419"/>
                  </a:cxn>
                  <a:cxn ang="0">
                    <a:pos x="511" y="380"/>
                  </a:cxn>
                  <a:cxn ang="0">
                    <a:pos x="566" y="398"/>
                  </a:cxn>
                  <a:cxn ang="0">
                    <a:pos x="585" y="427"/>
                  </a:cxn>
                  <a:cxn ang="0">
                    <a:pos x="580" y="448"/>
                  </a:cxn>
                  <a:cxn ang="0">
                    <a:pos x="542" y="510"/>
                  </a:cxn>
                  <a:cxn ang="0">
                    <a:pos x="489" y="1045"/>
                  </a:cxn>
                  <a:cxn ang="0">
                    <a:pos x="570" y="1092"/>
                  </a:cxn>
                  <a:cxn ang="0">
                    <a:pos x="655" y="1132"/>
                  </a:cxn>
                  <a:cxn ang="0">
                    <a:pos x="731" y="1170"/>
                  </a:cxn>
                  <a:cxn ang="0">
                    <a:pos x="797" y="1225"/>
                  </a:cxn>
                  <a:cxn ang="0">
                    <a:pos x="916" y="1332"/>
                  </a:cxn>
                  <a:cxn ang="0">
                    <a:pos x="1043" y="1438"/>
                  </a:cxn>
                  <a:cxn ang="0">
                    <a:pos x="1137" y="1515"/>
                  </a:cxn>
                  <a:cxn ang="0">
                    <a:pos x="1526" y="1130"/>
                  </a:cxn>
                  <a:cxn ang="0">
                    <a:pos x="1463" y="1099"/>
                  </a:cxn>
                  <a:cxn ang="0">
                    <a:pos x="1317" y="1025"/>
                  </a:cxn>
                  <a:cxn ang="0">
                    <a:pos x="1160" y="936"/>
                  </a:cxn>
                  <a:cxn ang="0">
                    <a:pos x="1058" y="862"/>
                  </a:cxn>
                </a:cxnLst>
                <a:rect l="0" t="0" r="r" b="b"/>
                <a:pathLst>
                  <a:path w="1526" h="1536">
                    <a:moveTo>
                      <a:pt x="1058" y="862"/>
                    </a:moveTo>
                    <a:lnTo>
                      <a:pt x="1037" y="817"/>
                    </a:lnTo>
                    <a:lnTo>
                      <a:pt x="1022" y="748"/>
                    </a:lnTo>
                    <a:lnTo>
                      <a:pt x="1013" y="660"/>
                    </a:lnTo>
                    <a:lnTo>
                      <a:pt x="1006" y="565"/>
                    </a:lnTo>
                    <a:lnTo>
                      <a:pt x="1002" y="470"/>
                    </a:lnTo>
                    <a:lnTo>
                      <a:pt x="998" y="382"/>
                    </a:lnTo>
                    <a:lnTo>
                      <a:pt x="993" y="312"/>
                    </a:lnTo>
                    <a:lnTo>
                      <a:pt x="983" y="267"/>
                    </a:lnTo>
                    <a:lnTo>
                      <a:pt x="973" y="239"/>
                    </a:lnTo>
                    <a:lnTo>
                      <a:pt x="963" y="215"/>
                    </a:lnTo>
                    <a:lnTo>
                      <a:pt x="953" y="194"/>
                    </a:lnTo>
                    <a:lnTo>
                      <a:pt x="942" y="176"/>
                    </a:lnTo>
                    <a:lnTo>
                      <a:pt x="929" y="162"/>
                    </a:lnTo>
                    <a:lnTo>
                      <a:pt x="914" y="152"/>
                    </a:lnTo>
                    <a:lnTo>
                      <a:pt x="897" y="144"/>
                    </a:lnTo>
                    <a:lnTo>
                      <a:pt x="875" y="138"/>
                    </a:lnTo>
                    <a:lnTo>
                      <a:pt x="865" y="136"/>
                    </a:lnTo>
                    <a:lnTo>
                      <a:pt x="852" y="131"/>
                    </a:lnTo>
                    <a:lnTo>
                      <a:pt x="837" y="125"/>
                    </a:lnTo>
                    <a:lnTo>
                      <a:pt x="820" y="118"/>
                    </a:lnTo>
                    <a:lnTo>
                      <a:pt x="801" y="109"/>
                    </a:lnTo>
                    <a:lnTo>
                      <a:pt x="782" y="101"/>
                    </a:lnTo>
                    <a:lnTo>
                      <a:pt x="760" y="91"/>
                    </a:lnTo>
                    <a:lnTo>
                      <a:pt x="739" y="80"/>
                    </a:lnTo>
                    <a:lnTo>
                      <a:pt x="717" y="70"/>
                    </a:lnTo>
                    <a:lnTo>
                      <a:pt x="694" y="61"/>
                    </a:lnTo>
                    <a:lnTo>
                      <a:pt x="672" y="50"/>
                    </a:lnTo>
                    <a:lnTo>
                      <a:pt x="651" y="41"/>
                    </a:lnTo>
                    <a:lnTo>
                      <a:pt x="631" y="32"/>
                    </a:lnTo>
                    <a:lnTo>
                      <a:pt x="612" y="24"/>
                    </a:lnTo>
                    <a:lnTo>
                      <a:pt x="595" y="18"/>
                    </a:lnTo>
                    <a:lnTo>
                      <a:pt x="579" y="12"/>
                    </a:lnTo>
                    <a:lnTo>
                      <a:pt x="565" y="9"/>
                    </a:lnTo>
                    <a:lnTo>
                      <a:pt x="550" y="6"/>
                    </a:lnTo>
                    <a:lnTo>
                      <a:pt x="533" y="3"/>
                    </a:lnTo>
                    <a:lnTo>
                      <a:pt x="514" y="2"/>
                    </a:lnTo>
                    <a:lnTo>
                      <a:pt x="495" y="1"/>
                    </a:lnTo>
                    <a:lnTo>
                      <a:pt x="474" y="0"/>
                    </a:lnTo>
                    <a:lnTo>
                      <a:pt x="453" y="0"/>
                    </a:lnTo>
                    <a:lnTo>
                      <a:pt x="431" y="0"/>
                    </a:lnTo>
                    <a:lnTo>
                      <a:pt x="409" y="1"/>
                    </a:lnTo>
                    <a:lnTo>
                      <a:pt x="388" y="3"/>
                    </a:lnTo>
                    <a:lnTo>
                      <a:pt x="367" y="6"/>
                    </a:lnTo>
                    <a:lnTo>
                      <a:pt x="346" y="8"/>
                    </a:lnTo>
                    <a:lnTo>
                      <a:pt x="325" y="10"/>
                    </a:lnTo>
                    <a:lnTo>
                      <a:pt x="307" y="15"/>
                    </a:lnTo>
                    <a:lnTo>
                      <a:pt x="290" y="18"/>
                    </a:lnTo>
                    <a:lnTo>
                      <a:pt x="273" y="23"/>
                    </a:lnTo>
                    <a:lnTo>
                      <a:pt x="248" y="38"/>
                    </a:lnTo>
                    <a:lnTo>
                      <a:pt x="224" y="63"/>
                    </a:lnTo>
                    <a:lnTo>
                      <a:pt x="202" y="94"/>
                    </a:lnTo>
                    <a:lnTo>
                      <a:pt x="180" y="129"/>
                    </a:lnTo>
                    <a:lnTo>
                      <a:pt x="158" y="162"/>
                    </a:lnTo>
                    <a:lnTo>
                      <a:pt x="138" y="191"/>
                    </a:lnTo>
                    <a:lnTo>
                      <a:pt x="116" y="211"/>
                    </a:lnTo>
                    <a:lnTo>
                      <a:pt x="93" y="219"/>
                    </a:lnTo>
                    <a:lnTo>
                      <a:pt x="67" y="222"/>
                    </a:lnTo>
                    <a:lnTo>
                      <a:pt x="44" y="230"/>
                    </a:lnTo>
                    <a:lnTo>
                      <a:pt x="23" y="243"/>
                    </a:lnTo>
                    <a:lnTo>
                      <a:pt x="8" y="260"/>
                    </a:lnTo>
                    <a:lnTo>
                      <a:pt x="0" y="281"/>
                    </a:lnTo>
                    <a:lnTo>
                      <a:pt x="3" y="304"/>
                    </a:lnTo>
                    <a:lnTo>
                      <a:pt x="18" y="328"/>
                    </a:lnTo>
                    <a:lnTo>
                      <a:pt x="47" y="355"/>
                    </a:lnTo>
                    <a:lnTo>
                      <a:pt x="48" y="359"/>
                    </a:lnTo>
                    <a:lnTo>
                      <a:pt x="45" y="366"/>
                    </a:lnTo>
                    <a:lnTo>
                      <a:pt x="42" y="377"/>
                    </a:lnTo>
                    <a:lnTo>
                      <a:pt x="37" y="389"/>
                    </a:lnTo>
                    <a:lnTo>
                      <a:pt x="32" y="401"/>
                    </a:lnTo>
                    <a:lnTo>
                      <a:pt x="27" y="411"/>
                    </a:lnTo>
                    <a:lnTo>
                      <a:pt x="22" y="420"/>
                    </a:lnTo>
                    <a:lnTo>
                      <a:pt x="19" y="425"/>
                    </a:lnTo>
                    <a:lnTo>
                      <a:pt x="14" y="433"/>
                    </a:lnTo>
                    <a:lnTo>
                      <a:pt x="13" y="442"/>
                    </a:lnTo>
                    <a:lnTo>
                      <a:pt x="14" y="451"/>
                    </a:lnTo>
                    <a:lnTo>
                      <a:pt x="20" y="462"/>
                    </a:lnTo>
                    <a:lnTo>
                      <a:pt x="28" y="471"/>
                    </a:lnTo>
                    <a:lnTo>
                      <a:pt x="40" y="479"/>
                    </a:lnTo>
                    <a:lnTo>
                      <a:pt x="53" y="485"/>
                    </a:lnTo>
                    <a:lnTo>
                      <a:pt x="70" y="489"/>
                    </a:lnTo>
                    <a:lnTo>
                      <a:pt x="79" y="489"/>
                    </a:lnTo>
                    <a:lnTo>
                      <a:pt x="89" y="488"/>
                    </a:lnTo>
                    <a:lnTo>
                      <a:pt x="102" y="486"/>
                    </a:lnTo>
                    <a:lnTo>
                      <a:pt x="116" y="481"/>
                    </a:lnTo>
                    <a:lnTo>
                      <a:pt x="129" y="478"/>
                    </a:lnTo>
                    <a:lnTo>
                      <a:pt x="142" y="473"/>
                    </a:lnTo>
                    <a:lnTo>
                      <a:pt x="154" y="469"/>
                    </a:lnTo>
                    <a:lnTo>
                      <a:pt x="163" y="465"/>
                    </a:lnTo>
                    <a:lnTo>
                      <a:pt x="164" y="469"/>
                    </a:lnTo>
                    <a:lnTo>
                      <a:pt x="162" y="476"/>
                    </a:lnTo>
                    <a:lnTo>
                      <a:pt x="156" y="489"/>
                    </a:lnTo>
                    <a:lnTo>
                      <a:pt x="142" y="510"/>
                    </a:lnTo>
                    <a:lnTo>
                      <a:pt x="133" y="522"/>
                    </a:lnTo>
                    <a:lnTo>
                      <a:pt x="125" y="530"/>
                    </a:lnTo>
                    <a:lnTo>
                      <a:pt x="117" y="536"/>
                    </a:lnTo>
                    <a:lnTo>
                      <a:pt x="111" y="540"/>
                    </a:lnTo>
                    <a:lnTo>
                      <a:pt x="105" y="545"/>
                    </a:lnTo>
                    <a:lnTo>
                      <a:pt x="102" y="551"/>
                    </a:lnTo>
                    <a:lnTo>
                      <a:pt x="101" y="559"/>
                    </a:lnTo>
                    <a:lnTo>
                      <a:pt x="101" y="569"/>
                    </a:lnTo>
                    <a:lnTo>
                      <a:pt x="105" y="582"/>
                    </a:lnTo>
                    <a:lnTo>
                      <a:pt x="117" y="594"/>
                    </a:lnTo>
                    <a:lnTo>
                      <a:pt x="133" y="606"/>
                    </a:lnTo>
                    <a:lnTo>
                      <a:pt x="154" y="613"/>
                    </a:lnTo>
                    <a:lnTo>
                      <a:pt x="176" y="615"/>
                    </a:lnTo>
                    <a:lnTo>
                      <a:pt x="199" y="610"/>
                    </a:lnTo>
                    <a:lnTo>
                      <a:pt x="222" y="598"/>
                    </a:lnTo>
                    <a:lnTo>
                      <a:pt x="242" y="574"/>
                    </a:lnTo>
                    <a:lnTo>
                      <a:pt x="254" y="598"/>
                    </a:lnTo>
                    <a:lnTo>
                      <a:pt x="262" y="621"/>
                    </a:lnTo>
                    <a:lnTo>
                      <a:pt x="269" y="644"/>
                    </a:lnTo>
                    <a:lnTo>
                      <a:pt x="276" y="667"/>
                    </a:lnTo>
                    <a:lnTo>
                      <a:pt x="280" y="690"/>
                    </a:lnTo>
                    <a:lnTo>
                      <a:pt x="285" y="712"/>
                    </a:lnTo>
                    <a:lnTo>
                      <a:pt x="291" y="734"/>
                    </a:lnTo>
                    <a:lnTo>
                      <a:pt x="298" y="756"/>
                    </a:lnTo>
                    <a:lnTo>
                      <a:pt x="314" y="799"/>
                    </a:lnTo>
                    <a:lnTo>
                      <a:pt x="328" y="835"/>
                    </a:lnTo>
                    <a:lnTo>
                      <a:pt x="340" y="864"/>
                    </a:lnTo>
                    <a:lnTo>
                      <a:pt x="353" y="889"/>
                    </a:lnTo>
                    <a:lnTo>
                      <a:pt x="368" y="912"/>
                    </a:lnTo>
                    <a:lnTo>
                      <a:pt x="386" y="936"/>
                    </a:lnTo>
                    <a:lnTo>
                      <a:pt x="408" y="964"/>
                    </a:lnTo>
                    <a:lnTo>
                      <a:pt x="436" y="998"/>
                    </a:lnTo>
                    <a:lnTo>
                      <a:pt x="439" y="1002"/>
                    </a:lnTo>
                    <a:lnTo>
                      <a:pt x="444" y="1006"/>
                    </a:lnTo>
                    <a:lnTo>
                      <a:pt x="447" y="1009"/>
                    </a:lnTo>
                    <a:lnTo>
                      <a:pt x="451" y="1014"/>
                    </a:lnTo>
                    <a:lnTo>
                      <a:pt x="515" y="522"/>
                    </a:lnTo>
                    <a:lnTo>
                      <a:pt x="503" y="516"/>
                    </a:lnTo>
                    <a:lnTo>
                      <a:pt x="489" y="504"/>
                    </a:lnTo>
                    <a:lnTo>
                      <a:pt x="476" y="489"/>
                    </a:lnTo>
                    <a:lnTo>
                      <a:pt x="465" y="472"/>
                    </a:lnTo>
                    <a:lnTo>
                      <a:pt x="454" y="456"/>
                    </a:lnTo>
                    <a:lnTo>
                      <a:pt x="446" y="443"/>
                    </a:lnTo>
                    <a:lnTo>
                      <a:pt x="442" y="433"/>
                    </a:lnTo>
                    <a:lnTo>
                      <a:pt x="439" y="430"/>
                    </a:lnTo>
                    <a:lnTo>
                      <a:pt x="443" y="426"/>
                    </a:lnTo>
                    <a:lnTo>
                      <a:pt x="450" y="419"/>
                    </a:lnTo>
                    <a:lnTo>
                      <a:pt x="462" y="409"/>
                    </a:lnTo>
                    <a:lnTo>
                      <a:pt x="477" y="398"/>
                    </a:lnTo>
                    <a:lnTo>
                      <a:pt x="494" y="388"/>
                    </a:lnTo>
                    <a:lnTo>
                      <a:pt x="511" y="380"/>
                    </a:lnTo>
                    <a:lnTo>
                      <a:pt x="528" y="378"/>
                    </a:lnTo>
                    <a:lnTo>
                      <a:pt x="543" y="381"/>
                    </a:lnTo>
                    <a:lnTo>
                      <a:pt x="556" y="389"/>
                    </a:lnTo>
                    <a:lnTo>
                      <a:pt x="566" y="398"/>
                    </a:lnTo>
                    <a:lnTo>
                      <a:pt x="574" y="406"/>
                    </a:lnTo>
                    <a:lnTo>
                      <a:pt x="579" y="415"/>
                    </a:lnTo>
                    <a:lnTo>
                      <a:pt x="582" y="423"/>
                    </a:lnTo>
                    <a:lnTo>
                      <a:pt x="585" y="427"/>
                    </a:lnTo>
                    <a:lnTo>
                      <a:pt x="586" y="432"/>
                    </a:lnTo>
                    <a:lnTo>
                      <a:pt x="586" y="433"/>
                    </a:lnTo>
                    <a:lnTo>
                      <a:pt x="585" y="438"/>
                    </a:lnTo>
                    <a:lnTo>
                      <a:pt x="580" y="448"/>
                    </a:lnTo>
                    <a:lnTo>
                      <a:pt x="573" y="463"/>
                    </a:lnTo>
                    <a:lnTo>
                      <a:pt x="564" y="479"/>
                    </a:lnTo>
                    <a:lnTo>
                      <a:pt x="553" y="496"/>
                    </a:lnTo>
                    <a:lnTo>
                      <a:pt x="542" y="510"/>
                    </a:lnTo>
                    <a:lnTo>
                      <a:pt x="529" y="521"/>
                    </a:lnTo>
                    <a:lnTo>
                      <a:pt x="517" y="523"/>
                    </a:lnTo>
                    <a:lnTo>
                      <a:pt x="471" y="1031"/>
                    </a:lnTo>
                    <a:lnTo>
                      <a:pt x="489" y="1045"/>
                    </a:lnTo>
                    <a:lnTo>
                      <a:pt x="507" y="1057"/>
                    </a:lnTo>
                    <a:lnTo>
                      <a:pt x="528" y="1070"/>
                    </a:lnTo>
                    <a:lnTo>
                      <a:pt x="549" y="1082"/>
                    </a:lnTo>
                    <a:lnTo>
                      <a:pt x="570" y="1092"/>
                    </a:lnTo>
                    <a:lnTo>
                      <a:pt x="592" y="1102"/>
                    </a:lnTo>
                    <a:lnTo>
                      <a:pt x="612" y="1113"/>
                    </a:lnTo>
                    <a:lnTo>
                      <a:pt x="634" y="1123"/>
                    </a:lnTo>
                    <a:lnTo>
                      <a:pt x="655" y="1132"/>
                    </a:lnTo>
                    <a:lnTo>
                      <a:pt x="676" y="1142"/>
                    </a:lnTo>
                    <a:lnTo>
                      <a:pt x="695" y="1152"/>
                    </a:lnTo>
                    <a:lnTo>
                      <a:pt x="714" y="1161"/>
                    </a:lnTo>
                    <a:lnTo>
                      <a:pt x="731" y="1170"/>
                    </a:lnTo>
                    <a:lnTo>
                      <a:pt x="746" y="1181"/>
                    </a:lnTo>
                    <a:lnTo>
                      <a:pt x="761" y="1191"/>
                    </a:lnTo>
                    <a:lnTo>
                      <a:pt x="772" y="1202"/>
                    </a:lnTo>
                    <a:lnTo>
                      <a:pt x="797" y="1225"/>
                    </a:lnTo>
                    <a:lnTo>
                      <a:pt x="824" y="1250"/>
                    </a:lnTo>
                    <a:lnTo>
                      <a:pt x="854" y="1276"/>
                    </a:lnTo>
                    <a:lnTo>
                      <a:pt x="885" y="1304"/>
                    </a:lnTo>
                    <a:lnTo>
                      <a:pt x="916" y="1332"/>
                    </a:lnTo>
                    <a:lnTo>
                      <a:pt x="950" y="1359"/>
                    </a:lnTo>
                    <a:lnTo>
                      <a:pt x="981" y="1387"/>
                    </a:lnTo>
                    <a:lnTo>
                      <a:pt x="1013" y="1414"/>
                    </a:lnTo>
                    <a:lnTo>
                      <a:pt x="1043" y="1438"/>
                    </a:lnTo>
                    <a:lnTo>
                      <a:pt x="1071" y="1461"/>
                    </a:lnTo>
                    <a:lnTo>
                      <a:pt x="1096" y="1481"/>
                    </a:lnTo>
                    <a:lnTo>
                      <a:pt x="1118" y="1500"/>
                    </a:lnTo>
                    <a:lnTo>
                      <a:pt x="1137" y="1515"/>
                    </a:lnTo>
                    <a:lnTo>
                      <a:pt x="1150" y="1526"/>
                    </a:lnTo>
                    <a:lnTo>
                      <a:pt x="1158" y="1533"/>
                    </a:lnTo>
                    <a:lnTo>
                      <a:pt x="1162" y="1536"/>
                    </a:lnTo>
                    <a:lnTo>
                      <a:pt x="1526" y="1130"/>
                    </a:lnTo>
                    <a:lnTo>
                      <a:pt x="1521" y="1128"/>
                    </a:lnTo>
                    <a:lnTo>
                      <a:pt x="1509" y="1122"/>
                    </a:lnTo>
                    <a:lnTo>
                      <a:pt x="1489" y="1112"/>
                    </a:lnTo>
                    <a:lnTo>
                      <a:pt x="1463" y="1099"/>
                    </a:lnTo>
                    <a:lnTo>
                      <a:pt x="1432" y="1084"/>
                    </a:lnTo>
                    <a:lnTo>
                      <a:pt x="1396" y="1066"/>
                    </a:lnTo>
                    <a:lnTo>
                      <a:pt x="1358" y="1046"/>
                    </a:lnTo>
                    <a:lnTo>
                      <a:pt x="1317" y="1025"/>
                    </a:lnTo>
                    <a:lnTo>
                      <a:pt x="1276" y="1003"/>
                    </a:lnTo>
                    <a:lnTo>
                      <a:pt x="1236" y="981"/>
                    </a:lnTo>
                    <a:lnTo>
                      <a:pt x="1196" y="958"/>
                    </a:lnTo>
                    <a:lnTo>
                      <a:pt x="1160" y="936"/>
                    </a:lnTo>
                    <a:lnTo>
                      <a:pt x="1126" y="916"/>
                    </a:lnTo>
                    <a:lnTo>
                      <a:pt x="1097" y="896"/>
                    </a:lnTo>
                    <a:lnTo>
                      <a:pt x="1074" y="878"/>
                    </a:lnTo>
                    <a:lnTo>
                      <a:pt x="1058" y="86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44" name="Freeform 43"/>
              <p:cNvSpPr>
                <a:spLocks/>
              </p:cNvSpPr>
              <p:nvPr/>
            </p:nvSpPr>
            <p:spPr bwMode="auto">
              <a:xfrm rot="3260985" flipV="1">
                <a:off x="7626445" y="3194231"/>
                <a:ext cx="52387" cy="404813"/>
              </a:xfrm>
              <a:custGeom>
                <a:avLst/>
                <a:gdLst/>
                <a:ahLst/>
                <a:cxnLst>
                  <a:cxn ang="0">
                    <a:pos x="64" y="1"/>
                  </a:cxn>
                  <a:cxn ang="0">
                    <a:pos x="64" y="0"/>
                  </a:cxn>
                  <a:cxn ang="0">
                    <a:pos x="64" y="0"/>
                  </a:cxn>
                  <a:cxn ang="0">
                    <a:pos x="64" y="0"/>
                  </a:cxn>
                  <a:cxn ang="0">
                    <a:pos x="64" y="0"/>
                  </a:cxn>
                  <a:cxn ang="0">
                    <a:pos x="0" y="492"/>
                  </a:cxn>
                  <a:cxn ang="0">
                    <a:pos x="5" y="496"/>
                  </a:cxn>
                  <a:cxn ang="0">
                    <a:pos x="10" y="500"/>
                  </a:cxn>
                  <a:cxn ang="0">
                    <a:pos x="15" y="504"/>
                  </a:cxn>
                  <a:cxn ang="0">
                    <a:pos x="20" y="509"/>
                  </a:cxn>
                  <a:cxn ang="0">
                    <a:pos x="66" y="1"/>
                  </a:cxn>
                  <a:cxn ang="0">
                    <a:pos x="66" y="1"/>
                  </a:cxn>
                  <a:cxn ang="0">
                    <a:pos x="66" y="1"/>
                  </a:cxn>
                  <a:cxn ang="0">
                    <a:pos x="66" y="1"/>
                  </a:cxn>
                  <a:cxn ang="0">
                    <a:pos x="64" y="1"/>
                  </a:cxn>
                </a:cxnLst>
                <a:rect l="0" t="0" r="r" b="b"/>
                <a:pathLst>
                  <a:path w="66" h="509">
                    <a:moveTo>
                      <a:pt x="64" y="1"/>
                    </a:moveTo>
                    <a:lnTo>
                      <a:pt x="64" y="0"/>
                    </a:lnTo>
                    <a:lnTo>
                      <a:pt x="64" y="0"/>
                    </a:lnTo>
                    <a:lnTo>
                      <a:pt x="64" y="0"/>
                    </a:lnTo>
                    <a:lnTo>
                      <a:pt x="64" y="0"/>
                    </a:lnTo>
                    <a:lnTo>
                      <a:pt x="0" y="492"/>
                    </a:lnTo>
                    <a:lnTo>
                      <a:pt x="5" y="496"/>
                    </a:lnTo>
                    <a:lnTo>
                      <a:pt x="10" y="500"/>
                    </a:lnTo>
                    <a:lnTo>
                      <a:pt x="15" y="504"/>
                    </a:lnTo>
                    <a:lnTo>
                      <a:pt x="20" y="509"/>
                    </a:lnTo>
                    <a:lnTo>
                      <a:pt x="66" y="1"/>
                    </a:lnTo>
                    <a:lnTo>
                      <a:pt x="66" y="1"/>
                    </a:lnTo>
                    <a:lnTo>
                      <a:pt x="66" y="1"/>
                    </a:lnTo>
                    <a:lnTo>
                      <a:pt x="66" y="1"/>
                    </a:lnTo>
                    <a:lnTo>
                      <a:pt x="64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45" name="Freeform 44"/>
              <p:cNvSpPr>
                <a:spLocks/>
              </p:cNvSpPr>
              <p:nvPr/>
            </p:nvSpPr>
            <p:spPr bwMode="auto">
              <a:xfrm rot="3260985" flipV="1">
                <a:off x="7093491" y="3444015"/>
                <a:ext cx="63500" cy="120650"/>
              </a:xfrm>
              <a:custGeom>
                <a:avLst/>
                <a:gdLst/>
                <a:ahLst/>
                <a:cxnLst>
                  <a:cxn ang="0">
                    <a:pos x="74" y="9"/>
                  </a:cxn>
                  <a:cxn ang="0">
                    <a:pos x="68" y="23"/>
                  </a:cxn>
                  <a:cxn ang="0">
                    <a:pos x="59" y="41"/>
                  </a:cxn>
                  <a:cxn ang="0">
                    <a:pos x="48" y="63"/>
                  </a:cxn>
                  <a:cxn ang="0">
                    <a:pos x="35" y="84"/>
                  </a:cxn>
                  <a:cxn ang="0">
                    <a:pos x="22" y="104"/>
                  </a:cxn>
                  <a:cxn ang="0">
                    <a:pos x="12" y="121"/>
                  </a:cxn>
                  <a:cxn ang="0">
                    <a:pos x="4" y="132"/>
                  </a:cxn>
                  <a:cxn ang="0">
                    <a:pos x="1" y="137"/>
                  </a:cxn>
                  <a:cxn ang="0">
                    <a:pos x="0" y="137"/>
                  </a:cxn>
                  <a:cxn ang="0">
                    <a:pos x="0" y="139"/>
                  </a:cxn>
                  <a:cxn ang="0">
                    <a:pos x="5" y="141"/>
                  </a:cxn>
                  <a:cxn ang="0">
                    <a:pos x="19" y="146"/>
                  </a:cxn>
                  <a:cxn ang="0">
                    <a:pos x="23" y="147"/>
                  </a:cxn>
                  <a:cxn ang="0">
                    <a:pos x="28" y="148"/>
                  </a:cxn>
                  <a:cxn ang="0">
                    <a:pos x="33" y="149"/>
                  </a:cxn>
                  <a:cxn ang="0">
                    <a:pos x="37" y="150"/>
                  </a:cxn>
                  <a:cxn ang="0">
                    <a:pos x="43" y="132"/>
                  </a:cxn>
                  <a:cxn ang="0">
                    <a:pos x="48" y="112"/>
                  </a:cxn>
                  <a:cxn ang="0">
                    <a:pos x="53" y="94"/>
                  </a:cxn>
                  <a:cxn ang="0">
                    <a:pos x="59" y="74"/>
                  </a:cxn>
                  <a:cxn ang="0">
                    <a:pos x="64" y="56"/>
                  </a:cxn>
                  <a:cxn ang="0">
                    <a:pos x="69" y="36"/>
                  </a:cxn>
                  <a:cxn ang="0">
                    <a:pos x="75" y="18"/>
                  </a:cxn>
                  <a:cxn ang="0">
                    <a:pos x="81" y="0"/>
                  </a:cxn>
                  <a:cxn ang="0">
                    <a:pos x="79" y="2"/>
                  </a:cxn>
                  <a:cxn ang="0">
                    <a:pos x="76" y="4"/>
                  </a:cxn>
                  <a:cxn ang="0">
                    <a:pos x="75" y="6"/>
                  </a:cxn>
                  <a:cxn ang="0">
                    <a:pos x="74" y="9"/>
                  </a:cxn>
                </a:cxnLst>
                <a:rect l="0" t="0" r="r" b="b"/>
                <a:pathLst>
                  <a:path w="81" h="150">
                    <a:moveTo>
                      <a:pt x="74" y="9"/>
                    </a:moveTo>
                    <a:lnTo>
                      <a:pt x="68" y="23"/>
                    </a:lnTo>
                    <a:lnTo>
                      <a:pt x="59" y="41"/>
                    </a:lnTo>
                    <a:lnTo>
                      <a:pt x="48" y="63"/>
                    </a:lnTo>
                    <a:lnTo>
                      <a:pt x="35" y="84"/>
                    </a:lnTo>
                    <a:lnTo>
                      <a:pt x="22" y="104"/>
                    </a:lnTo>
                    <a:lnTo>
                      <a:pt x="12" y="121"/>
                    </a:lnTo>
                    <a:lnTo>
                      <a:pt x="4" y="132"/>
                    </a:lnTo>
                    <a:lnTo>
                      <a:pt x="1" y="137"/>
                    </a:lnTo>
                    <a:lnTo>
                      <a:pt x="0" y="137"/>
                    </a:lnTo>
                    <a:lnTo>
                      <a:pt x="0" y="139"/>
                    </a:lnTo>
                    <a:lnTo>
                      <a:pt x="5" y="141"/>
                    </a:lnTo>
                    <a:lnTo>
                      <a:pt x="19" y="146"/>
                    </a:lnTo>
                    <a:lnTo>
                      <a:pt x="23" y="147"/>
                    </a:lnTo>
                    <a:lnTo>
                      <a:pt x="28" y="148"/>
                    </a:lnTo>
                    <a:lnTo>
                      <a:pt x="33" y="149"/>
                    </a:lnTo>
                    <a:lnTo>
                      <a:pt x="37" y="150"/>
                    </a:lnTo>
                    <a:lnTo>
                      <a:pt x="43" y="132"/>
                    </a:lnTo>
                    <a:lnTo>
                      <a:pt x="48" y="112"/>
                    </a:lnTo>
                    <a:lnTo>
                      <a:pt x="53" y="94"/>
                    </a:lnTo>
                    <a:lnTo>
                      <a:pt x="59" y="74"/>
                    </a:lnTo>
                    <a:lnTo>
                      <a:pt x="64" y="56"/>
                    </a:lnTo>
                    <a:lnTo>
                      <a:pt x="69" y="36"/>
                    </a:lnTo>
                    <a:lnTo>
                      <a:pt x="75" y="18"/>
                    </a:lnTo>
                    <a:lnTo>
                      <a:pt x="81" y="0"/>
                    </a:lnTo>
                    <a:lnTo>
                      <a:pt x="79" y="2"/>
                    </a:lnTo>
                    <a:lnTo>
                      <a:pt x="76" y="4"/>
                    </a:lnTo>
                    <a:lnTo>
                      <a:pt x="75" y="6"/>
                    </a:lnTo>
                    <a:lnTo>
                      <a:pt x="74" y="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46" name="Freeform 45"/>
              <p:cNvSpPr>
                <a:spLocks/>
              </p:cNvSpPr>
              <p:nvPr/>
            </p:nvSpPr>
            <p:spPr bwMode="auto">
              <a:xfrm rot="3260985" flipV="1">
                <a:off x="7188737" y="3058249"/>
                <a:ext cx="1004887" cy="1023938"/>
              </a:xfrm>
              <a:custGeom>
                <a:avLst/>
                <a:gdLst/>
                <a:ahLst/>
                <a:cxnLst>
                  <a:cxn ang="0">
                    <a:pos x="1226" y="1099"/>
                  </a:cxn>
                  <a:cxn ang="0">
                    <a:pos x="1152" y="1109"/>
                  </a:cxn>
                  <a:cxn ang="0">
                    <a:pos x="1203" y="1041"/>
                  </a:cxn>
                  <a:cxn ang="0">
                    <a:pos x="1149" y="1076"/>
                  </a:cxn>
                  <a:cxn ang="0">
                    <a:pos x="1104" y="1073"/>
                  </a:cxn>
                  <a:cxn ang="0">
                    <a:pos x="1136" y="1016"/>
                  </a:cxn>
                  <a:cxn ang="0">
                    <a:pos x="1067" y="1056"/>
                  </a:cxn>
                  <a:cxn ang="0">
                    <a:pos x="1047" y="1025"/>
                  </a:cxn>
                  <a:cxn ang="0">
                    <a:pos x="1081" y="969"/>
                  </a:cxn>
                  <a:cxn ang="0">
                    <a:pos x="985" y="1031"/>
                  </a:cxn>
                  <a:cxn ang="0">
                    <a:pos x="1007" y="979"/>
                  </a:cxn>
                  <a:cxn ang="0">
                    <a:pos x="1028" y="939"/>
                  </a:cxn>
                  <a:cxn ang="0">
                    <a:pos x="922" y="996"/>
                  </a:cxn>
                  <a:cxn ang="0">
                    <a:pos x="956" y="949"/>
                  </a:cxn>
                  <a:cxn ang="0">
                    <a:pos x="958" y="925"/>
                  </a:cxn>
                  <a:cxn ang="0">
                    <a:pos x="870" y="959"/>
                  </a:cxn>
                  <a:cxn ang="0">
                    <a:pos x="920" y="901"/>
                  </a:cxn>
                  <a:cxn ang="0">
                    <a:pos x="835" y="922"/>
                  </a:cxn>
                  <a:cxn ang="0">
                    <a:pos x="795" y="848"/>
                  </a:cxn>
                  <a:cxn ang="0">
                    <a:pos x="751" y="860"/>
                  </a:cxn>
                  <a:cxn ang="0">
                    <a:pos x="686" y="767"/>
                  </a:cxn>
                  <a:cxn ang="0">
                    <a:pos x="742" y="679"/>
                  </a:cxn>
                  <a:cxn ang="0">
                    <a:pos x="763" y="621"/>
                  </a:cxn>
                  <a:cxn ang="0">
                    <a:pos x="833" y="368"/>
                  </a:cxn>
                  <a:cxn ang="0">
                    <a:pos x="851" y="205"/>
                  </a:cxn>
                  <a:cxn ang="0">
                    <a:pos x="734" y="145"/>
                  </a:cxn>
                  <a:cxn ang="0">
                    <a:pos x="560" y="43"/>
                  </a:cxn>
                  <a:cxn ang="0">
                    <a:pos x="510" y="16"/>
                  </a:cxn>
                  <a:cxn ang="0">
                    <a:pos x="381" y="4"/>
                  </a:cxn>
                  <a:cxn ang="0">
                    <a:pos x="283" y="12"/>
                  </a:cxn>
                  <a:cxn ang="0">
                    <a:pos x="236" y="100"/>
                  </a:cxn>
                  <a:cxn ang="0">
                    <a:pos x="223" y="174"/>
                  </a:cxn>
                  <a:cxn ang="0">
                    <a:pos x="273" y="115"/>
                  </a:cxn>
                  <a:cxn ang="0">
                    <a:pos x="314" y="126"/>
                  </a:cxn>
                  <a:cxn ang="0">
                    <a:pos x="389" y="124"/>
                  </a:cxn>
                  <a:cxn ang="0">
                    <a:pos x="439" y="144"/>
                  </a:cxn>
                  <a:cxn ang="0">
                    <a:pos x="495" y="177"/>
                  </a:cxn>
                  <a:cxn ang="0">
                    <a:pos x="559" y="223"/>
                  </a:cxn>
                  <a:cxn ang="0">
                    <a:pos x="612" y="324"/>
                  </a:cxn>
                  <a:cxn ang="0">
                    <a:pos x="585" y="424"/>
                  </a:cxn>
                  <a:cxn ang="0">
                    <a:pos x="481" y="558"/>
                  </a:cxn>
                  <a:cxn ang="0">
                    <a:pos x="404" y="496"/>
                  </a:cxn>
                  <a:cxn ang="0">
                    <a:pos x="288" y="362"/>
                  </a:cxn>
                  <a:cxn ang="0">
                    <a:pos x="190" y="270"/>
                  </a:cxn>
                  <a:cxn ang="0">
                    <a:pos x="85" y="230"/>
                  </a:cxn>
                  <a:cxn ang="0">
                    <a:pos x="11" y="224"/>
                  </a:cxn>
                  <a:cxn ang="0">
                    <a:pos x="54" y="253"/>
                  </a:cxn>
                  <a:cxn ang="0">
                    <a:pos x="146" y="294"/>
                  </a:cxn>
                  <a:cxn ang="0">
                    <a:pos x="146" y="360"/>
                  </a:cxn>
                  <a:cxn ang="0">
                    <a:pos x="161" y="395"/>
                  </a:cxn>
                  <a:cxn ang="0">
                    <a:pos x="205" y="470"/>
                  </a:cxn>
                  <a:cxn ang="0">
                    <a:pos x="241" y="503"/>
                  </a:cxn>
                  <a:cxn ang="0">
                    <a:pos x="373" y="715"/>
                  </a:cxn>
                  <a:cxn ang="0">
                    <a:pos x="451" y="835"/>
                  </a:cxn>
                  <a:cxn ang="0">
                    <a:pos x="544" y="904"/>
                  </a:cxn>
                  <a:cxn ang="0">
                    <a:pos x="636" y="957"/>
                  </a:cxn>
                  <a:cxn ang="0">
                    <a:pos x="695" y="985"/>
                  </a:cxn>
                  <a:cxn ang="0">
                    <a:pos x="1083" y="1289"/>
                  </a:cxn>
                  <a:cxn ang="0">
                    <a:pos x="1222" y="1140"/>
                  </a:cxn>
                </a:cxnLst>
                <a:rect l="0" t="0" r="r" b="b"/>
                <a:pathLst>
                  <a:path w="1266" h="1289">
                    <a:moveTo>
                      <a:pt x="1221" y="1139"/>
                    </a:moveTo>
                    <a:lnTo>
                      <a:pt x="1266" y="1078"/>
                    </a:lnTo>
                    <a:lnTo>
                      <a:pt x="1264" y="1079"/>
                    </a:lnTo>
                    <a:lnTo>
                      <a:pt x="1258" y="1081"/>
                    </a:lnTo>
                    <a:lnTo>
                      <a:pt x="1250" y="1086"/>
                    </a:lnTo>
                    <a:lnTo>
                      <a:pt x="1238" y="1092"/>
                    </a:lnTo>
                    <a:lnTo>
                      <a:pt x="1226" y="1099"/>
                    </a:lnTo>
                    <a:lnTo>
                      <a:pt x="1212" y="1107"/>
                    </a:lnTo>
                    <a:lnTo>
                      <a:pt x="1197" y="1115"/>
                    </a:lnTo>
                    <a:lnTo>
                      <a:pt x="1182" y="1123"/>
                    </a:lnTo>
                    <a:lnTo>
                      <a:pt x="1175" y="1119"/>
                    </a:lnTo>
                    <a:lnTo>
                      <a:pt x="1167" y="1116"/>
                    </a:lnTo>
                    <a:lnTo>
                      <a:pt x="1160" y="1113"/>
                    </a:lnTo>
                    <a:lnTo>
                      <a:pt x="1152" y="1109"/>
                    </a:lnTo>
                    <a:lnTo>
                      <a:pt x="1161" y="1096"/>
                    </a:lnTo>
                    <a:lnTo>
                      <a:pt x="1169" y="1085"/>
                    </a:lnTo>
                    <a:lnTo>
                      <a:pt x="1178" y="1073"/>
                    </a:lnTo>
                    <a:lnTo>
                      <a:pt x="1187" y="1062"/>
                    </a:lnTo>
                    <a:lnTo>
                      <a:pt x="1193" y="1054"/>
                    </a:lnTo>
                    <a:lnTo>
                      <a:pt x="1199" y="1046"/>
                    </a:lnTo>
                    <a:lnTo>
                      <a:pt x="1203" y="1041"/>
                    </a:lnTo>
                    <a:lnTo>
                      <a:pt x="1204" y="1040"/>
                    </a:lnTo>
                    <a:lnTo>
                      <a:pt x="1202" y="1041"/>
                    </a:lnTo>
                    <a:lnTo>
                      <a:pt x="1196" y="1045"/>
                    </a:lnTo>
                    <a:lnTo>
                      <a:pt x="1187" y="1050"/>
                    </a:lnTo>
                    <a:lnTo>
                      <a:pt x="1176" y="1058"/>
                    </a:lnTo>
                    <a:lnTo>
                      <a:pt x="1162" y="1066"/>
                    </a:lnTo>
                    <a:lnTo>
                      <a:pt x="1149" y="1076"/>
                    </a:lnTo>
                    <a:lnTo>
                      <a:pt x="1135" y="1086"/>
                    </a:lnTo>
                    <a:lnTo>
                      <a:pt x="1121" y="1095"/>
                    </a:lnTo>
                    <a:lnTo>
                      <a:pt x="1115" y="1093"/>
                    </a:lnTo>
                    <a:lnTo>
                      <a:pt x="1109" y="1090"/>
                    </a:lnTo>
                    <a:lnTo>
                      <a:pt x="1104" y="1087"/>
                    </a:lnTo>
                    <a:lnTo>
                      <a:pt x="1098" y="1085"/>
                    </a:lnTo>
                    <a:lnTo>
                      <a:pt x="1104" y="1073"/>
                    </a:lnTo>
                    <a:lnTo>
                      <a:pt x="1110" y="1061"/>
                    </a:lnTo>
                    <a:lnTo>
                      <a:pt x="1117" y="1049"/>
                    </a:lnTo>
                    <a:lnTo>
                      <a:pt x="1123" y="1039"/>
                    </a:lnTo>
                    <a:lnTo>
                      <a:pt x="1128" y="1030"/>
                    </a:lnTo>
                    <a:lnTo>
                      <a:pt x="1132" y="1023"/>
                    </a:lnTo>
                    <a:lnTo>
                      <a:pt x="1135" y="1017"/>
                    </a:lnTo>
                    <a:lnTo>
                      <a:pt x="1136" y="1016"/>
                    </a:lnTo>
                    <a:lnTo>
                      <a:pt x="1134" y="1017"/>
                    </a:lnTo>
                    <a:lnTo>
                      <a:pt x="1128" y="1020"/>
                    </a:lnTo>
                    <a:lnTo>
                      <a:pt x="1119" y="1026"/>
                    </a:lnTo>
                    <a:lnTo>
                      <a:pt x="1107" y="1032"/>
                    </a:lnTo>
                    <a:lnTo>
                      <a:pt x="1094" y="1040"/>
                    </a:lnTo>
                    <a:lnTo>
                      <a:pt x="1081" y="1048"/>
                    </a:lnTo>
                    <a:lnTo>
                      <a:pt x="1067" y="1056"/>
                    </a:lnTo>
                    <a:lnTo>
                      <a:pt x="1053" y="1064"/>
                    </a:lnTo>
                    <a:lnTo>
                      <a:pt x="1047" y="1062"/>
                    </a:lnTo>
                    <a:lnTo>
                      <a:pt x="1043" y="1058"/>
                    </a:lnTo>
                    <a:lnTo>
                      <a:pt x="1037" y="1056"/>
                    </a:lnTo>
                    <a:lnTo>
                      <a:pt x="1031" y="1054"/>
                    </a:lnTo>
                    <a:lnTo>
                      <a:pt x="1039" y="1040"/>
                    </a:lnTo>
                    <a:lnTo>
                      <a:pt x="1047" y="1025"/>
                    </a:lnTo>
                    <a:lnTo>
                      <a:pt x="1056" y="1010"/>
                    </a:lnTo>
                    <a:lnTo>
                      <a:pt x="1064" y="996"/>
                    </a:lnTo>
                    <a:lnTo>
                      <a:pt x="1071" y="985"/>
                    </a:lnTo>
                    <a:lnTo>
                      <a:pt x="1077" y="975"/>
                    </a:lnTo>
                    <a:lnTo>
                      <a:pt x="1082" y="969"/>
                    </a:lnTo>
                    <a:lnTo>
                      <a:pt x="1083" y="966"/>
                    </a:lnTo>
                    <a:lnTo>
                      <a:pt x="1081" y="969"/>
                    </a:lnTo>
                    <a:lnTo>
                      <a:pt x="1072" y="973"/>
                    </a:lnTo>
                    <a:lnTo>
                      <a:pt x="1062" y="980"/>
                    </a:lnTo>
                    <a:lnTo>
                      <a:pt x="1048" y="989"/>
                    </a:lnTo>
                    <a:lnTo>
                      <a:pt x="1032" y="1000"/>
                    </a:lnTo>
                    <a:lnTo>
                      <a:pt x="1016" y="1010"/>
                    </a:lnTo>
                    <a:lnTo>
                      <a:pt x="1000" y="1020"/>
                    </a:lnTo>
                    <a:lnTo>
                      <a:pt x="985" y="1031"/>
                    </a:lnTo>
                    <a:lnTo>
                      <a:pt x="981" y="1028"/>
                    </a:lnTo>
                    <a:lnTo>
                      <a:pt x="979" y="1027"/>
                    </a:lnTo>
                    <a:lnTo>
                      <a:pt x="976" y="1025"/>
                    </a:lnTo>
                    <a:lnTo>
                      <a:pt x="972" y="1024"/>
                    </a:lnTo>
                    <a:lnTo>
                      <a:pt x="983" y="1010"/>
                    </a:lnTo>
                    <a:lnTo>
                      <a:pt x="994" y="994"/>
                    </a:lnTo>
                    <a:lnTo>
                      <a:pt x="1007" y="979"/>
                    </a:lnTo>
                    <a:lnTo>
                      <a:pt x="1018" y="964"/>
                    </a:lnTo>
                    <a:lnTo>
                      <a:pt x="1028" y="950"/>
                    </a:lnTo>
                    <a:lnTo>
                      <a:pt x="1037" y="940"/>
                    </a:lnTo>
                    <a:lnTo>
                      <a:pt x="1041" y="933"/>
                    </a:lnTo>
                    <a:lnTo>
                      <a:pt x="1044" y="931"/>
                    </a:lnTo>
                    <a:lnTo>
                      <a:pt x="1039" y="933"/>
                    </a:lnTo>
                    <a:lnTo>
                      <a:pt x="1028" y="939"/>
                    </a:lnTo>
                    <a:lnTo>
                      <a:pt x="1011" y="948"/>
                    </a:lnTo>
                    <a:lnTo>
                      <a:pt x="991" y="959"/>
                    </a:lnTo>
                    <a:lnTo>
                      <a:pt x="970" y="971"/>
                    </a:lnTo>
                    <a:lnTo>
                      <a:pt x="950" y="981"/>
                    </a:lnTo>
                    <a:lnTo>
                      <a:pt x="934" y="990"/>
                    </a:lnTo>
                    <a:lnTo>
                      <a:pt x="923" y="996"/>
                    </a:lnTo>
                    <a:lnTo>
                      <a:pt x="922" y="996"/>
                    </a:lnTo>
                    <a:lnTo>
                      <a:pt x="922" y="996"/>
                    </a:lnTo>
                    <a:lnTo>
                      <a:pt x="922" y="996"/>
                    </a:lnTo>
                    <a:lnTo>
                      <a:pt x="920" y="995"/>
                    </a:lnTo>
                    <a:lnTo>
                      <a:pt x="926" y="987"/>
                    </a:lnTo>
                    <a:lnTo>
                      <a:pt x="935" y="975"/>
                    </a:lnTo>
                    <a:lnTo>
                      <a:pt x="946" y="963"/>
                    </a:lnTo>
                    <a:lnTo>
                      <a:pt x="956" y="949"/>
                    </a:lnTo>
                    <a:lnTo>
                      <a:pt x="968" y="935"/>
                    </a:lnTo>
                    <a:lnTo>
                      <a:pt x="977" y="924"/>
                    </a:lnTo>
                    <a:lnTo>
                      <a:pt x="983" y="917"/>
                    </a:lnTo>
                    <a:lnTo>
                      <a:pt x="985" y="913"/>
                    </a:lnTo>
                    <a:lnTo>
                      <a:pt x="981" y="914"/>
                    </a:lnTo>
                    <a:lnTo>
                      <a:pt x="972" y="919"/>
                    </a:lnTo>
                    <a:lnTo>
                      <a:pt x="958" y="925"/>
                    </a:lnTo>
                    <a:lnTo>
                      <a:pt x="942" y="932"/>
                    </a:lnTo>
                    <a:lnTo>
                      <a:pt x="924" y="940"/>
                    </a:lnTo>
                    <a:lnTo>
                      <a:pt x="905" y="948"/>
                    </a:lnTo>
                    <a:lnTo>
                      <a:pt x="888" y="956"/>
                    </a:lnTo>
                    <a:lnTo>
                      <a:pt x="873" y="963"/>
                    </a:lnTo>
                    <a:lnTo>
                      <a:pt x="872" y="962"/>
                    </a:lnTo>
                    <a:lnTo>
                      <a:pt x="870" y="959"/>
                    </a:lnTo>
                    <a:lnTo>
                      <a:pt x="869" y="958"/>
                    </a:lnTo>
                    <a:lnTo>
                      <a:pt x="867" y="957"/>
                    </a:lnTo>
                    <a:lnTo>
                      <a:pt x="877" y="947"/>
                    </a:lnTo>
                    <a:lnTo>
                      <a:pt x="887" y="935"/>
                    </a:lnTo>
                    <a:lnTo>
                      <a:pt x="898" y="924"/>
                    </a:lnTo>
                    <a:lnTo>
                      <a:pt x="910" y="911"/>
                    </a:lnTo>
                    <a:lnTo>
                      <a:pt x="920" y="901"/>
                    </a:lnTo>
                    <a:lnTo>
                      <a:pt x="930" y="891"/>
                    </a:lnTo>
                    <a:lnTo>
                      <a:pt x="935" y="886"/>
                    </a:lnTo>
                    <a:lnTo>
                      <a:pt x="938" y="883"/>
                    </a:lnTo>
                    <a:lnTo>
                      <a:pt x="836" y="924"/>
                    </a:lnTo>
                    <a:lnTo>
                      <a:pt x="836" y="924"/>
                    </a:lnTo>
                    <a:lnTo>
                      <a:pt x="835" y="922"/>
                    </a:lnTo>
                    <a:lnTo>
                      <a:pt x="835" y="922"/>
                    </a:lnTo>
                    <a:lnTo>
                      <a:pt x="834" y="921"/>
                    </a:lnTo>
                    <a:lnTo>
                      <a:pt x="905" y="853"/>
                    </a:lnTo>
                    <a:lnTo>
                      <a:pt x="822" y="905"/>
                    </a:lnTo>
                    <a:lnTo>
                      <a:pt x="819" y="894"/>
                    </a:lnTo>
                    <a:lnTo>
                      <a:pt x="812" y="881"/>
                    </a:lnTo>
                    <a:lnTo>
                      <a:pt x="804" y="865"/>
                    </a:lnTo>
                    <a:lnTo>
                      <a:pt x="795" y="848"/>
                    </a:lnTo>
                    <a:lnTo>
                      <a:pt x="788" y="851"/>
                    </a:lnTo>
                    <a:lnTo>
                      <a:pt x="781" y="854"/>
                    </a:lnTo>
                    <a:lnTo>
                      <a:pt x="774" y="857"/>
                    </a:lnTo>
                    <a:lnTo>
                      <a:pt x="768" y="859"/>
                    </a:lnTo>
                    <a:lnTo>
                      <a:pt x="761" y="860"/>
                    </a:lnTo>
                    <a:lnTo>
                      <a:pt x="757" y="860"/>
                    </a:lnTo>
                    <a:lnTo>
                      <a:pt x="751" y="860"/>
                    </a:lnTo>
                    <a:lnTo>
                      <a:pt x="746" y="859"/>
                    </a:lnTo>
                    <a:lnTo>
                      <a:pt x="733" y="852"/>
                    </a:lnTo>
                    <a:lnTo>
                      <a:pt x="718" y="841"/>
                    </a:lnTo>
                    <a:lnTo>
                      <a:pt x="704" y="826"/>
                    </a:lnTo>
                    <a:lnTo>
                      <a:pt x="692" y="808"/>
                    </a:lnTo>
                    <a:lnTo>
                      <a:pt x="686" y="789"/>
                    </a:lnTo>
                    <a:lnTo>
                      <a:pt x="686" y="767"/>
                    </a:lnTo>
                    <a:lnTo>
                      <a:pt x="693" y="744"/>
                    </a:lnTo>
                    <a:lnTo>
                      <a:pt x="711" y="721"/>
                    </a:lnTo>
                    <a:lnTo>
                      <a:pt x="718" y="714"/>
                    </a:lnTo>
                    <a:lnTo>
                      <a:pt x="723" y="706"/>
                    </a:lnTo>
                    <a:lnTo>
                      <a:pt x="730" y="698"/>
                    </a:lnTo>
                    <a:lnTo>
                      <a:pt x="736" y="689"/>
                    </a:lnTo>
                    <a:lnTo>
                      <a:pt x="742" y="679"/>
                    </a:lnTo>
                    <a:lnTo>
                      <a:pt x="748" y="669"/>
                    </a:lnTo>
                    <a:lnTo>
                      <a:pt x="752" y="659"/>
                    </a:lnTo>
                    <a:lnTo>
                      <a:pt x="758" y="648"/>
                    </a:lnTo>
                    <a:lnTo>
                      <a:pt x="759" y="641"/>
                    </a:lnTo>
                    <a:lnTo>
                      <a:pt x="760" y="634"/>
                    </a:lnTo>
                    <a:lnTo>
                      <a:pt x="761" y="627"/>
                    </a:lnTo>
                    <a:lnTo>
                      <a:pt x="763" y="621"/>
                    </a:lnTo>
                    <a:lnTo>
                      <a:pt x="775" y="560"/>
                    </a:lnTo>
                    <a:lnTo>
                      <a:pt x="786" y="509"/>
                    </a:lnTo>
                    <a:lnTo>
                      <a:pt x="797" y="468"/>
                    </a:lnTo>
                    <a:lnTo>
                      <a:pt x="806" y="436"/>
                    </a:lnTo>
                    <a:lnTo>
                      <a:pt x="816" y="410"/>
                    </a:lnTo>
                    <a:lnTo>
                      <a:pt x="825" y="388"/>
                    </a:lnTo>
                    <a:lnTo>
                      <a:pt x="833" y="368"/>
                    </a:lnTo>
                    <a:lnTo>
                      <a:pt x="840" y="349"/>
                    </a:lnTo>
                    <a:lnTo>
                      <a:pt x="847" y="327"/>
                    </a:lnTo>
                    <a:lnTo>
                      <a:pt x="851" y="303"/>
                    </a:lnTo>
                    <a:lnTo>
                      <a:pt x="856" y="276"/>
                    </a:lnTo>
                    <a:lnTo>
                      <a:pt x="858" y="251"/>
                    </a:lnTo>
                    <a:lnTo>
                      <a:pt x="856" y="227"/>
                    </a:lnTo>
                    <a:lnTo>
                      <a:pt x="851" y="205"/>
                    </a:lnTo>
                    <a:lnTo>
                      <a:pt x="842" y="188"/>
                    </a:lnTo>
                    <a:lnTo>
                      <a:pt x="827" y="178"/>
                    </a:lnTo>
                    <a:lnTo>
                      <a:pt x="810" y="172"/>
                    </a:lnTo>
                    <a:lnTo>
                      <a:pt x="792" y="167"/>
                    </a:lnTo>
                    <a:lnTo>
                      <a:pt x="774" y="161"/>
                    </a:lnTo>
                    <a:lnTo>
                      <a:pt x="756" y="154"/>
                    </a:lnTo>
                    <a:lnTo>
                      <a:pt x="734" y="145"/>
                    </a:lnTo>
                    <a:lnTo>
                      <a:pt x="710" y="133"/>
                    </a:lnTo>
                    <a:lnTo>
                      <a:pt x="682" y="118"/>
                    </a:lnTo>
                    <a:lnTo>
                      <a:pt x="650" y="99"/>
                    </a:lnTo>
                    <a:lnTo>
                      <a:pt x="622" y="81"/>
                    </a:lnTo>
                    <a:lnTo>
                      <a:pt x="598" y="66"/>
                    </a:lnTo>
                    <a:lnTo>
                      <a:pt x="577" y="54"/>
                    </a:lnTo>
                    <a:lnTo>
                      <a:pt x="560" y="43"/>
                    </a:lnTo>
                    <a:lnTo>
                      <a:pt x="547" y="35"/>
                    </a:lnTo>
                    <a:lnTo>
                      <a:pt x="537" y="31"/>
                    </a:lnTo>
                    <a:lnTo>
                      <a:pt x="531" y="27"/>
                    </a:lnTo>
                    <a:lnTo>
                      <a:pt x="529" y="26"/>
                    </a:lnTo>
                    <a:lnTo>
                      <a:pt x="526" y="25"/>
                    </a:lnTo>
                    <a:lnTo>
                      <a:pt x="521" y="21"/>
                    </a:lnTo>
                    <a:lnTo>
                      <a:pt x="510" y="16"/>
                    </a:lnTo>
                    <a:lnTo>
                      <a:pt x="496" y="11"/>
                    </a:lnTo>
                    <a:lnTo>
                      <a:pt x="481" y="5"/>
                    </a:lnTo>
                    <a:lnTo>
                      <a:pt x="463" y="1"/>
                    </a:lnTo>
                    <a:lnTo>
                      <a:pt x="443" y="0"/>
                    </a:lnTo>
                    <a:lnTo>
                      <a:pt x="423" y="0"/>
                    </a:lnTo>
                    <a:lnTo>
                      <a:pt x="402" y="2"/>
                    </a:lnTo>
                    <a:lnTo>
                      <a:pt x="381" y="4"/>
                    </a:lnTo>
                    <a:lnTo>
                      <a:pt x="360" y="6"/>
                    </a:lnTo>
                    <a:lnTo>
                      <a:pt x="342" y="9"/>
                    </a:lnTo>
                    <a:lnTo>
                      <a:pt x="325" y="10"/>
                    </a:lnTo>
                    <a:lnTo>
                      <a:pt x="310" y="11"/>
                    </a:lnTo>
                    <a:lnTo>
                      <a:pt x="297" y="12"/>
                    </a:lnTo>
                    <a:lnTo>
                      <a:pt x="288" y="12"/>
                    </a:lnTo>
                    <a:lnTo>
                      <a:pt x="283" y="12"/>
                    </a:lnTo>
                    <a:lnTo>
                      <a:pt x="279" y="12"/>
                    </a:lnTo>
                    <a:lnTo>
                      <a:pt x="272" y="12"/>
                    </a:lnTo>
                    <a:lnTo>
                      <a:pt x="265" y="13"/>
                    </a:lnTo>
                    <a:lnTo>
                      <a:pt x="258" y="34"/>
                    </a:lnTo>
                    <a:lnTo>
                      <a:pt x="250" y="56"/>
                    </a:lnTo>
                    <a:lnTo>
                      <a:pt x="243" y="78"/>
                    </a:lnTo>
                    <a:lnTo>
                      <a:pt x="236" y="100"/>
                    </a:lnTo>
                    <a:lnTo>
                      <a:pt x="228" y="122"/>
                    </a:lnTo>
                    <a:lnTo>
                      <a:pt x="221" y="144"/>
                    </a:lnTo>
                    <a:lnTo>
                      <a:pt x="214" y="167"/>
                    </a:lnTo>
                    <a:lnTo>
                      <a:pt x="207" y="188"/>
                    </a:lnTo>
                    <a:lnTo>
                      <a:pt x="213" y="184"/>
                    </a:lnTo>
                    <a:lnTo>
                      <a:pt x="217" y="179"/>
                    </a:lnTo>
                    <a:lnTo>
                      <a:pt x="223" y="174"/>
                    </a:lnTo>
                    <a:lnTo>
                      <a:pt x="229" y="169"/>
                    </a:lnTo>
                    <a:lnTo>
                      <a:pt x="237" y="161"/>
                    </a:lnTo>
                    <a:lnTo>
                      <a:pt x="245" y="150"/>
                    </a:lnTo>
                    <a:lnTo>
                      <a:pt x="252" y="140"/>
                    </a:lnTo>
                    <a:lnTo>
                      <a:pt x="260" y="130"/>
                    </a:lnTo>
                    <a:lnTo>
                      <a:pt x="267" y="122"/>
                    </a:lnTo>
                    <a:lnTo>
                      <a:pt x="273" y="115"/>
                    </a:lnTo>
                    <a:lnTo>
                      <a:pt x="277" y="110"/>
                    </a:lnTo>
                    <a:lnTo>
                      <a:pt x="282" y="109"/>
                    </a:lnTo>
                    <a:lnTo>
                      <a:pt x="287" y="111"/>
                    </a:lnTo>
                    <a:lnTo>
                      <a:pt x="291" y="114"/>
                    </a:lnTo>
                    <a:lnTo>
                      <a:pt x="298" y="117"/>
                    </a:lnTo>
                    <a:lnTo>
                      <a:pt x="305" y="122"/>
                    </a:lnTo>
                    <a:lnTo>
                      <a:pt x="314" y="126"/>
                    </a:lnTo>
                    <a:lnTo>
                      <a:pt x="324" y="131"/>
                    </a:lnTo>
                    <a:lnTo>
                      <a:pt x="335" y="135"/>
                    </a:lnTo>
                    <a:lnTo>
                      <a:pt x="347" y="139"/>
                    </a:lnTo>
                    <a:lnTo>
                      <a:pt x="358" y="140"/>
                    </a:lnTo>
                    <a:lnTo>
                      <a:pt x="370" y="137"/>
                    </a:lnTo>
                    <a:lnTo>
                      <a:pt x="380" y="131"/>
                    </a:lnTo>
                    <a:lnTo>
                      <a:pt x="389" y="124"/>
                    </a:lnTo>
                    <a:lnTo>
                      <a:pt x="398" y="118"/>
                    </a:lnTo>
                    <a:lnTo>
                      <a:pt x="405" y="115"/>
                    </a:lnTo>
                    <a:lnTo>
                      <a:pt x="412" y="115"/>
                    </a:lnTo>
                    <a:lnTo>
                      <a:pt x="417" y="122"/>
                    </a:lnTo>
                    <a:lnTo>
                      <a:pt x="421" y="129"/>
                    </a:lnTo>
                    <a:lnTo>
                      <a:pt x="430" y="137"/>
                    </a:lnTo>
                    <a:lnTo>
                      <a:pt x="439" y="144"/>
                    </a:lnTo>
                    <a:lnTo>
                      <a:pt x="449" y="150"/>
                    </a:lnTo>
                    <a:lnTo>
                      <a:pt x="459" y="156"/>
                    </a:lnTo>
                    <a:lnTo>
                      <a:pt x="471" y="162"/>
                    </a:lnTo>
                    <a:lnTo>
                      <a:pt x="480" y="167"/>
                    </a:lnTo>
                    <a:lnTo>
                      <a:pt x="489" y="170"/>
                    </a:lnTo>
                    <a:lnTo>
                      <a:pt x="492" y="174"/>
                    </a:lnTo>
                    <a:lnTo>
                      <a:pt x="495" y="177"/>
                    </a:lnTo>
                    <a:lnTo>
                      <a:pt x="499" y="180"/>
                    </a:lnTo>
                    <a:lnTo>
                      <a:pt x="502" y="184"/>
                    </a:lnTo>
                    <a:lnTo>
                      <a:pt x="522" y="199"/>
                    </a:lnTo>
                    <a:lnTo>
                      <a:pt x="537" y="208"/>
                    </a:lnTo>
                    <a:lnTo>
                      <a:pt x="546" y="215"/>
                    </a:lnTo>
                    <a:lnTo>
                      <a:pt x="553" y="218"/>
                    </a:lnTo>
                    <a:lnTo>
                      <a:pt x="559" y="223"/>
                    </a:lnTo>
                    <a:lnTo>
                      <a:pt x="564" y="227"/>
                    </a:lnTo>
                    <a:lnTo>
                      <a:pt x="570" y="233"/>
                    </a:lnTo>
                    <a:lnTo>
                      <a:pt x="579" y="243"/>
                    </a:lnTo>
                    <a:lnTo>
                      <a:pt x="594" y="263"/>
                    </a:lnTo>
                    <a:lnTo>
                      <a:pt x="604" y="285"/>
                    </a:lnTo>
                    <a:lnTo>
                      <a:pt x="609" y="306"/>
                    </a:lnTo>
                    <a:lnTo>
                      <a:pt x="612" y="324"/>
                    </a:lnTo>
                    <a:lnTo>
                      <a:pt x="612" y="342"/>
                    </a:lnTo>
                    <a:lnTo>
                      <a:pt x="610" y="354"/>
                    </a:lnTo>
                    <a:lnTo>
                      <a:pt x="609" y="362"/>
                    </a:lnTo>
                    <a:lnTo>
                      <a:pt x="608" y="366"/>
                    </a:lnTo>
                    <a:lnTo>
                      <a:pt x="606" y="374"/>
                    </a:lnTo>
                    <a:lnTo>
                      <a:pt x="598" y="394"/>
                    </a:lnTo>
                    <a:lnTo>
                      <a:pt x="585" y="424"/>
                    </a:lnTo>
                    <a:lnTo>
                      <a:pt x="570" y="457"/>
                    </a:lnTo>
                    <a:lnTo>
                      <a:pt x="552" y="492"/>
                    </a:lnTo>
                    <a:lnTo>
                      <a:pt x="532" y="521"/>
                    </a:lnTo>
                    <a:lnTo>
                      <a:pt x="511" y="546"/>
                    </a:lnTo>
                    <a:lnTo>
                      <a:pt x="491" y="557"/>
                    </a:lnTo>
                    <a:lnTo>
                      <a:pt x="486" y="558"/>
                    </a:lnTo>
                    <a:lnTo>
                      <a:pt x="481" y="558"/>
                    </a:lnTo>
                    <a:lnTo>
                      <a:pt x="477" y="557"/>
                    </a:lnTo>
                    <a:lnTo>
                      <a:pt x="472" y="556"/>
                    </a:lnTo>
                    <a:lnTo>
                      <a:pt x="461" y="549"/>
                    </a:lnTo>
                    <a:lnTo>
                      <a:pt x="448" y="539"/>
                    </a:lnTo>
                    <a:lnTo>
                      <a:pt x="434" y="527"/>
                    </a:lnTo>
                    <a:lnTo>
                      <a:pt x="419" y="512"/>
                    </a:lnTo>
                    <a:lnTo>
                      <a:pt x="404" y="496"/>
                    </a:lnTo>
                    <a:lnTo>
                      <a:pt x="388" y="479"/>
                    </a:lnTo>
                    <a:lnTo>
                      <a:pt x="372" y="460"/>
                    </a:lnTo>
                    <a:lnTo>
                      <a:pt x="355" y="441"/>
                    </a:lnTo>
                    <a:lnTo>
                      <a:pt x="338" y="421"/>
                    </a:lnTo>
                    <a:lnTo>
                      <a:pt x="321" y="402"/>
                    </a:lnTo>
                    <a:lnTo>
                      <a:pt x="304" y="382"/>
                    </a:lnTo>
                    <a:lnTo>
                      <a:pt x="288" y="362"/>
                    </a:lnTo>
                    <a:lnTo>
                      <a:pt x="272" y="344"/>
                    </a:lnTo>
                    <a:lnTo>
                      <a:pt x="256" y="327"/>
                    </a:lnTo>
                    <a:lnTo>
                      <a:pt x="241" y="311"/>
                    </a:lnTo>
                    <a:lnTo>
                      <a:pt x="226" y="297"/>
                    </a:lnTo>
                    <a:lnTo>
                      <a:pt x="214" y="288"/>
                    </a:lnTo>
                    <a:lnTo>
                      <a:pt x="203" y="278"/>
                    </a:lnTo>
                    <a:lnTo>
                      <a:pt x="190" y="270"/>
                    </a:lnTo>
                    <a:lnTo>
                      <a:pt x="178" y="263"/>
                    </a:lnTo>
                    <a:lnTo>
                      <a:pt x="164" y="258"/>
                    </a:lnTo>
                    <a:lnTo>
                      <a:pt x="152" y="251"/>
                    </a:lnTo>
                    <a:lnTo>
                      <a:pt x="139" y="246"/>
                    </a:lnTo>
                    <a:lnTo>
                      <a:pt x="126" y="241"/>
                    </a:lnTo>
                    <a:lnTo>
                      <a:pt x="106" y="235"/>
                    </a:lnTo>
                    <a:lnTo>
                      <a:pt x="85" y="230"/>
                    </a:lnTo>
                    <a:lnTo>
                      <a:pt x="67" y="227"/>
                    </a:lnTo>
                    <a:lnTo>
                      <a:pt x="50" y="223"/>
                    </a:lnTo>
                    <a:lnTo>
                      <a:pt x="38" y="222"/>
                    </a:lnTo>
                    <a:lnTo>
                      <a:pt x="27" y="221"/>
                    </a:lnTo>
                    <a:lnTo>
                      <a:pt x="20" y="220"/>
                    </a:lnTo>
                    <a:lnTo>
                      <a:pt x="18" y="220"/>
                    </a:lnTo>
                    <a:lnTo>
                      <a:pt x="11" y="224"/>
                    </a:lnTo>
                    <a:lnTo>
                      <a:pt x="3" y="230"/>
                    </a:lnTo>
                    <a:lnTo>
                      <a:pt x="0" y="236"/>
                    </a:lnTo>
                    <a:lnTo>
                      <a:pt x="3" y="239"/>
                    </a:lnTo>
                    <a:lnTo>
                      <a:pt x="10" y="241"/>
                    </a:lnTo>
                    <a:lnTo>
                      <a:pt x="22" y="244"/>
                    </a:lnTo>
                    <a:lnTo>
                      <a:pt x="37" y="248"/>
                    </a:lnTo>
                    <a:lnTo>
                      <a:pt x="54" y="253"/>
                    </a:lnTo>
                    <a:lnTo>
                      <a:pt x="73" y="259"/>
                    </a:lnTo>
                    <a:lnTo>
                      <a:pt x="92" y="266"/>
                    </a:lnTo>
                    <a:lnTo>
                      <a:pt x="109" y="273"/>
                    </a:lnTo>
                    <a:lnTo>
                      <a:pt x="125" y="280"/>
                    </a:lnTo>
                    <a:lnTo>
                      <a:pt x="133" y="284"/>
                    </a:lnTo>
                    <a:lnTo>
                      <a:pt x="140" y="289"/>
                    </a:lnTo>
                    <a:lnTo>
                      <a:pt x="146" y="294"/>
                    </a:lnTo>
                    <a:lnTo>
                      <a:pt x="151" y="299"/>
                    </a:lnTo>
                    <a:lnTo>
                      <a:pt x="163" y="313"/>
                    </a:lnTo>
                    <a:lnTo>
                      <a:pt x="167" y="324"/>
                    </a:lnTo>
                    <a:lnTo>
                      <a:pt x="163" y="335"/>
                    </a:lnTo>
                    <a:lnTo>
                      <a:pt x="158" y="345"/>
                    </a:lnTo>
                    <a:lnTo>
                      <a:pt x="152" y="354"/>
                    </a:lnTo>
                    <a:lnTo>
                      <a:pt x="146" y="360"/>
                    </a:lnTo>
                    <a:lnTo>
                      <a:pt x="139" y="364"/>
                    </a:lnTo>
                    <a:lnTo>
                      <a:pt x="129" y="366"/>
                    </a:lnTo>
                    <a:lnTo>
                      <a:pt x="135" y="371"/>
                    </a:lnTo>
                    <a:lnTo>
                      <a:pt x="140" y="376"/>
                    </a:lnTo>
                    <a:lnTo>
                      <a:pt x="147" y="382"/>
                    </a:lnTo>
                    <a:lnTo>
                      <a:pt x="154" y="388"/>
                    </a:lnTo>
                    <a:lnTo>
                      <a:pt x="161" y="395"/>
                    </a:lnTo>
                    <a:lnTo>
                      <a:pt x="167" y="402"/>
                    </a:lnTo>
                    <a:lnTo>
                      <a:pt x="174" y="407"/>
                    </a:lnTo>
                    <a:lnTo>
                      <a:pt x="181" y="414"/>
                    </a:lnTo>
                    <a:lnTo>
                      <a:pt x="183" y="426"/>
                    </a:lnTo>
                    <a:lnTo>
                      <a:pt x="188" y="440"/>
                    </a:lnTo>
                    <a:lnTo>
                      <a:pt x="196" y="455"/>
                    </a:lnTo>
                    <a:lnTo>
                      <a:pt x="205" y="470"/>
                    </a:lnTo>
                    <a:lnTo>
                      <a:pt x="213" y="479"/>
                    </a:lnTo>
                    <a:lnTo>
                      <a:pt x="217" y="485"/>
                    </a:lnTo>
                    <a:lnTo>
                      <a:pt x="221" y="488"/>
                    </a:lnTo>
                    <a:lnTo>
                      <a:pt x="224" y="492"/>
                    </a:lnTo>
                    <a:lnTo>
                      <a:pt x="228" y="494"/>
                    </a:lnTo>
                    <a:lnTo>
                      <a:pt x="234" y="497"/>
                    </a:lnTo>
                    <a:lnTo>
                      <a:pt x="241" y="503"/>
                    </a:lnTo>
                    <a:lnTo>
                      <a:pt x="252" y="511"/>
                    </a:lnTo>
                    <a:lnTo>
                      <a:pt x="271" y="541"/>
                    </a:lnTo>
                    <a:lnTo>
                      <a:pt x="290" y="573"/>
                    </a:lnTo>
                    <a:lnTo>
                      <a:pt x="312" y="608"/>
                    </a:lnTo>
                    <a:lnTo>
                      <a:pt x="333" y="644"/>
                    </a:lnTo>
                    <a:lnTo>
                      <a:pt x="353" y="679"/>
                    </a:lnTo>
                    <a:lnTo>
                      <a:pt x="373" y="715"/>
                    </a:lnTo>
                    <a:lnTo>
                      <a:pt x="391" y="748"/>
                    </a:lnTo>
                    <a:lnTo>
                      <a:pt x="408" y="781"/>
                    </a:lnTo>
                    <a:lnTo>
                      <a:pt x="413" y="791"/>
                    </a:lnTo>
                    <a:lnTo>
                      <a:pt x="421" y="801"/>
                    </a:lnTo>
                    <a:lnTo>
                      <a:pt x="430" y="813"/>
                    </a:lnTo>
                    <a:lnTo>
                      <a:pt x="440" y="823"/>
                    </a:lnTo>
                    <a:lnTo>
                      <a:pt x="451" y="835"/>
                    </a:lnTo>
                    <a:lnTo>
                      <a:pt x="464" y="845"/>
                    </a:lnTo>
                    <a:lnTo>
                      <a:pt x="477" y="857"/>
                    </a:lnTo>
                    <a:lnTo>
                      <a:pt x="491" y="867"/>
                    </a:lnTo>
                    <a:lnTo>
                      <a:pt x="503" y="876"/>
                    </a:lnTo>
                    <a:lnTo>
                      <a:pt x="516" y="886"/>
                    </a:lnTo>
                    <a:lnTo>
                      <a:pt x="530" y="895"/>
                    </a:lnTo>
                    <a:lnTo>
                      <a:pt x="544" y="904"/>
                    </a:lnTo>
                    <a:lnTo>
                      <a:pt x="557" y="912"/>
                    </a:lnTo>
                    <a:lnTo>
                      <a:pt x="570" y="920"/>
                    </a:lnTo>
                    <a:lnTo>
                      <a:pt x="584" y="928"/>
                    </a:lnTo>
                    <a:lnTo>
                      <a:pt x="598" y="936"/>
                    </a:lnTo>
                    <a:lnTo>
                      <a:pt x="610" y="943"/>
                    </a:lnTo>
                    <a:lnTo>
                      <a:pt x="623" y="950"/>
                    </a:lnTo>
                    <a:lnTo>
                      <a:pt x="636" y="957"/>
                    </a:lnTo>
                    <a:lnTo>
                      <a:pt x="647" y="963"/>
                    </a:lnTo>
                    <a:lnTo>
                      <a:pt x="658" y="969"/>
                    </a:lnTo>
                    <a:lnTo>
                      <a:pt x="668" y="973"/>
                    </a:lnTo>
                    <a:lnTo>
                      <a:pt x="677" y="978"/>
                    </a:lnTo>
                    <a:lnTo>
                      <a:pt x="685" y="981"/>
                    </a:lnTo>
                    <a:lnTo>
                      <a:pt x="690" y="984"/>
                    </a:lnTo>
                    <a:lnTo>
                      <a:pt x="695" y="985"/>
                    </a:lnTo>
                    <a:lnTo>
                      <a:pt x="698" y="986"/>
                    </a:lnTo>
                    <a:lnTo>
                      <a:pt x="703" y="987"/>
                    </a:lnTo>
                    <a:lnTo>
                      <a:pt x="707" y="988"/>
                    </a:lnTo>
                    <a:lnTo>
                      <a:pt x="712" y="989"/>
                    </a:lnTo>
                    <a:lnTo>
                      <a:pt x="715" y="989"/>
                    </a:lnTo>
                    <a:lnTo>
                      <a:pt x="720" y="989"/>
                    </a:lnTo>
                    <a:lnTo>
                      <a:pt x="1083" y="1289"/>
                    </a:lnTo>
                    <a:lnTo>
                      <a:pt x="1184" y="1182"/>
                    </a:lnTo>
                    <a:lnTo>
                      <a:pt x="1189" y="1182"/>
                    </a:lnTo>
                    <a:lnTo>
                      <a:pt x="1204" y="1161"/>
                    </a:lnTo>
                    <a:lnTo>
                      <a:pt x="1225" y="1140"/>
                    </a:lnTo>
                    <a:lnTo>
                      <a:pt x="1225" y="1140"/>
                    </a:lnTo>
                    <a:lnTo>
                      <a:pt x="1223" y="1140"/>
                    </a:lnTo>
                    <a:lnTo>
                      <a:pt x="1222" y="1140"/>
                    </a:lnTo>
                    <a:lnTo>
                      <a:pt x="1221" y="113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47" name="Freeform 46"/>
              <p:cNvSpPr>
                <a:spLocks/>
              </p:cNvSpPr>
              <p:nvPr/>
            </p:nvSpPr>
            <p:spPr bwMode="auto">
              <a:xfrm rot="3260985" flipV="1">
                <a:off x="7158111" y="3330545"/>
                <a:ext cx="104775" cy="65088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17" y="0"/>
                  </a:cxn>
                  <a:cxn ang="0">
                    <a:pos x="33" y="2"/>
                  </a:cxn>
                  <a:cxn ang="0">
                    <a:pos x="52" y="7"/>
                  </a:cxn>
                  <a:cxn ang="0">
                    <a:pos x="71" y="15"/>
                  </a:cxn>
                  <a:cxn ang="0">
                    <a:pos x="90" y="23"/>
                  </a:cxn>
                  <a:cxn ang="0">
                    <a:pos x="107" y="34"/>
                  </a:cxn>
                  <a:cxn ang="0">
                    <a:pos x="120" y="42"/>
                  </a:cxn>
                  <a:cxn ang="0">
                    <a:pos x="128" y="49"/>
                  </a:cxn>
                  <a:cxn ang="0">
                    <a:pos x="131" y="59"/>
                  </a:cxn>
                  <a:cxn ang="0">
                    <a:pos x="128" y="70"/>
                  </a:cxn>
                  <a:cxn ang="0">
                    <a:pos x="123" y="78"/>
                  </a:cxn>
                  <a:cxn ang="0">
                    <a:pos x="120" y="81"/>
                  </a:cxn>
                  <a:cxn ang="0">
                    <a:pos x="120" y="81"/>
                  </a:cxn>
                  <a:cxn ang="0">
                    <a:pos x="119" y="81"/>
                  </a:cxn>
                  <a:cxn ang="0">
                    <a:pos x="116" y="81"/>
                  </a:cxn>
                  <a:cxn ang="0">
                    <a:pos x="113" y="81"/>
                  </a:cxn>
                  <a:cxn ang="0">
                    <a:pos x="108" y="79"/>
                  </a:cxn>
                  <a:cxn ang="0">
                    <a:pos x="101" y="75"/>
                  </a:cxn>
                  <a:cxn ang="0">
                    <a:pos x="91" y="71"/>
                  </a:cxn>
                  <a:cxn ang="0">
                    <a:pos x="80" y="64"/>
                  </a:cxn>
                  <a:cxn ang="0">
                    <a:pos x="62" y="55"/>
                  </a:cxn>
                  <a:cxn ang="0">
                    <a:pos x="45" y="45"/>
                  </a:cxn>
                  <a:cxn ang="0">
                    <a:pos x="29" y="37"/>
                  </a:cxn>
                  <a:cxn ang="0">
                    <a:pos x="16" y="29"/>
                  </a:cxn>
                  <a:cxn ang="0">
                    <a:pos x="6" y="21"/>
                  </a:cxn>
                  <a:cxn ang="0">
                    <a:pos x="0" y="15"/>
                  </a:cxn>
                  <a:cxn ang="0">
                    <a:pos x="0" y="8"/>
                  </a:cxn>
                  <a:cxn ang="0">
                    <a:pos x="6" y="3"/>
                  </a:cxn>
                </a:cxnLst>
                <a:rect l="0" t="0" r="r" b="b"/>
                <a:pathLst>
                  <a:path w="131" h="81">
                    <a:moveTo>
                      <a:pt x="6" y="3"/>
                    </a:moveTo>
                    <a:lnTo>
                      <a:pt x="17" y="0"/>
                    </a:lnTo>
                    <a:lnTo>
                      <a:pt x="33" y="2"/>
                    </a:lnTo>
                    <a:lnTo>
                      <a:pt x="52" y="7"/>
                    </a:lnTo>
                    <a:lnTo>
                      <a:pt x="71" y="15"/>
                    </a:lnTo>
                    <a:lnTo>
                      <a:pt x="90" y="23"/>
                    </a:lnTo>
                    <a:lnTo>
                      <a:pt x="107" y="34"/>
                    </a:lnTo>
                    <a:lnTo>
                      <a:pt x="120" y="42"/>
                    </a:lnTo>
                    <a:lnTo>
                      <a:pt x="128" y="49"/>
                    </a:lnTo>
                    <a:lnTo>
                      <a:pt x="131" y="59"/>
                    </a:lnTo>
                    <a:lnTo>
                      <a:pt x="128" y="70"/>
                    </a:lnTo>
                    <a:lnTo>
                      <a:pt x="123" y="78"/>
                    </a:lnTo>
                    <a:lnTo>
                      <a:pt x="120" y="81"/>
                    </a:lnTo>
                    <a:lnTo>
                      <a:pt x="120" y="81"/>
                    </a:lnTo>
                    <a:lnTo>
                      <a:pt x="119" y="81"/>
                    </a:lnTo>
                    <a:lnTo>
                      <a:pt x="116" y="81"/>
                    </a:lnTo>
                    <a:lnTo>
                      <a:pt x="113" y="81"/>
                    </a:lnTo>
                    <a:lnTo>
                      <a:pt x="108" y="79"/>
                    </a:lnTo>
                    <a:lnTo>
                      <a:pt x="101" y="75"/>
                    </a:lnTo>
                    <a:lnTo>
                      <a:pt x="91" y="71"/>
                    </a:lnTo>
                    <a:lnTo>
                      <a:pt x="80" y="64"/>
                    </a:lnTo>
                    <a:lnTo>
                      <a:pt x="62" y="55"/>
                    </a:lnTo>
                    <a:lnTo>
                      <a:pt x="45" y="45"/>
                    </a:lnTo>
                    <a:lnTo>
                      <a:pt x="29" y="37"/>
                    </a:lnTo>
                    <a:lnTo>
                      <a:pt x="16" y="29"/>
                    </a:lnTo>
                    <a:lnTo>
                      <a:pt x="6" y="21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48" name="Freeform 47"/>
              <p:cNvSpPr>
                <a:spLocks/>
              </p:cNvSpPr>
              <p:nvPr/>
            </p:nvSpPr>
            <p:spPr bwMode="auto">
              <a:xfrm rot="3260985" flipV="1">
                <a:off x="7214076" y="3274417"/>
                <a:ext cx="60325" cy="50800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16" y="1"/>
                  </a:cxn>
                  <a:cxn ang="0">
                    <a:pos x="23" y="5"/>
                  </a:cxn>
                  <a:cxn ang="0">
                    <a:pos x="34" y="11"/>
                  </a:cxn>
                  <a:cxn ang="0">
                    <a:pos x="45" y="18"/>
                  </a:cxn>
                  <a:cxn ang="0">
                    <a:pos x="56" y="24"/>
                  </a:cxn>
                  <a:cxn ang="0">
                    <a:pos x="66" y="31"/>
                  </a:cxn>
                  <a:cxn ang="0">
                    <a:pos x="73" y="36"/>
                  </a:cxn>
                  <a:cxn ang="0">
                    <a:pos x="76" y="41"/>
                  </a:cxn>
                  <a:cxn ang="0">
                    <a:pos x="75" y="44"/>
                  </a:cxn>
                  <a:cxn ang="0">
                    <a:pos x="69" y="49"/>
                  </a:cxn>
                  <a:cxn ang="0">
                    <a:pos x="61" y="53"/>
                  </a:cxn>
                  <a:cxn ang="0">
                    <a:pos x="51" y="58"/>
                  </a:cxn>
                  <a:cxn ang="0">
                    <a:pos x="41" y="61"/>
                  </a:cxn>
                  <a:cxn ang="0">
                    <a:pos x="29" y="64"/>
                  </a:cxn>
                  <a:cxn ang="0">
                    <a:pos x="19" y="62"/>
                  </a:cxn>
                  <a:cxn ang="0">
                    <a:pos x="10" y="58"/>
                  </a:cxn>
                  <a:cxn ang="0">
                    <a:pos x="0" y="46"/>
                  </a:cxn>
                  <a:cxn ang="0">
                    <a:pos x="0" y="36"/>
                  </a:cxn>
                  <a:cxn ang="0">
                    <a:pos x="5" y="21"/>
                  </a:cxn>
                  <a:cxn ang="0">
                    <a:pos x="14" y="0"/>
                  </a:cxn>
                </a:cxnLst>
                <a:rect l="0" t="0" r="r" b="b"/>
                <a:pathLst>
                  <a:path w="76" h="64">
                    <a:moveTo>
                      <a:pt x="14" y="0"/>
                    </a:moveTo>
                    <a:lnTo>
                      <a:pt x="16" y="1"/>
                    </a:lnTo>
                    <a:lnTo>
                      <a:pt x="23" y="5"/>
                    </a:lnTo>
                    <a:lnTo>
                      <a:pt x="34" y="11"/>
                    </a:lnTo>
                    <a:lnTo>
                      <a:pt x="45" y="18"/>
                    </a:lnTo>
                    <a:lnTo>
                      <a:pt x="56" y="24"/>
                    </a:lnTo>
                    <a:lnTo>
                      <a:pt x="66" y="31"/>
                    </a:lnTo>
                    <a:lnTo>
                      <a:pt x="73" y="36"/>
                    </a:lnTo>
                    <a:lnTo>
                      <a:pt x="76" y="41"/>
                    </a:lnTo>
                    <a:lnTo>
                      <a:pt x="75" y="44"/>
                    </a:lnTo>
                    <a:lnTo>
                      <a:pt x="69" y="49"/>
                    </a:lnTo>
                    <a:lnTo>
                      <a:pt x="61" y="53"/>
                    </a:lnTo>
                    <a:lnTo>
                      <a:pt x="51" y="58"/>
                    </a:lnTo>
                    <a:lnTo>
                      <a:pt x="41" y="61"/>
                    </a:lnTo>
                    <a:lnTo>
                      <a:pt x="29" y="64"/>
                    </a:lnTo>
                    <a:lnTo>
                      <a:pt x="19" y="62"/>
                    </a:lnTo>
                    <a:lnTo>
                      <a:pt x="10" y="58"/>
                    </a:lnTo>
                    <a:lnTo>
                      <a:pt x="0" y="46"/>
                    </a:lnTo>
                    <a:lnTo>
                      <a:pt x="0" y="36"/>
                    </a:lnTo>
                    <a:lnTo>
                      <a:pt x="5" y="2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49" name="Freeform 48"/>
              <p:cNvSpPr>
                <a:spLocks/>
              </p:cNvSpPr>
              <p:nvPr/>
            </p:nvSpPr>
            <p:spPr bwMode="auto">
              <a:xfrm>
                <a:off x="7386638" y="2592388"/>
                <a:ext cx="177800" cy="457200"/>
              </a:xfrm>
              <a:custGeom>
                <a:avLst/>
                <a:gdLst/>
                <a:ahLst/>
                <a:cxnLst>
                  <a:cxn ang="0">
                    <a:pos x="225" y="0"/>
                  </a:cxn>
                  <a:cxn ang="0">
                    <a:pos x="224" y="2"/>
                  </a:cxn>
                  <a:cxn ang="0">
                    <a:pos x="220" y="6"/>
                  </a:cxn>
                  <a:cxn ang="0">
                    <a:pos x="213" y="15"/>
                  </a:cxn>
                  <a:cxn ang="0">
                    <a:pos x="204" y="30"/>
                  </a:cxn>
                  <a:cxn ang="0">
                    <a:pos x="191" y="51"/>
                  </a:cxn>
                  <a:cxn ang="0">
                    <a:pos x="176" y="81"/>
                  </a:cxn>
                  <a:cxn ang="0">
                    <a:pos x="158" y="120"/>
                  </a:cxn>
                  <a:cxn ang="0">
                    <a:pos x="137" y="169"/>
                  </a:cxn>
                  <a:cxn ang="0">
                    <a:pos x="114" y="227"/>
                  </a:cxn>
                  <a:cxn ang="0">
                    <a:pos x="91" y="294"/>
                  </a:cxn>
                  <a:cxn ang="0">
                    <a:pos x="68" y="362"/>
                  </a:cxn>
                  <a:cxn ang="0">
                    <a:pos x="46" y="428"/>
                  </a:cxn>
                  <a:cxn ang="0">
                    <a:pos x="28" y="487"/>
                  </a:cxn>
                  <a:cxn ang="0">
                    <a:pos x="13" y="534"/>
                  </a:cxn>
                  <a:cxn ang="0">
                    <a:pos x="4" y="566"/>
                  </a:cxn>
                  <a:cxn ang="0">
                    <a:pos x="0" y="578"/>
                  </a:cxn>
                  <a:cxn ang="0">
                    <a:pos x="5" y="564"/>
                  </a:cxn>
                  <a:cxn ang="0">
                    <a:pos x="19" y="526"/>
                  </a:cxn>
                  <a:cxn ang="0">
                    <a:pos x="37" y="472"/>
                  </a:cxn>
                  <a:cxn ang="0">
                    <a:pos x="60" y="407"/>
                  </a:cxn>
                  <a:cxn ang="0">
                    <a:pos x="85" y="338"/>
                  </a:cxn>
                  <a:cxn ang="0">
                    <a:pos x="110" y="272"/>
                  </a:cxn>
                  <a:cxn ang="0">
                    <a:pos x="132" y="215"/>
                  </a:cxn>
                  <a:cxn ang="0">
                    <a:pos x="148" y="173"/>
                  </a:cxn>
                  <a:cxn ang="0">
                    <a:pos x="165" y="133"/>
                  </a:cxn>
                  <a:cxn ang="0">
                    <a:pos x="180" y="98"/>
                  </a:cxn>
                  <a:cxn ang="0">
                    <a:pos x="193" y="68"/>
                  </a:cxn>
                  <a:cxn ang="0">
                    <a:pos x="204" y="44"/>
                  </a:cxn>
                  <a:cxn ang="0">
                    <a:pos x="213" y="25"/>
                  </a:cxn>
                  <a:cxn ang="0">
                    <a:pos x="219" y="12"/>
                  </a:cxn>
                  <a:cxn ang="0">
                    <a:pos x="224" y="3"/>
                  </a:cxn>
                  <a:cxn ang="0">
                    <a:pos x="225" y="0"/>
                  </a:cxn>
                </a:cxnLst>
                <a:rect l="0" t="0" r="r" b="b"/>
                <a:pathLst>
                  <a:path w="225" h="578">
                    <a:moveTo>
                      <a:pt x="225" y="0"/>
                    </a:moveTo>
                    <a:lnTo>
                      <a:pt x="224" y="2"/>
                    </a:lnTo>
                    <a:lnTo>
                      <a:pt x="220" y="6"/>
                    </a:lnTo>
                    <a:lnTo>
                      <a:pt x="213" y="15"/>
                    </a:lnTo>
                    <a:lnTo>
                      <a:pt x="204" y="30"/>
                    </a:lnTo>
                    <a:lnTo>
                      <a:pt x="191" y="51"/>
                    </a:lnTo>
                    <a:lnTo>
                      <a:pt x="176" y="81"/>
                    </a:lnTo>
                    <a:lnTo>
                      <a:pt x="158" y="120"/>
                    </a:lnTo>
                    <a:lnTo>
                      <a:pt x="137" y="169"/>
                    </a:lnTo>
                    <a:lnTo>
                      <a:pt x="114" y="227"/>
                    </a:lnTo>
                    <a:lnTo>
                      <a:pt x="91" y="294"/>
                    </a:lnTo>
                    <a:lnTo>
                      <a:pt x="68" y="362"/>
                    </a:lnTo>
                    <a:lnTo>
                      <a:pt x="46" y="428"/>
                    </a:lnTo>
                    <a:lnTo>
                      <a:pt x="28" y="487"/>
                    </a:lnTo>
                    <a:lnTo>
                      <a:pt x="13" y="534"/>
                    </a:lnTo>
                    <a:lnTo>
                      <a:pt x="4" y="566"/>
                    </a:lnTo>
                    <a:lnTo>
                      <a:pt x="0" y="578"/>
                    </a:lnTo>
                    <a:lnTo>
                      <a:pt x="5" y="564"/>
                    </a:lnTo>
                    <a:lnTo>
                      <a:pt x="19" y="526"/>
                    </a:lnTo>
                    <a:lnTo>
                      <a:pt x="37" y="472"/>
                    </a:lnTo>
                    <a:lnTo>
                      <a:pt x="60" y="407"/>
                    </a:lnTo>
                    <a:lnTo>
                      <a:pt x="85" y="338"/>
                    </a:lnTo>
                    <a:lnTo>
                      <a:pt x="110" y="272"/>
                    </a:lnTo>
                    <a:lnTo>
                      <a:pt x="132" y="215"/>
                    </a:lnTo>
                    <a:lnTo>
                      <a:pt x="148" y="173"/>
                    </a:lnTo>
                    <a:lnTo>
                      <a:pt x="165" y="133"/>
                    </a:lnTo>
                    <a:lnTo>
                      <a:pt x="180" y="98"/>
                    </a:lnTo>
                    <a:lnTo>
                      <a:pt x="193" y="68"/>
                    </a:lnTo>
                    <a:lnTo>
                      <a:pt x="204" y="44"/>
                    </a:lnTo>
                    <a:lnTo>
                      <a:pt x="213" y="25"/>
                    </a:lnTo>
                    <a:lnTo>
                      <a:pt x="219" y="12"/>
                    </a:lnTo>
                    <a:lnTo>
                      <a:pt x="224" y="3"/>
                    </a:lnTo>
                    <a:lnTo>
                      <a:pt x="22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</p:grpSp>
        <p:sp>
          <p:nvSpPr>
            <p:cNvPr id="42" name="Line 34"/>
            <p:cNvSpPr>
              <a:spLocks noChangeShapeType="1"/>
            </p:cNvSpPr>
            <p:nvPr/>
          </p:nvSpPr>
          <p:spPr bwMode="auto">
            <a:xfrm flipV="1">
              <a:off x="7329488" y="918287"/>
              <a:ext cx="0" cy="2247188"/>
            </a:xfrm>
            <a:prstGeom prst="line">
              <a:avLst/>
            </a:prstGeom>
            <a:noFill/>
            <a:ln w="1270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730540" y="2086403"/>
            <a:ext cx="2257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Stable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71939" y="3245830"/>
            <a:ext cx="5001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Multistability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hysteresis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1" name="Picture 50" descr="Screen Shot 2019-02-05 at 11.07.33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4329499"/>
            <a:ext cx="1295400" cy="1461701"/>
          </a:xfrm>
          <a:prstGeom prst="rect">
            <a:avLst/>
          </a:prstGeom>
        </p:spPr>
      </p:pic>
      <p:sp>
        <p:nvSpPr>
          <p:cNvPr id="52" name="Shape 106"/>
          <p:cNvSpPr/>
          <p:nvPr/>
        </p:nvSpPr>
        <p:spPr>
          <a:xfrm>
            <a:off x="3962400" y="5836623"/>
            <a:ext cx="2895600" cy="8107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 algn="l">
              <a:defRPr sz="1700"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mall intestinal bacterial overgrowth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Shape 106"/>
          <p:cNvSpPr/>
          <p:nvPr/>
        </p:nvSpPr>
        <p:spPr>
          <a:xfrm>
            <a:off x="7239000" y="6004412"/>
            <a:ext cx="2743200" cy="441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 algn="l">
              <a:defRPr sz="1700"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ound infections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Shape 106"/>
          <p:cNvSpPr/>
          <p:nvPr/>
        </p:nvSpPr>
        <p:spPr>
          <a:xfrm>
            <a:off x="9753600" y="5925583"/>
            <a:ext cx="2743200" cy="8107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 algn="l">
              <a:defRPr sz="1700"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eriodontal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diseases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5" name="Picture 54" descr="Screen Shot 2019-02-05 at 11.06.09 AM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1"/>
          <a:stretch/>
        </p:blipFill>
        <p:spPr>
          <a:xfrm>
            <a:off x="7914166" y="4267200"/>
            <a:ext cx="1077434" cy="160020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18812" y="4343400"/>
            <a:ext cx="1363081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896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/>
          <p:nvPr/>
        </p:nvSpPr>
        <p:spPr>
          <a:xfrm>
            <a:off x="4558756" y="2390786"/>
            <a:ext cx="451693" cy="26443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>
                <a:solidFill>
                  <a:srgbClr val="FFFFFF"/>
                </a:solidFill>
              </a:defRPr>
            </a:pPr>
            <a:endParaRPr kumimoji="0" sz="2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3" name="Shape 163"/>
          <p:cNvSpPr/>
          <p:nvPr/>
        </p:nvSpPr>
        <p:spPr>
          <a:xfrm rot="3180000">
            <a:off x="3840939" y="1900562"/>
            <a:ext cx="1244631" cy="15561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>
                <a:solidFill>
                  <a:srgbClr val="FFFFFF"/>
                </a:solidFill>
              </a:defRPr>
            </a:pPr>
            <a:endParaRPr kumimoji="0" sz="2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9829800" y="520010"/>
            <a:ext cx="1321053" cy="3114756"/>
            <a:chOff x="7086600" y="918287"/>
            <a:chExt cx="1321053" cy="3114756"/>
          </a:xfrm>
        </p:grpSpPr>
        <p:grpSp>
          <p:nvGrpSpPr>
            <p:cNvPr id="23" name="Group 22"/>
            <p:cNvGrpSpPr/>
            <p:nvPr/>
          </p:nvGrpSpPr>
          <p:grpSpPr>
            <a:xfrm>
              <a:off x="7086600" y="2438400"/>
              <a:ext cx="1321053" cy="1594643"/>
              <a:chOff x="7064916" y="2592388"/>
              <a:chExt cx="1321053" cy="1594643"/>
            </a:xfrm>
          </p:grpSpPr>
          <p:sp>
            <p:nvSpPr>
              <p:cNvPr id="25" name="Freeform 24"/>
              <p:cNvSpPr>
                <a:spLocks/>
              </p:cNvSpPr>
              <p:nvPr/>
            </p:nvSpPr>
            <p:spPr bwMode="auto">
              <a:xfrm rot="3260985" flipV="1">
                <a:off x="7170738" y="2971800"/>
                <a:ext cx="1211262" cy="1219200"/>
              </a:xfrm>
              <a:custGeom>
                <a:avLst/>
                <a:gdLst/>
                <a:ahLst/>
                <a:cxnLst>
                  <a:cxn ang="0">
                    <a:pos x="1013" y="660"/>
                  </a:cxn>
                  <a:cxn ang="0">
                    <a:pos x="993" y="312"/>
                  </a:cxn>
                  <a:cxn ang="0">
                    <a:pos x="953" y="194"/>
                  </a:cxn>
                  <a:cxn ang="0">
                    <a:pos x="897" y="144"/>
                  </a:cxn>
                  <a:cxn ang="0">
                    <a:pos x="837" y="125"/>
                  </a:cxn>
                  <a:cxn ang="0">
                    <a:pos x="760" y="91"/>
                  </a:cxn>
                  <a:cxn ang="0">
                    <a:pos x="672" y="50"/>
                  </a:cxn>
                  <a:cxn ang="0">
                    <a:pos x="595" y="18"/>
                  </a:cxn>
                  <a:cxn ang="0">
                    <a:pos x="533" y="3"/>
                  </a:cxn>
                  <a:cxn ang="0">
                    <a:pos x="453" y="0"/>
                  </a:cxn>
                  <a:cxn ang="0">
                    <a:pos x="367" y="6"/>
                  </a:cxn>
                  <a:cxn ang="0">
                    <a:pos x="290" y="18"/>
                  </a:cxn>
                  <a:cxn ang="0">
                    <a:pos x="202" y="94"/>
                  </a:cxn>
                  <a:cxn ang="0">
                    <a:pos x="116" y="211"/>
                  </a:cxn>
                  <a:cxn ang="0">
                    <a:pos x="23" y="243"/>
                  </a:cxn>
                  <a:cxn ang="0">
                    <a:pos x="18" y="328"/>
                  </a:cxn>
                  <a:cxn ang="0">
                    <a:pos x="42" y="377"/>
                  </a:cxn>
                  <a:cxn ang="0">
                    <a:pos x="22" y="420"/>
                  </a:cxn>
                  <a:cxn ang="0">
                    <a:pos x="14" y="451"/>
                  </a:cxn>
                  <a:cxn ang="0">
                    <a:pos x="53" y="485"/>
                  </a:cxn>
                  <a:cxn ang="0">
                    <a:pos x="102" y="486"/>
                  </a:cxn>
                  <a:cxn ang="0">
                    <a:pos x="154" y="469"/>
                  </a:cxn>
                  <a:cxn ang="0">
                    <a:pos x="156" y="489"/>
                  </a:cxn>
                  <a:cxn ang="0">
                    <a:pos x="117" y="536"/>
                  </a:cxn>
                  <a:cxn ang="0">
                    <a:pos x="101" y="559"/>
                  </a:cxn>
                  <a:cxn ang="0">
                    <a:pos x="133" y="606"/>
                  </a:cxn>
                  <a:cxn ang="0">
                    <a:pos x="222" y="598"/>
                  </a:cxn>
                  <a:cxn ang="0">
                    <a:pos x="269" y="644"/>
                  </a:cxn>
                  <a:cxn ang="0">
                    <a:pos x="291" y="734"/>
                  </a:cxn>
                  <a:cxn ang="0">
                    <a:pos x="340" y="864"/>
                  </a:cxn>
                  <a:cxn ang="0">
                    <a:pos x="408" y="964"/>
                  </a:cxn>
                  <a:cxn ang="0">
                    <a:pos x="447" y="1009"/>
                  </a:cxn>
                  <a:cxn ang="0">
                    <a:pos x="489" y="504"/>
                  </a:cxn>
                  <a:cxn ang="0">
                    <a:pos x="446" y="443"/>
                  </a:cxn>
                  <a:cxn ang="0">
                    <a:pos x="450" y="419"/>
                  </a:cxn>
                  <a:cxn ang="0">
                    <a:pos x="511" y="380"/>
                  </a:cxn>
                  <a:cxn ang="0">
                    <a:pos x="566" y="398"/>
                  </a:cxn>
                  <a:cxn ang="0">
                    <a:pos x="585" y="427"/>
                  </a:cxn>
                  <a:cxn ang="0">
                    <a:pos x="580" y="448"/>
                  </a:cxn>
                  <a:cxn ang="0">
                    <a:pos x="542" y="510"/>
                  </a:cxn>
                  <a:cxn ang="0">
                    <a:pos x="489" y="1045"/>
                  </a:cxn>
                  <a:cxn ang="0">
                    <a:pos x="570" y="1092"/>
                  </a:cxn>
                  <a:cxn ang="0">
                    <a:pos x="655" y="1132"/>
                  </a:cxn>
                  <a:cxn ang="0">
                    <a:pos x="731" y="1170"/>
                  </a:cxn>
                  <a:cxn ang="0">
                    <a:pos x="797" y="1225"/>
                  </a:cxn>
                  <a:cxn ang="0">
                    <a:pos x="916" y="1332"/>
                  </a:cxn>
                  <a:cxn ang="0">
                    <a:pos x="1043" y="1438"/>
                  </a:cxn>
                  <a:cxn ang="0">
                    <a:pos x="1137" y="1515"/>
                  </a:cxn>
                  <a:cxn ang="0">
                    <a:pos x="1526" y="1130"/>
                  </a:cxn>
                  <a:cxn ang="0">
                    <a:pos x="1463" y="1099"/>
                  </a:cxn>
                  <a:cxn ang="0">
                    <a:pos x="1317" y="1025"/>
                  </a:cxn>
                  <a:cxn ang="0">
                    <a:pos x="1160" y="936"/>
                  </a:cxn>
                  <a:cxn ang="0">
                    <a:pos x="1058" y="862"/>
                  </a:cxn>
                </a:cxnLst>
                <a:rect l="0" t="0" r="r" b="b"/>
                <a:pathLst>
                  <a:path w="1526" h="1536">
                    <a:moveTo>
                      <a:pt x="1058" y="862"/>
                    </a:moveTo>
                    <a:lnTo>
                      <a:pt x="1037" y="817"/>
                    </a:lnTo>
                    <a:lnTo>
                      <a:pt x="1022" y="748"/>
                    </a:lnTo>
                    <a:lnTo>
                      <a:pt x="1013" y="660"/>
                    </a:lnTo>
                    <a:lnTo>
                      <a:pt x="1006" y="565"/>
                    </a:lnTo>
                    <a:lnTo>
                      <a:pt x="1002" y="470"/>
                    </a:lnTo>
                    <a:lnTo>
                      <a:pt x="998" y="382"/>
                    </a:lnTo>
                    <a:lnTo>
                      <a:pt x="993" y="312"/>
                    </a:lnTo>
                    <a:lnTo>
                      <a:pt x="983" y="267"/>
                    </a:lnTo>
                    <a:lnTo>
                      <a:pt x="973" y="239"/>
                    </a:lnTo>
                    <a:lnTo>
                      <a:pt x="963" y="215"/>
                    </a:lnTo>
                    <a:lnTo>
                      <a:pt x="953" y="194"/>
                    </a:lnTo>
                    <a:lnTo>
                      <a:pt x="942" y="176"/>
                    </a:lnTo>
                    <a:lnTo>
                      <a:pt x="929" y="162"/>
                    </a:lnTo>
                    <a:lnTo>
                      <a:pt x="914" y="152"/>
                    </a:lnTo>
                    <a:lnTo>
                      <a:pt x="897" y="144"/>
                    </a:lnTo>
                    <a:lnTo>
                      <a:pt x="875" y="138"/>
                    </a:lnTo>
                    <a:lnTo>
                      <a:pt x="865" y="136"/>
                    </a:lnTo>
                    <a:lnTo>
                      <a:pt x="852" y="131"/>
                    </a:lnTo>
                    <a:lnTo>
                      <a:pt x="837" y="125"/>
                    </a:lnTo>
                    <a:lnTo>
                      <a:pt x="820" y="118"/>
                    </a:lnTo>
                    <a:lnTo>
                      <a:pt x="801" y="109"/>
                    </a:lnTo>
                    <a:lnTo>
                      <a:pt x="782" y="101"/>
                    </a:lnTo>
                    <a:lnTo>
                      <a:pt x="760" y="91"/>
                    </a:lnTo>
                    <a:lnTo>
                      <a:pt x="739" y="80"/>
                    </a:lnTo>
                    <a:lnTo>
                      <a:pt x="717" y="70"/>
                    </a:lnTo>
                    <a:lnTo>
                      <a:pt x="694" y="61"/>
                    </a:lnTo>
                    <a:lnTo>
                      <a:pt x="672" y="50"/>
                    </a:lnTo>
                    <a:lnTo>
                      <a:pt x="651" y="41"/>
                    </a:lnTo>
                    <a:lnTo>
                      <a:pt x="631" y="32"/>
                    </a:lnTo>
                    <a:lnTo>
                      <a:pt x="612" y="24"/>
                    </a:lnTo>
                    <a:lnTo>
                      <a:pt x="595" y="18"/>
                    </a:lnTo>
                    <a:lnTo>
                      <a:pt x="579" y="12"/>
                    </a:lnTo>
                    <a:lnTo>
                      <a:pt x="565" y="9"/>
                    </a:lnTo>
                    <a:lnTo>
                      <a:pt x="550" y="6"/>
                    </a:lnTo>
                    <a:lnTo>
                      <a:pt x="533" y="3"/>
                    </a:lnTo>
                    <a:lnTo>
                      <a:pt x="514" y="2"/>
                    </a:lnTo>
                    <a:lnTo>
                      <a:pt x="495" y="1"/>
                    </a:lnTo>
                    <a:lnTo>
                      <a:pt x="474" y="0"/>
                    </a:lnTo>
                    <a:lnTo>
                      <a:pt x="453" y="0"/>
                    </a:lnTo>
                    <a:lnTo>
                      <a:pt x="431" y="0"/>
                    </a:lnTo>
                    <a:lnTo>
                      <a:pt x="409" y="1"/>
                    </a:lnTo>
                    <a:lnTo>
                      <a:pt x="388" y="3"/>
                    </a:lnTo>
                    <a:lnTo>
                      <a:pt x="367" y="6"/>
                    </a:lnTo>
                    <a:lnTo>
                      <a:pt x="346" y="8"/>
                    </a:lnTo>
                    <a:lnTo>
                      <a:pt x="325" y="10"/>
                    </a:lnTo>
                    <a:lnTo>
                      <a:pt x="307" y="15"/>
                    </a:lnTo>
                    <a:lnTo>
                      <a:pt x="290" y="18"/>
                    </a:lnTo>
                    <a:lnTo>
                      <a:pt x="273" y="23"/>
                    </a:lnTo>
                    <a:lnTo>
                      <a:pt x="248" y="38"/>
                    </a:lnTo>
                    <a:lnTo>
                      <a:pt x="224" y="63"/>
                    </a:lnTo>
                    <a:lnTo>
                      <a:pt x="202" y="94"/>
                    </a:lnTo>
                    <a:lnTo>
                      <a:pt x="180" y="129"/>
                    </a:lnTo>
                    <a:lnTo>
                      <a:pt x="158" y="162"/>
                    </a:lnTo>
                    <a:lnTo>
                      <a:pt x="138" y="191"/>
                    </a:lnTo>
                    <a:lnTo>
                      <a:pt x="116" y="211"/>
                    </a:lnTo>
                    <a:lnTo>
                      <a:pt x="93" y="219"/>
                    </a:lnTo>
                    <a:lnTo>
                      <a:pt x="67" y="222"/>
                    </a:lnTo>
                    <a:lnTo>
                      <a:pt x="44" y="230"/>
                    </a:lnTo>
                    <a:lnTo>
                      <a:pt x="23" y="243"/>
                    </a:lnTo>
                    <a:lnTo>
                      <a:pt x="8" y="260"/>
                    </a:lnTo>
                    <a:lnTo>
                      <a:pt x="0" y="281"/>
                    </a:lnTo>
                    <a:lnTo>
                      <a:pt x="3" y="304"/>
                    </a:lnTo>
                    <a:lnTo>
                      <a:pt x="18" y="328"/>
                    </a:lnTo>
                    <a:lnTo>
                      <a:pt x="47" y="355"/>
                    </a:lnTo>
                    <a:lnTo>
                      <a:pt x="48" y="359"/>
                    </a:lnTo>
                    <a:lnTo>
                      <a:pt x="45" y="366"/>
                    </a:lnTo>
                    <a:lnTo>
                      <a:pt x="42" y="377"/>
                    </a:lnTo>
                    <a:lnTo>
                      <a:pt x="37" y="389"/>
                    </a:lnTo>
                    <a:lnTo>
                      <a:pt x="32" y="401"/>
                    </a:lnTo>
                    <a:lnTo>
                      <a:pt x="27" y="411"/>
                    </a:lnTo>
                    <a:lnTo>
                      <a:pt x="22" y="420"/>
                    </a:lnTo>
                    <a:lnTo>
                      <a:pt x="19" y="425"/>
                    </a:lnTo>
                    <a:lnTo>
                      <a:pt x="14" y="433"/>
                    </a:lnTo>
                    <a:lnTo>
                      <a:pt x="13" y="442"/>
                    </a:lnTo>
                    <a:lnTo>
                      <a:pt x="14" y="451"/>
                    </a:lnTo>
                    <a:lnTo>
                      <a:pt x="20" y="462"/>
                    </a:lnTo>
                    <a:lnTo>
                      <a:pt x="28" y="471"/>
                    </a:lnTo>
                    <a:lnTo>
                      <a:pt x="40" y="479"/>
                    </a:lnTo>
                    <a:lnTo>
                      <a:pt x="53" y="485"/>
                    </a:lnTo>
                    <a:lnTo>
                      <a:pt x="70" y="489"/>
                    </a:lnTo>
                    <a:lnTo>
                      <a:pt x="79" y="489"/>
                    </a:lnTo>
                    <a:lnTo>
                      <a:pt x="89" y="488"/>
                    </a:lnTo>
                    <a:lnTo>
                      <a:pt x="102" y="486"/>
                    </a:lnTo>
                    <a:lnTo>
                      <a:pt x="116" y="481"/>
                    </a:lnTo>
                    <a:lnTo>
                      <a:pt x="129" y="478"/>
                    </a:lnTo>
                    <a:lnTo>
                      <a:pt x="142" y="473"/>
                    </a:lnTo>
                    <a:lnTo>
                      <a:pt x="154" y="469"/>
                    </a:lnTo>
                    <a:lnTo>
                      <a:pt x="163" y="465"/>
                    </a:lnTo>
                    <a:lnTo>
                      <a:pt x="164" y="469"/>
                    </a:lnTo>
                    <a:lnTo>
                      <a:pt x="162" y="476"/>
                    </a:lnTo>
                    <a:lnTo>
                      <a:pt x="156" y="489"/>
                    </a:lnTo>
                    <a:lnTo>
                      <a:pt x="142" y="510"/>
                    </a:lnTo>
                    <a:lnTo>
                      <a:pt x="133" y="522"/>
                    </a:lnTo>
                    <a:lnTo>
                      <a:pt x="125" y="530"/>
                    </a:lnTo>
                    <a:lnTo>
                      <a:pt x="117" y="536"/>
                    </a:lnTo>
                    <a:lnTo>
                      <a:pt x="111" y="540"/>
                    </a:lnTo>
                    <a:lnTo>
                      <a:pt x="105" y="545"/>
                    </a:lnTo>
                    <a:lnTo>
                      <a:pt x="102" y="551"/>
                    </a:lnTo>
                    <a:lnTo>
                      <a:pt x="101" y="559"/>
                    </a:lnTo>
                    <a:lnTo>
                      <a:pt x="101" y="569"/>
                    </a:lnTo>
                    <a:lnTo>
                      <a:pt x="105" y="582"/>
                    </a:lnTo>
                    <a:lnTo>
                      <a:pt x="117" y="594"/>
                    </a:lnTo>
                    <a:lnTo>
                      <a:pt x="133" y="606"/>
                    </a:lnTo>
                    <a:lnTo>
                      <a:pt x="154" y="613"/>
                    </a:lnTo>
                    <a:lnTo>
                      <a:pt x="176" y="615"/>
                    </a:lnTo>
                    <a:lnTo>
                      <a:pt x="199" y="610"/>
                    </a:lnTo>
                    <a:lnTo>
                      <a:pt x="222" y="598"/>
                    </a:lnTo>
                    <a:lnTo>
                      <a:pt x="242" y="574"/>
                    </a:lnTo>
                    <a:lnTo>
                      <a:pt x="254" y="598"/>
                    </a:lnTo>
                    <a:lnTo>
                      <a:pt x="262" y="621"/>
                    </a:lnTo>
                    <a:lnTo>
                      <a:pt x="269" y="644"/>
                    </a:lnTo>
                    <a:lnTo>
                      <a:pt x="276" y="667"/>
                    </a:lnTo>
                    <a:lnTo>
                      <a:pt x="280" y="690"/>
                    </a:lnTo>
                    <a:lnTo>
                      <a:pt x="285" y="712"/>
                    </a:lnTo>
                    <a:lnTo>
                      <a:pt x="291" y="734"/>
                    </a:lnTo>
                    <a:lnTo>
                      <a:pt x="298" y="756"/>
                    </a:lnTo>
                    <a:lnTo>
                      <a:pt x="314" y="799"/>
                    </a:lnTo>
                    <a:lnTo>
                      <a:pt x="328" y="835"/>
                    </a:lnTo>
                    <a:lnTo>
                      <a:pt x="340" y="864"/>
                    </a:lnTo>
                    <a:lnTo>
                      <a:pt x="353" y="889"/>
                    </a:lnTo>
                    <a:lnTo>
                      <a:pt x="368" y="912"/>
                    </a:lnTo>
                    <a:lnTo>
                      <a:pt x="386" y="936"/>
                    </a:lnTo>
                    <a:lnTo>
                      <a:pt x="408" y="964"/>
                    </a:lnTo>
                    <a:lnTo>
                      <a:pt x="436" y="998"/>
                    </a:lnTo>
                    <a:lnTo>
                      <a:pt x="439" y="1002"/>
                    </a:lnTo>
                    <a:lnTo>
                      <a:pt x="444" y="1006"/>
                    </a:lnTo>
                    <a:lnTo>
                      <a:pt x="447" y="1009"/>
                    </a:lnTo>
                    <a:lnTo>
                      <a:pt x="451" y="1014"/>
                    </a:lnTo>
                    <a:lnTo>
                      <a:pt x="515" y="522"/>
                    </a:lnTo>
                    <a:lnTo>
                      <a:pt x="503" y="516"/>
                    </a:lnTo>
                    <a:lnTo>
                      <a:pt x="489" y="504"/>
                    </a:lnTo>
                    <a:lnTo>
                      <a:pt x="476" y="489"/>
                    </a:lnTo>
                    <a:lnTo>
                      <a:pt x="465" y="472"/>
                    </a:lnTo>
                    <a:lnTo>
                      <a:pt x="454" y="456"/>
                    </a:lnTo>
                    <a:lnTo>
                      <a:pt x="446" y="443"/>
                    </a:lnTo>
                    <a:lnTo>
                      <a:pt x="442" y="433"/>
                    </a:lnTo>
                    <a:lnTo>
                      <a:pt x="439" y="430"/>
                    </a:lnTo>
                    <a:lnTo>
                      <a:pt x="443" y="426"/>
                    </a:lnTo>
                    <a:lnTo>
                      <a:pt x="450" y="419"/>
                    </a:lnTo>
                    <a:lnTo>
                      <a:pt x="462" y="409"/>
                    </a:lnTo>
                    <a:lnTo>
                      <a:pt x="477" y="398"/>
                    </a:lnTo>
                    <a:lnTo>
                      <a:pt x="494" y="388"/>
                    </a:lnTo>
                    <a:lnTo>
                      <a:pt x="511" y="380"/>
                    </a:lnTo>
                    <a:lnTo>
                      <a:pt x="528" y="378"/>
                    </a:lnTo>
                    <a:lnTo>
                      <a:pt x="543" y="381"/>
                    </a:lnTo>
                    <a:lnTo>
                      <a:pt x="556" y="389"/>
                    </a:lnTo>
                    <a:lnTo>
                      <a:pt x="566" y="398"/>
                    </a:lnTo>
                    <a:lnTo>
                      <a:pt x="574" y="406"/>
                    </a:lnTo>
                    <a:lnTo>
                      <a:pt x="579" y="415"/>
                    </a:lnTo>
                    <a:lnTo>
                      <a:pt x="582" y="423"/>
                    </a:lnTo>
                    <a:lnTo>
                      <a:pt x="585" y="427"/>
                    </a:lnTo>
                    <a:lnTo>
                      <a:pt x="586" y="432"/>
                    </a:lnTo>
                    <a:lnTo>
                      <a:pt x="586" y="433"/>
                    </a:lnTo>
                    <a:lnTo>
                      <a:pt x="585" y="438"/>
                    </a:lnTo>
                    <a:lnTo>
                      <a:pt x="580" y="448"/>
                    </a:lnTo>
                    <a:lnTo>
                      <a:pt x="573" y="463"/>
                    </a:lnTo>
                    <a:lnTo>
                      <a:pt x="564" y="479"/>
                    </a:lnTo>
                    <a:lnTo>
                      <a:pt x="553" y="496"/>
                    </a:lnTo>
                    <a:lnTo>
                      <a:pt x="542" y="510"/>
                    </a:lnTo>
                    <a:lnTo>
                      <a:pt x="529" y="521"/>
                    </a:lnTo>
                    <a:lnTo>
                      <a:pt x="517" y="523"/>
                    </a:lnTo>
                    <a:lnTo>
                      <a:pt x="471" y="1031"/>
                    </a:lnTo>
                    <a:lnTo>
                      <a:pt x="489" y="1045"/>
                    </a:lnTo>
                    <a:lnTo>
                      <a:pt x="507" y="1057"/>
                    </a:lnTo>
                    <a:lnTo>
                      <a:pt x="528" y="1070"/>
                    </a:lnTo>
                    <a:lnTo>
                      <a:pt x="549" y="1082"/>
                    </a:lnTo>
                    <a:lnTo>
                      <a:pt x="570" y="1092"/>
                    </a:lnTo>
                    <a:lnTo>
                      <a:pt x="592" y="1102"/>
                    </a:lnTo>
                    <a:lnTo>
                      <a:pt x="612" y="1113"/>
                    </a:lnTo>
                    <a:lnTo>
                      <a:pt x="634" y="1123"/>
                    </a:lnTo>
                    <a:lnTo>
                      <a:pt x="655" y="1132"/>
                    </a:lnTo>
                    <a:lnTo>
                      <a:pt x="676" y="1142"/>
                    </a:lnTo>
                    <a:lnTo>
                      <a:pt x="695" y="1152"/>
                    </a:lnTo>
                    <a:lnTo>
                      <a:pt x="714" y="1161"/>
                    </a:lnTo>
                    <a:lnTo>
                      <a:pt x="731" y="1170"/>
                    </a:lnTo>
                    <a:lnTo>
                      <a:pt x="746" y="1181"/>
                    </a:lnTo>
                    <a:lnTo>
                      <a:pt x="761" y="1191"/>
                    </a:lnTo>
                    <a:lnTo>
                      <a:pt x="772" y="1202"/>
                    </a:lnTo>
                    <a:lnTo>
                      <a:pt x="797" y="1225"/>
                    </a:lnTo>
                    <a:lnTo>
                      <a:pt x="824" y="1250"/>
                    </a:lnTo>
                    <a:lnTo>
                      <a:pt x="854" y="1276"/>
                    </a:lnTo>
                    <a:lnTo>
                      <a:pt x="885" y="1304"/>
                    </a:lnTo>
                    <a:lnTo>
                      <a:pt x="916" y="1332"/>
                    </a:lnTo>
                    <a:lnTo>
                      <a:pt x="950" y="1359"/>
                    </a:lnTo>
                    <a:lnTo>
                      <a:pt x="981" y="1387"/>
                    </a:lnTo>
                    <a:lnTo>
                      <a:pt x="1013" y="1414"/>
                    </a:lnTo>
                    <a:lnTo>
                      <a:pt x="1043" y="1438"/>
                    </a:lnTo>
                    <a:lnTo>
                      <a:pt x="1071" y="1461"/>
                    </a:lnTo>
                    <a:lnTo>
                      <a:pt x="1096" y="1481"/>
                    </a:lnTo>
                    <a:lnTo>
                      <a:pt x="1118" y="1500"/>
                    </a:lnTo>
                    <a:lnTo>
                      <a:pt x="1137" y="1515"/>
                    </a:lnTo>
                    <a:lnTo>
                      <a:pt x="1150" y="1526"/>
                    </a:lnTo>
                    <a:lnTo>
                      <a:pt x="1158" y="1533"/>
                    </a:lnTo>
                    <a:lnTo>
                      <a:pt x="1162" y="1536"/>
                    </a:lnTo>
                    <a:lnTo>
                      <a:pt x="1526" y="1130"/>
                    </a:lnTo>
                    <a:lnTo>
                      <a:pt x="1521" y="1128"/>
                    </a:lnTo>
                    <a:lnTo>
                      <a:pt x="1509" y="1122"/>
                    </a:lnTo>
                    <a:lnTo>
                      <a:pt x="1489" y="1112"/>
                    </a:lnTo>
                    <a:lnTo>
                      <a:pt x="1463" y="1099"/>
                    </a:lnTo>
                    <a:lnTo>
                      <a:pt x="1432" y="1084"/>
                    </a:lnTo>
                    <a:lnTo>
                      <a:pt x="1396" y="1066"/>
                    </a:lnTo>
                    <a:lnTo>
                      <a:pt x="1358" y="1046"/>
                    </a:lnTo>
                    <a:lnTo>
                      <a:pt x="1317" y="1025"/>
                    </a:lnTo>
                    <a:lnTo>
                      <a:pt x="1276" y="1003"/>
                    </a:lnTo>
                    <a:lnTo>
                      <a:pt x="1236" y="981"/>
                    </a:lnTo>
                    <a:lnTo>
                      <a:pt x="1196" y="958"/>
                    </a:lnTo>
                    <a:lnTo>
                      <a:pt x="1160" y="936"/>
                    </a:lnTo>
                    <a:lnTo>
                      <a:pt x="1126" y="916"/>
                    </a:lnTo>
                    <a:lnTo>
                      <a:pt x="1097" y="896"/>
                    </a:lnTo>
                    <a:lnTo>
                      <a:pt x="1074" y="878"/>
                    </a:lnTo>
                    <a:lnTo>
                      <a:pt x="1058" y="86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26" name="Freeform 25"/>
              <p:cNvSpPr>
                <a:spLocks/>
              </p:cNvSpPr>
              <p:nvPr/>
            </p:nvSpPr>
            <p:spPr bwMode="auto">
              <a:xfrm rot="3260985" flipV="1">
                <a:off x="7626445" y="3194231"/>
                <a:ext cx="52387" cy="404813"/>
              </a:xfrm>
              <a:custGeom>
                <a:avLst/>
                <a:gdLst/>
                <a:ahLst/>
                <a:cxnLst>
                  <a:cxn ang="0">
                    <a:pos x="64" y="1"/>
                  </a:cxn>
                  <a:cxn ang="0">
                    <a:pos x="64" y="0"/>
                  </a:cxn>
                  <a:cxn ang="0">
                    <a:pos x="64" y="0"/>
                  </a:cxn>
                  <a:cxn ang="0">
                    <a:pos x="64" y="0"/>
                  </a:cxn>
                  <a:cxn ang="0">
                    <a:pos x="64" y="0"/>
                  </a:cxn>
                  <a:cxn ang="0">
                    <a:pos x="0" y="492"/>
                  </a:cxn>
                  <a:cxn ang="0">
                    <a:pos x="5" y="496"/>
                  </a:cxn>
                  <a:cxn ang="0">
                    <a:pos x="10" y="500"/>
                  </a:cxn>
                  <a:cxn ang="0">
                    <a:pos x="15" y="504"/>
                  </a:cxn>
                  <a:cxn ang="0">
                    <a:pos x="20" y="509"/>
                  </a:cxn>
                  <a:cxn ang="0">
                    <a:pos x="66" y="1"/>
                  </a:cxn>
                  <a:cxn ang="0">
                    <a:pos x="66" y="1"/>
                  </a:cxn>
                  <a:cxn ang="0">
                    <a:pos x="66" y="1"/>
                  </a:cxn>
                  <a:cxn ang="0">
                    <a:pos x="66" y="1"/>
                  </a:cxn>
                  <a:cxn ang="0">
                    <a:pos x="64" y="1"/>
                  </a:cxn>
                </a:cxnLst>
                <a:rect l="0" t="0" r="r" b="b"/>
                <a:pathLst>
                  <a:path w="66" h="509">
                    <a:moveTo>
                      <a:pt x="64" y="1"/>
                    </a:moveTo>
                    <a:lnTo>
                      <a:pt x="64" y="0"/>
                    </a:lnTo>
                    <a:lnTo>
                      <a:pt x="64" y="0"/>
                    </a:lnTo>
                    <a:lnTo>
                      <a:pt x="64" y="0"/>
                    </a:lnTo>
                    <a:lnTo>
                      <a:pt x="64" y="0"/>
                    </a:lnTo>
                    <a:lnTo>
                      <a:pt x="0" y="492"/>
                    </a:lnTo>
                    <a:lnTo>
                      <a:pt x="5" y="496"/>
                    </a:lnTo>
                    <a:lnTo>
                      <a:pt x="10" y="500"/>
                    </a:lnTo>
                    <a:lnTo>
                      <a:pt x="15" y="504"/>
                    </a:lnTo>
                    <a:lnTo>
                      <a:pt x="20" y="509"/>
                    </a:lnTo>
                    <a:lnTo>
                      <a:pt x="66" y="1"/>
                    </a:lnTo>
                    <a:lnTo>
                      <a:pt x="66" y="1"/>
                    </a:lnTo>
                    <a:lnTo>
                      <a:pt x="66" y="1"/>
                    </a:lnTo>
                    <a:lnTo>
                      <a:pt x="66" y="1"/>
                    </a:lnTo>
                    <a:lnTo>
                      <a:pt x="64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27" name="Freeform 26"/>
              <p:cNvSpPr>
                <a:spLocks/>
              </p:cNvSpPr>
              <p:nvPr/>
            </p:nvSpPr>
            <p:spPr bwMode="auto">
              <a:xfrm rot="3260985" flipV="1">
                <a:off x="7093491" y="3444015"/>
                <a:ext cx="63500" cy="120650"/>
              </a:xfrm>
              <a:custGeom>
                <a:avLst/>
                <a:gdLst/>
                <a:ahLst/>
                <a:cxnLst>
                  <a:cxn ang="0">
                    <a:pos x="74" y="9"/>
                  </a:cxn>
                  <a:cxn ang="0">
                    <a:pos x="68" y="23"/>
                  </a:cxn>
                  <a:cxn ang="0">
                    <a:pos x="59" y="41"/>
                  </a:cxn>
                  <a:cxn ang="0">
                    <a:pos x="48" y="63"/>
                  </a:cxn>
                  <a:cxn ang="0">
                    <a:pos x="35" y="84"/>
                  </a:cxn>
                  <a:cxn ang="0">
                    <a:pos x="22" y="104"/>
                  </a:cxn>
                  <a:cxn ang="0">
                    <a:pos x="12" y="121"/>
                  </a:cxn>
                  <a:cxn ang="0">
                    <a:pos x="4" y="132"/>
                  </a:cxn>
                  <a:cxn ang="0">
                    <a:pos x="1" y="137"/>
                  </a:cxn>
                  <a:cxn ang="0">
                    <a:pos x="0" y="137"/>
                  </a:cxn>
                  <a:cxn ang="0">
                    <a:pos x="0" y="139"/>
                  </a:cxn>
                  <a:cxn ang="0">
                    <a:pos x="5" y="141"/>
                  </a:cxn>
                  <a:cxn ang="0">
                    <a:pos x="19" y="146"/>
                  </a:cxn>
                  <a:cxn ang="0">
                    <a:pos x="23" y="147"/>
                  </a:cxn>
                  <a:cxn ang="0">
                    <a:pos x="28" y="148"/>
                  </a:cxn>
                  <a:cxn ang="0">
                    <a:pos x="33" y="149"/>
                  </a:cxn>
                  <a:cxn ang="0">
                    <a:pos x="37" y="150"/>
                  </a:cxn>
                  <a:cxn ang="0">
                    <a:pos x="43" y="132"/>
                  </a:cxn>
                  <a:cxn ang="0">
                    <a:pos x="48" y="112"/>
                  </a:cxn>
                  <a:cxn ang="0">
                    <a:pos x="53" y="94"/>
                  </a:cxn>
                  <a:cxn ang="0">
                    <a:pos x="59" y="74"/>
                  </a:cxn>
                  <a:cxn ang="0">
                    <a:pos x="64" y="56"/>
                  </a:cxn>
                  <a:cxn ang="0">
                    <a:pos x="69" y="36"/>
                  </a:cxn>
                  <a:cxn ang="0">
                    <a:pos x="75" y="18"/>
                  </a:cxn>
                  <a:cxn ang="0">
                    <a:pos x="81" y="0"/>
                  </a:cxn>
                  <a:cxn ang="0">
                    <a:pos x="79" y="2"/>
                  </a:cxn>
                  <a:cxn ang="0">
                    <a:pos x="76" y="4"/>
                  </a:cxn>
                  <a:cxn ang="0">
                    <a:pos x="75" y="6"/>
                  </a:cxn>
                  <a:cxn ang="0">
                    <a:pos x="74" y="9"/>
                  </a:cxn>
                </a:cxnLst>
                <a:rect l="0" t="0" r="r" b="b"/>
                <a:pathLst>
                  <a:path w="81" h="150">
                    <a:moveTo>
                      <a:pt x="74" y="9"/>
                    </a:moveTo>
                    <a:lnTo>
                      <a:pt x="68" y="23"/>
                    </a:lnTo>
                    <a:lnTo>
                      <a:pt x="59" y="41"/>
                    </a:lnTo>
                    <a:lnTo>
                      <a:pt x="48" y="63"/>
                    </a:lnTo>
                    <a:lnTo>
                      <a:pt x="35" y="84"/>
                    </a:lnTo>
                    <a:lnTo>
                      <a:pt x="22" y="104"/>
                    </a:lnTo>
                    <a:lnTo>
                      <a:pt x="12" y="121"/>
                    </a:lnTo>
                    <a:lnTo>
                      <a:pt x="4" y="132"/>
                    </a:lnTo>
                    <a:lnTo>
                      <a:pt x="1" y="137"/>
                    </a:lnTo>
                    <a:lnTo>
                      <a:pt x="0" y="137"/>
                    </a:lnTo>
                    <a:lnTo>
                      <a:pt x="0" y="139"/>
                    </a:lnTo>
                    <a:lnTo>
                      <a:pt x="5" y="141"/>
                    </a:lnTo>
                    <a:lnTo>
                      <a:pt x="19" y="146"/>
                    </a:lnTo>
                    <a:lnTo>
                      <a:pt x="23" y="147"/>
                    </a:lnTo>
                    <a:lnTo>
                      <a:pt x="28" y="148"/>
                    </a:lnTo>
                    <a:lnTo>
                      <a:pt x="33" y="149"/>
                    </a:lnTo>
                    <a:lnTo>
                      <a:pt x="37" y="150"/>
                    </a:lnTo>
                    <a:lnTo>
                      <a:pt x="43" y="132"/>
                    </a:lnTo>
                    <a:lnTo>
                      <a:pt x="48" y="112"/>
                    </a:lnTo>
                    <a:lnTo>
                      <a:pt x="53" y="94"/>
                    </a:lnTo>
                    <a:lnTo>
                      <a:pt x="59" y="74"/>
                    </a:lnTo>
                    <a:lnTo>
                      <a:pt x="64" y="56"/>
                    </a:lnTo>
                    <a:lnTo>
                      <a:pt x="69" y="36"/>
                    </a:lnTo>
                    <a:lnTo>
                      <a:pt x="75" y="18"/>
                    </a:lnTo>
                    <a:lnTo>
                      <a:pt x="81" y="0"/>
                    </a:lnTo>
                    <a:lnTo>
                      <a:pt x="79" y="2"/>
                    </a:lnTo>
                    <a:lnTo>
                      <a:pt x="76" y="4"/>
                    </a:lnTo>
                    <a:lnTo>
                      <a:pt x="75" y="6"/>
                    </a:lnTo>
                    <a:lnTo>
                      <a:pt x="74" y="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28" name="Freeform 27"/>
              <p:cNvSpPr>
                <a:spLocks/>
              </p:cNvSpPr>
              <p:nvPr/>
            </p:nvSpPr>
            <p:spPr bwMode="auto">
              <a:xfrm rot="3260985" flipV="1">
                <a:off x="7188737" y="3058249"/>
                <a:ext cx="1004887" cy="1023938"/>
              </a:xfrm>
              <a:custGeom>
                <a:avLst/>
                <a:gdLst/>
                <a:ahLst/>
                <a:cxnLst>
                  <a:cxn ang="0">
                    <a:pos x="1226" y="1099"/>
                  </a:cxn>
                  <a:cxn ang="0">
                    <a:pos x="1152" y="1109"/>
                  </a:cxn>
                  <a:cxn ang="0">
                    <a:pos x="1203" y="1041"/>
                  </a:cxn>
                  <a:cxn ang="0">
                    <a:pos x="1149" y="1076"/>
                  </a:cxn>
                  <a:cxn ang="0">
                    <a:pos x="1104" y="1073"/>
                  </a:cxn>
                  <a:cxn ang="0">
                    <a:pos x="1136" y="1016"/>
                  </a:cxn>
                  <a:cxn ang="0">
                    <a:pos x="1067" y="1056"/>
                  </a:cxn>
                  <a:cxn ang="0">
                    <a:pos x="1047" y="1025"/>
                  </a:cxn>
                  <a:cxn ang="0">
                    <a:pos x="1081" y="969"/>
                  </a:cxn>
                  <a:cxn ang="0">
                    <a:pos x="985" y="1031"/>
                  </a:cxn>
                  <a:cxn ang="0">
                    <a:pos x="1007" y="979"/>
                  </a:cxn>
                  <a:cxn ang="0">
                    <a:pos x="1028" y="939"/>
                  </a:cxn>
                  <a:cxn ang="0">
                    <a:pos x="922" y="996"/>
                  </a:cxn>
                  <a:cxn ang="0">
                    <a:pos x="956" y="949"/>
                  </a:cxn>
                  <a:cxn ang="0">
                    <a:pos x="958" y="925"/>
                  </a:cxn>
                  <a:cxn ang="0">
                    <a:pos x="870" y="959"/>
                  </a:cxn>
                  <a:cxn ang="0">
                    <a:pos x="920" y="901"/>
                  </a:cxn>
                  <a:cxn ang="0">
                    <a:pos x="835" y="922"/>
                  </a:cxn>
                  <a:cxn ang="0">
                    <a:pos x="795" y="848"/>
                  </a:cxn>
                  <a:cxn ang="0">
                    <a:pos x="751" y="860"/>
                  </a:cxn>
                  <a:cxn ang="0">
                    <a:pos x="686" y="767"/>
                  </a:cxn>
                  <a:cxn ang="0">
                    <a:pos x="742" y="679"/>
                  </a:cxn>
                  <a:cxn ang="0">
                    <a:pos x="763" y="621"/>
                  </a:cxn>
                  <a:cxn ang="0">
                    <a:pos x="833" y="368"/>
                  </a:cxn>
                  <a:cxn ang="0">
                    <a:pos x="851" y="205"/>
                  </a:cxn>
                  <a:cxn ang="0">
                    <a:pos x="734" y="145"/>
                  </a:cxn>
                  <a:cxn ang="0">
                    <a:pos x="560" y="43"/>
                  </a:cxn>
                  <a:cxn ang="0">
                    <a:pos x="510" y="16"/>
                  </a:cxn>
                  <a:cxn ang="0">
                    <a:pos x="381" y="4"/>
                  </a:cxn>
                  <a:cxn ang="0">
                    <a:pos x="283" y="12"/>
                  </a:cxn>
                  <a:cxn ang="0">
                    <a:pos x="236" y="100"/>
                  </a:cxn>
                  <a:cxn ang="0">
                    <a:pos x="223" y="174"/>
                  </a:cxn>
                  <a:cxn ang="0">
                    <a:pos x="273" y="115"/>
                  </a:cxn>
                  <a:cxn ang="0">
                    <a:pos x="314" y="126"/>
                  </a:cxn>
                  <a:cxn ang="0">
                    <a:pos x="389" y="124"/>
                  </a:cxn>
                  <a:cxn ang="0">
                    <a:pos x="439" y="144"/>
                  </a:cxn>
                  <a:cxn ang="0">
                    <a:pos x="495" y="177"/>
                  </a:cxn>
                  <a:cxn ang="0">
                    <a:pos x="559" y="223"/>
                  </a:cxn>
                  <a:cxn ang="0">
                    <a:pos x="612" y="324"/>
                  </a:cxn>
                  <a:cxn ang="0">
                    <a:pos x="585" y="424"/>
                  </a:cxn>
                  <a:cxn ang="0">
                    <a:pos x="481" y="558"/>
                  </a:cxn>
                  <a:cxn ang="0">
                    <a:pos x="404" y="496"/>
                  </a:cxn>
                  <a:cxn ang="0">
                    <a:pos x="288" y="362"/>
                  </a:cxn>
                  <a:cxn ang="0">
                    <a:pos x="190" y="270"/>
                  </a:cxn>
                  <a:cxn ang="0">
                    <a:pos x="85" y="230"/>
                  </a:cxn>
                  <a:cxn ang="0">
                    <a:pos x="11" y="224"/>
                  </a:cxn>
                  <a:cxn ang="0">
                    <a:pos x="54" y="253"/>
                  </a:cxn>
                  <a:cxn ang="0">
                    <a:pos x="146" y="294"/>
                  </a:cxn>
                  <a:cxn ang="0">
                    <a:pos x="146" y="360"/>
                  </a:cxn>
                  <a:cxn ang="0">
                    <a:pos x="161" y="395"/>
                  </a:cxn>
                  <a:cxn ang="0">
                    <a:pos x="205" y="470"/>
                  </a:cxn>
                  <a:cxn ang="0">
                    <a:pos x="241" y="503"/>
                  </a:cxn>
                  <a:cxn ang="0">
                    <a:pos x="373" y="715"/>
                  </a:cxn>
                  <a:cxn ang="0">
                    <a:pos x="451" y="835"/>
                  </a:cxn>
                  <a:cxn ang="0">
                    <a:pos x="544" y="904"/>
                  </a:cxn>
                  <a:cxn ang="0">
                    <a:pos x="636" y="957"/>
                  </a:cxn>
                  <a:cxn ang="0">
                    <a:pos x="695" y="985"/>
                  </a:cxn>
                  <a:cxn ang="0">
                    <a:pos x="1083" y="1289"/>
                  </a:cxn>
                  <a:cxn ang="0">
                    <a:pos x="1222" y="1140"/>
                  </a:cxn>
                </a:cxnLst>
                <a:rect l="0" t="0" r="r" b="b"/>
                <a:pathLst>
                  <a:path w="1266" h="1289">
                    <a:moveTo>
                      <a:pt x="1221" y="1139"/>
                    </a:moveTo>
                    <a:lnTo>
                      <a:pt x="1266" y="1078"/>
                    </a:lnTo>
                    <a:lnTo>
                      <a:pt x="1264" y="1079"/>
                    </a:lnTo>
                    <a:lnTo>
                      <a:pt x="1258" y="1081"/>
                    </a:lnTo>
                    <a:lnTo>
                      <a:pt x="1250" y="1086"/>
                    </a:lnTo>
                    <a:lnTo>
                      <a:pt x="1238" y="1092"/>
                    </a:lnTo>
                    <a:lnTo>
                      <a:pt x="1226" y="1099"/>
                    </a:lnTo>
                    <a:lnTo>
                      <a:pt x="1212" y="1107"/>
                    </a:lnTo>
                    <a:lnTo>
                      <a:pt x="1197" y="1115"/>
                    </a:lnTo>
                    <a:lnTo>
                      <a:pt x="1182" y="1123"/>
                    </a:lnTo>
                    <a:lnTo>
                      <a:pt x="1175" y="1119"/>
                    </a:lnTo>
                    <a:lnTo>
                      <a:pt x="1167" y="1116"/>
                    </a:lnTo>
                    <a:lnTo>
                      <a:pt x="1160" y="1113"/>
                    </a:lnTo>
                    <a:lnTo>
                      <a:pt x="1152" y="1109"/>
                    </a:lnTo>
                    <a:lnTo>
                      <a:pt x="1161" y="1096"/>
                    </a:lnTo>
                    <a:lnTo>
                      <a:pt x="1169" y="1085"/>
                    </a:lnTo>
                    <a:lnTo>
                      <a:pt x="1178" y="1073"/>
                    </a:lnTo>
                    <a:lnTo>
                      <a:pt x="1187" y="1062"/>
                    </a:lnTo>
                    <a:lnTo>
                      <a:pt x="1193" y="1054"/>
                    </a:lnTo>
                    <a:lnTo>
                      <a:pt x="1199" y="1046"/>
                    </a:lnTo>
                    <a:lnTo>
                      <a:pt x="1203" y="1041"/>
                    </a:lnTo>
                    <a:lnTo>
                      <a:pt x="1204" y="1040"/>
                    </a:lnTo>
                    <a:lnTo>
                      <a:pt x="1202" y="1041"/>
                    </a:lnTo>
                    <a:lnTo>
                      <a:pt x="1196" y="1045"/>
                    </a:lnTo>
                    <a:lnTo>
                      <a:pt x="1187" y="1050"/>
                    </a:lnTo>
                    <a:lnTo>
                      <a:pt x="1176" y="1058"/>
                    </a:lnTo>
                    <a:lnTo>
                      <a:pt x="1162" y="1066"/>
                    </a:lnTo>
                    <a:lnTo>
                      <a:pt x="1149" y="1076"/>
                    </a:lnTo>
                    <a:lnTo>
                      <a:pt x="1135" y="1086"/>
                    </a:lnTo>
                    <a:lnTo>
                      <a:pt x="1121" y="1095"/>
                    </a:lnTo>
                    <a:lnTo>
                      <a:pt x="1115" y="1093"/>
                    </a:lnTo>
                    <a:lnTo>
                      <a:pt x="1109" y="1090"/>
                    </a:lnTo>
                    <a:lnTo>
                      <a:pt x="1104" y="1087"/>
                    </a:lnTo>
                    <a:lnTo>
                      <a:pt x="1098" y="1085"/>
                    </a:lnTo>
                    <a:lnTo>
                      <a:pt x="1104" y="1073"/>
                    </a:lnTo>
                    <a:lnTo>
                      <a:pt x="1110" y="1061"/>
                    </a:lnTo>
                    <a:lnTo>
                      <a:pt x="1117" y="1049"/>
                    </a:lnTo>
                    <a:lnTo>
                      <a:pt x="1123" y="1039"/>
                    </a:lnTo>
                    <a:lnTo>
                      <a:pt x="1128" y="1030"/>
                    </a:lnTo>
                    <a:lnTo>
                      <a:pt x="1132" y="1023"/>
                    </a:lnTo>
                    <a:lnTo>
                      <a:pt x="1135" y="1017"/>
                    </a:lnTo>
                    <a:lnTo>
                      <a:pt x="1136" y="1016"/>
                    </a:lnTo>
                    <a:lnTo>
                      <a:pt x="1134" y="1017"/>
                    </a:lnTo>
                    <a:lnTo>
                      <a:pt x="1128" y="1020"/>
                    </a:lnTo>
                    <a:lnTo>
                      <a:pt x="1119" y="1026"/>
                    </a:lnTo>
                    <a:lnTo>
                      <a:pt x="1107" y="1032"/>
                    </a:lnTo>
                    <a:lnTo>
                      <a:pt x="1094" y="1040"/>
                    </a:lnTo>
                    <a:lnTo>
                      <a:pt x="1081" y="1048"/>
                    </a:lnTo>
                    <a:lnTo>
                      <a:pt x="1067" y="1056"/>
                    </a:lnTo>
                    <a:lnTo>
                      <a:pt x="1053" y="1064"/>
                    </a:lnTo>
                    <a:lnTo>
                      <a:pt x="1047" y="1062"/>
                    </a:lnTo>
                    <a:lnTo>
                      <a:pt x="1043" y="1058"/>
                    </a:lnTo>
                    <a:lnTo>
                      <a:pt x="1037" y="1056"/>
                    </a:lnTo>
                    <a:lnTo>
                      <a:pt x="1031" y="1054"/>
                    </a:lnTo>
                    <a:lnTo>
                      <a:pt x="1039" y="1040"/>
                    </a:lnTo>
                    <a:lnTo>
                      <a:pt x="1047" y="1025"/>
                    </a:lnTo>
                    <a:lnTo>
                      <a:pt x="1056" y="1010"/>
                    </a:lnTo>
                    <a:lnTo>
                      <a:pt x="1064" y="996"/>
                    </a:lnTo>
                    <a:lnTo>
                      <a:pt x="1071" y="985"/>
                    </a:lnTo>
                    <a:lnTo>
                      <a:pt x="1077" y="975"/>
                    </a:lnTo>
                    <a:lnTo>
                      <a:pt x="1082" y="969"/>
                    </a:lnTo>
                    <a:lnTo>
                      <a:pt x="1083" y="966"/>
                    </a:lnTo>
                    <a:lnTo>
                      <a:pt x="1081" y="969"/>
                    </a:lnTo>
                    <a:lnTo>
                      <a:pt x="1072" y="973"/>
                    </a:lnTo>
                    <a:lnTo>
                      <a:pt x="1062" y="980"/>
                    </a:lnTo>
                    <a:lnTo>
                      <a:pt x="1048" y="989"/>
                    </a:lnTo>
                    <a:lnTo>
                      <a:pt x="1032" y="1000"/>
                    </a:lnTo>
                    <a:lnTo>
                      <a:pt x="1016" y="1010"/>
                    </a:lnTo>
                    <a:lnTo>
                      <a:pt x="1000" y="1020"/>
                    </a:lnTo>
                    <a:lnTo>
                      <a:pt x="985" y="1031"/>
                    </a:lnTo>
                    <a:lnTo>
                      <a:pt x="981" y="1028"/>
                    </a:lnTo>
                    <a:lnTo>
                      <a:pt x="979" y="1027"/>
                    </a:lnTo>
                    <a:lnTo>
                      <a:pt x="976" y="1025"/>
                    </a:lnTo>
                    <a:lnTo>
                      <a:pt x="972" y="1024"/>
                    </a:lnTo>
                    <a:lnTo>
                      <a:pt x="983" y="1010"/>
                    </a:lnTo>
                    <a:lnTo>
                      <a:pt x="994" y="994"/>
                    </a:lnTo>
                    <a:lnTo>
                      <a:pt x="1007" y="979"/>
                    </a:lnTo>
                    <a:lnTo>
                      <a:pt x="1018" y="964"/>
                    </a:lnTo>
                    <a:lnTo>
                      <a:pt x="1028" y="950"/>
                    </a:lnTo>
                    <a:lnTo>
                      <a:pt x="1037" y="940"/>
                    </a:lnTo>
                    <a:lnTo>
                      <a:pt x="1041" y="933"/>
                    </a:lnTo>
                    <a:lnTo>
                      <a:pt x="1044" y="931"/>
                    </a:lnTo>
                    <a:lnTo>
                      <a:pt x="1039" y="933"/>
                    </a:lnTo>
                    <a:lnTo>
                      <a:pt x="1028" y="939"/>
                    </a:lnTo>
                    <a:lnTo>
                      <a:pt x="1011" y="948"/>
                    </a:lnTo>
                    <a:lnTo>
                      <a:pt x="991" y="959"/>
                    </a:lnTo>
                    <a:lnTo>
                      <a:pt x="970" y="971"/>
                    </a:lnTo>
                    <a:lnTo>
                      <a:pt x="950" y="981"/>
                    </a:lnTo>
                    <a:lnTo>
                      <a:pt x="934" y="990"/>
                    </a:lnTo>
                    <a:lnTo>
                      <a:pt x="923" y="996"/>
                    </a:lnTo>
                    <a:lnTo>
                      <a:pt x="922" y="996"/>
                    </a:lnTo>
                    <a:lnTo>
                      <a:pt x="922" y="996"/>
                    </a:lnTo>
                    <a:lnTo>
                      <a:pt x="922" y="996"/>
                    </a:lnTo>
                    <a:lnTo>
                      <a:pt x="920" y="995"/>
                    </a:lnTo>
                    <a:lnTo>
                      <a:pt x="926" y="987"/>
                    </a:lnTo>
                    <a:lnTo>
                      <a:pt x="935" y="975"/>
                    </a:lnTo>
                    <a:lnTo>
                      <a:pt x="946" y="963"/>
                    </a:lnTo>
                    <a:lnTo>
                      <a:pt x="956" y="949"/>
                    </a:lnTo>
                    <a:lnTo>
                      <a:pt x="968" y="935"/>
                    </a:lnTo>
                    <a:lnTo>
                      <a:pt x="977" y="924"/>
                    </a:lnTo>
                    <a:lnTo>
                      <a:pt x="983" y="917"/>
                    </a:lnTo>
                    <a:lnTo>
                      <a:pt x="985" y="913"/>
                    </a:lnTo>
                    <a:lnTo>
                      <a:pt x="981" y="914"/>
                    </a:lnTo>
                    <a:lnTo>
                      <a:pt x="972" y="919"/>
                    </a:lnTo>
                    <a:lnTo>
                      <a:pt x="958" y="925"/>
                    </a:lnTo>
                    <a:lnTo>
                      <a:pt x="942" y="932"/>
                    </a:lnTo>
                    <a:lnTo>
                      <a:pt x="924" y="940"/>
                    </a:lnTo>
                    <a:lnTo>
                      <a:pt x="905" y="948"/>
                    </a:lnTo>
                    <a:lnTo>
                      <a:pt x="888" y="956"/>
                    </a:lnTo>
                    <a:lnTo>
                      <a:pt x="873" y="963"/>
                    </a:lnTo>
                    <a:lnTo>
                      <a:pt x="872" y="962"/>
                    </a:lnTo>
                    <a:lnTo>
                      <a:pt x="870" y="959"/>
                    </a:lnTo>
                    <a:lnTo>
                      <a:pt x="869" y="958"/>
                    </a:lnTo>
                    <a:lnTo>
                      <a:pt x="867" y="957"/>
                    </a:lnTo>
                    <a:lnTo>
                      <a:pt x="877" y="947"/>
                    </a:lnTo>
                    <a:lnTo>
                      <a:pt x="887" y="935"/>
                    </a:lnTo>
                    <a:lnTo>
                      <a:pt x="898" y="924"/>
                    </a:lnTo>
                    <a:lnTo>
                      <a:pt x="910" y="911"/>
                    </a:lnTo>
                    <a:lnTo>
                      <a:pt x="920" y="901"/>
                    </a:lnTo>
                    <a:lnTo>
                      <a:pt x="930" y="891"/>
                    </a:lnTo>
                    <a:lnTo>
                      <a:pt x="935" y="886"/>
                    </a:lnTo>
                    <a:lnTo>
                      <a:pt x="938" y="883"/>
                    </a:lnTo>
                    <a:lnTo>
                      <a:pt x="836" y="924"/>
                    </a:lnTo>
                    <a:lnTo>
                      <a:pt x="836" y="924"/>
                    </a:lnTo>
                    <a:lnTo>
                      <a:pt x="835" y="922"/>
                    </a:lnTo>
                    <a:lnTo>
                      <a:pt x="835" y="922"/>
                    </a:lnTo>
                    <a:lnTo>
                      <a:pt x="834" y="921"/>
                    </a:lnTo>
                    <a:lnTo>
                      <a:pt x="905" y="853"/>
                    </a:lnTo>
                    <a:lnTo>
                      <a:pt x="822" y="905"/>
                    </a:lnTo>
                    <a:lnTo>
                      <a:pt x="819" y="894"/>
                    </a:lnTo>
                    <a:lnTo>
                      <a:pt x="812" y="881"/>
                    </a:lnTo>
                    <a:lnTo>
                      <a:pt x="804" y="865"/>
                    </a:lnTo>
                    <a:lnTo>
                      <a:pt x="795" y="848"/>
                    </a:lnTo>
                    <a:lnTo>
                      <a:pt x="788" y="851"/>
                    </a:lnTo>
                    <a:lnTo>
                      <a:pt x="781" y="854"/>
                    </a:lnTo>
                    <a:lnTo>
                      <a:pt x="774" y="857"/>
                    </a:lnTo>
                    <a:lnTo>
                      <a:pt x="768" y="859"/>
                    </a:lnTo>
                    <a:lnTo>
                      <a:pt x="761" y="860"/>
                    </a:lnTo>
                    <a:lnTo>
                      <a:pt x="757" y="860"/>
                    </a:lnTo>
                    <a:lnTo>
                      <a:pt x="751" y="860"/>
                    </a:lnTo>
                    <a:lnTo>
                      <a:pt x="746" y="859"/>
                    </a:lnTo>
                    <a:lnTo>
                      <a:pt x="733" y="852"/>
                    </a:lnTo>
                    <a:lnTo>
                      <a:pt x="718" y="841"/>
                    </a:lnTo>
                    <a:lnTo>
                      <a:pt x="704" y="826"/>
                    </a:lnTo>
                    <a:lnTo>
                      <a:pt x="692" y="808"/>
                    </a:lnTo>
                    <a:lnTo>
                      <a:pt x="686" y="789"/>
                    </a:lnTo>
                    <a:lnTo>
                      <a:pt x="686" y="767"/>
                    </a:lnTo>
                    <a:lnTo>
                      <a:pt x="693" y="744"/>
                    </a:lnTo>
                    <a:lnTo>
                      <a:pt x="711" y="721"/>
                    </a:lnTo>
                    <a:lnTo>
                      <a:pt x="718" y="714"/>
                    </a:lnTo>
                    <a:lnTo>
                      <a:pt x="723" y="706"/>
                    </a:lnTo>
                    <a:lnTo>
                      <a:pt x="730" y="698"/>
                    </a:lnTo>
                    <a:lnTo>
                      <a:pt x="736" y="689"/>
                    </a:lnTo>
                    <a:lnTo>
                      <a:pt x="742" y="679"/>
                    </a:lnTo>
                    <a:lnTo>
                      <a:pt x="748" y="669"/>
                    </a:lnTo>
                    <a:lnTo>
                      <a:pt x="752" y="659"/>
                    </a:lnTo>
                    <a:lnTo>
                      <a:pt x="758" y="648"/>
                    </a:lnTo>
                    <a:lnTo>
                      <a:pt x="759" y="641"/>
                    </a:lnTo>
                    <a:lnTo>
                      <a:pt x="760" y="634"/>
                    </a:lnTo>
                    <a:lnTo>
                      <a:pt x="761" y="627"/>
                    </a:lnTo>
                    <a:lnTo>
                      <a:pt x="763" y="621"/>
                    </a:lnTo>
                    <a:lnTo>
                      <a:pt x="775" y="560"/>
                    </a:lnTo>
                    <a:lnTo>
                      <a:pt x="786" y="509"/>
                    </a:lnTo>
                    <a:lnTo>
                      <a:pt x="797" y="468"/>
                    </a:lnTo>
                    <a:lnTo>
                      <a:pt x="806" y="436"/>
                    </a:lnTo>
                    <a:lnTo>
                      <a:pt x="816" y="410"/>
                    </a:lnTo>
                    <a:lnTo>
                      <a:pt x="825" y="388"/>
                    </a:lnTo>
                    <a:lnTo>
                      <a:pt x="833" y="368"/>
                    </a:lnTo>
                    <a:lnTo>
                      <a:pt x="840" y="349"/>
                    </a:lnTo>
                    <a:lnTo>
                      <a:pt x="847" y="327"/>
                    </a:lnTo>
                    <a:lnTo>
                      <a:pt x="851" y="303"/>
                    </a:lnTo>
                    <a:lnTo>
                      <a:pt x="856" y="276"/>
                    </a:lnTo>
                    <a:lnTo>
                      <a:pt x="858" y="251"/>
                    </a:lnTo>
                    <a:lnTo>
                      <a:pt x="856" y="227"/>
                    </a:lnTo>
                    <a:lnTo>
                      <a:pt x="851" y="205"/>
                    </a:lnTo>
                    <a:lnTo>
                      <a:pt x="842" y="188"/>
                    </a:lnTo>
                    <a:lnTo>
                      <a:pt x="827" y="178"/>
                    </a:lnTo>
                    <a:lnTo>
                      <a:pt x="810" y="172"/>
                    </a:lnTo>
                    <a:lnTo>
                      <a:pt x="792" y="167"/>
                    </a:lnTo>
                    <a:lnTo>
                      <a:pt x="774" y="161"/>
                    </a:lnTo>
                    <a:lnTo>
                      <a:pt x="756" y="154"/>
                    </a:lnTo>
                    <a:lnTo>
                      <a:pt x="734" y="145"/>
                    </a:lnTo>
                    <a:lnTo>
                      <a:pt x="710" y="133"/>
                    </a:lnTo>
                    <a:lnTo>
                      <a:pt x="682" y="118"/>
                    </a:lnTo>
                    <a:lnTo>
                      <a:pt x="650" y="99"/>
                    </a:lnTo>
                    <a:lnTo>
                      <a:pt x="622" y="81"/>
                    </a:lnTo>
                    <a:lnTo>
                      <a:pt x="598" y="66"/>
                    </a:lnTo>
                    <a:lnTo>
                      <a:pt x="577" y="54"/>
                    </a:lnTo>
                    <a:lnTo>
                      <a:pt x="560" y="43"/>
                    </a:lnTo>
                    <a:lnTo>
                      <a:pt x="547" y="35"/>
                    </a:lnTo>
                    <a:lnTo>
                      <a:pt x="537" y="31"/>
                    </a:lnTo>
                    <a:lnTo>
                      <a:pt x="531" y="27"/>
                    </a:lnTo>
                    <a:lnTo>
                      <a:pt x="529" y="26"/>
                    </a:lnTo>
                    <a:lnTo>
                      <a:pt x="526" y="25"/>
                    </a:lnTo>
                    <a:lnTo>
                      <a:pt x="521" y="21"/>
                    </a:lnTo>
                    <a:lnTo>
                      <a:pt x="510" y="16"/>
                    </a:lnTo>
                    <a:lnTo>
                      <a:pt x="496" y="11"/>
                    </a:lnTo>
                    <a:lnTo>
                      <a:pt x="481" y="5"/>
                    </a:lnTo>
                    <a:lnTo>
                      <a:pt x="463" y="1"/>
                    </a:lnTo>
                    <a:lnTo>
                      <a:pt x="443" y="0"/>
                    </a:lnTo>
                    <a:lnTo>
                      <a:pt x="423" y="0"/>
                    </a:lnTo>
                    <a:lnTo>
                      <a:pt x="402" y="2"/>
                    </a:lnTo>
                    <a:lnTo>
                      <a:pt x="381" y="4"/>
                    </a:lnTo>
                    <a:lnTo>
                      <a:pt x="360" y="6"/>
                    </a:lnTo>
                    <a:lnTo>
                      <a:pt x="342" y="9"/>
                    </a:lnTo>
                    <a:lnTo>
                      <a:pt x="325" y="10"/>
                    </a:lnTo>
                    <a:lnTo>
                      <a:pt x="310" y="11"/>
                    </a:lnTo>
                    <a:lnTo>
                      <a:pt x="297" y="12"/>
                    </a:lnTo>
                    <a:lnTo>
                      <a:pt x="288" y="12"/>
                    </a:lnTo>
                    <a:lnTo>
                      <a:pt x="283" y="12"/>
                    </a:lnTo>
                    <a:lnTo>
                      <a:pt x="279" y="12"/>
                    </a:lnTo>
                    <a:lnTo>
                      <a:pt x="272" y="12"/>
                    </a:lnTo>
                    <a:lnTo>
                      <a:pt x="265" y="13"/>
                    </a:lnTo>
                    <a:lnTo>
                      <a:pt x="258" y="34"/>
                    </a:lnTo>
                    <a:lnTo>
                      <a:pt x="250" y="56"/>
                    </a:lnTo>
                    <a:lnTo>
                      <a:pt x="243" y="78"/>
                    </a:lnTo>
                    <a:lnTo>
                      <a:pt x="236" y="100"/>
                    </a:lnTo>
                    <a:lnTo>
                      <a:pt x="228" y="122"/>
                    </a:lnTo>
                    <a:lnTo>
                      <a:pt x="221" y="144"/>
                    </a:lnTo>
                    <a:lnTo>
                      <a:pt x="214" y="167"/>
                    </a:lnTo>
                    <a:lnTo>
                      <a:pt x="207" y="188"/>
                    </a:lnTo>
                    <a:lnTo>
                      <a:pt x="213" y="184"/>
                    </a:lnTo>
                    <a:lnTo>
                      <a:pt x="217" y="179"/>
                    </a:lnTo>
                    <a:lnTo>
                      <a:pt x="223" y="174"/>
                    </a:lnTo>
                    <a:lnTo>
                      <a:pt x="229" y="169"/>
                    </a:lnTo>
                    <a:lnTo>
                      <a:pt x="237" y="161"/>
                    </a:lnTo>
                    <a:lnTo>
                      <a:pt x="245" y="150"/>
                    </a:lnTo>
                    <a:lnTo>
                      <a:pt x="252" y="140"/>
                    </a:lnTo>
                    <a:lnTo>
                      <a:pt x="260" y="130"/>
                    </a:lnTo>
                    <a:lnTo>
                      <a:pt x="267" y="122"/>
                    </a:lnTo>
                    <a:lnTo>
                      <a:pt x="273" y="115"/>
                    </a:lnTo>
                    <a:lnTo>
                      <a:pt x="277" y="110"/>
                    </a:lnTo>
                    <a:lnTo>
                      <a:pt x="282" y="109"/>
                    </a:lnTo>
                    <a:lnTo>
                      <a:pt x="287" y="111"/>
                    </a:lnTo>
                    <a:lnTo>
                      <a:pt x="291" y="114"/>
                    </a:lnTo>
                    <a:lnTo>
                      <a:pt x="298" y="117"/>
                    </a:lnTo>
                    <a:lnTo>
                      <a:pt x="305" y="122"/>
                    </a:lnTo>
                    <a:lnTo>
                      <a:pt x="314" y="126"/>
                    </a:lnTo>
                    <a:lnTo>
                      <a:pt x="324" y="131"/>
                    </a:lnTo>
                    <a:lnTo>
                      <a:pt x="335" y="135"/>
                    </a:lnTo>
                    <a:lnTo>
                      <a:pt x="347" y="139"/>
                    </a:lnTo>
                    <a:lnTo>
                      <a:pt x="358" y="140"/>
                    </a:lnTo>
                    <a:lnTo>
                      <a:pt x="370" y="137"/>
                    </a:lnTo>
                    <a:lnTo>
                      <a:pt x="380" y="131"/>
                    </a:lnTo>
                    <a:lnTo>
                      <a:pt x="389" y="124"/>
                    </a:lnTo>
                    <a:lnTo>
                      <a:pt x="398" y="118"/>
                    </a:lnTo>
                    <a:lnTo>
                      <a:pt x="405" y="115"/>
                    </a:lnTo>
                    <a:lnTo>
                      <a:pt x="412" y="115"/>
                    </a:lnTo>
                    <a:lnTo>
                      <a:pt x="417" y="122"/>
                    </a:lnTo>
                    <a:lnTo>
                      <a:pt x="421" y="129"/>
                    </a:lnTo>
                    <a:lnTo>
                      <a:pt x="430" y="137"/>
                    </a:lnTo>
                    <a:lnTo>
                      <a:pt x="439" y="144"/>
                    </a:lnTo>
                    <a:lnTo>
                      <a:pt x="449" y="150"/>
                    </a:lnTo>
                    <a:lnTo>
                      <a:pt x="459" y="156"/>
                    </a:lnTo>
                    <a:lnTo>
                      <a:pt x="471" y="162"/>
                    </a:lnTo>
                    <a:lnTo>
                      <a:pt x="480" y="167"/>
                    </a:lnTo>
                    <a:lnTo>
                      <a:pt x="489" y="170"/>
                    </a:lnTo>
                    <a:lnTo>
                      <a:pt x="492" y="174"/>
                    </a:lnTo>
                    <a:lnTo>
                      <a:pt x="495" y="177"/>
                    </a:lnTo>
                    <a:lnTo>
                      <a:pt x="499" y="180"/>
                    </a:lnTo>
                    <a:lnTo>
                      <a:pt x="502" y="184"/>
                    </a:lnTo>
                    <a:lnTo>
                      <a:pt x="522" y="199"/>
                    </a:lnTo>
                    <a:lnTo>
                      <a:pt x="537" y="208"/>
                    </a:lnTo>
                    <a:lnTo>
                      <a:pt x="546" y="215"/>
                    </a:lnTo>
                    <a:lnTo>
                      <a:pt x="553" y="218"/>
                    </a:lnTo>
                    <a:lnTo>
                      <a:pt x="559" y="223"/>
                    </a:lnTo>
                    <a:lnTo>
                      <a:pt x="564" y="227"/>
                    </a:lnTo>
                    <a:lnTo>
                      <a:pt x="570" y="233"/>
                    </a:lnTo>
                    <a:lnTo>
                      <a:pt x="579" y="243"/>
                    </a:lnTo>
                    <a:lnTo>
                      <a:pt x="594" y="263"/>
                    </a:lnTo>
                    <a:lnTo>
                      <a:pt x="604" y="285"/>
                    </a:lnTo>
                    <a:lnTo>
                      <a:pt x="609" y="306"/>
                    </a:lnTo>
                    <a:lnTo>
                      <a:pt x="612" y="324"/>
                    </a:lnTo>
                    <a:lnTo>
                      <a:pt x="612" y="342"/>
                    </a:lnTo>
                    <a:lnTo>
                      <a:pt x="610" y="354"/>
                    </a:lnTo>
                    <a:lnTo>
                      <a:pt x="609" y="362"/>
                    </a:lnTo>
                    <a:lnTo>
                      <a:pt x="608" y="366"/>
                    </a:lnTo>
                    <a:lnTo>
                      <a:pt x="606" y="374"/>
                    </a:lnTo>
                    <a:lnTo>
                      <a:pt x="598" y="394"/>
                    </a:lnTo>
                    <a:lnTo>
                      <a:pt x="585" y="424"/>
                    </a:lnTo>
                    <a:lnTo>
                      <a:pt x="570" y="457"/>
                    </a:lnTo>
                    <a:lnTo>
                      <a:pt x="552" y="492"/>
                    </a:lnTo>
                    <a:lnTo>
                      <a:pt x="532" y="521"/>
                    </a:lnTo>
                    <a:lnTo>
                      <a:pt x="511" y="546"/>
                    </a:lnTo>
                    <a:lnTo>
                      <a:pt x="491" y="557"/>
                    </a:lnTo>
                    <a:lnTo>
                      <a:pt x="486" y="558"/>
                    </a:lnTo>
                    <a:lnTo>
                      <a:pt x="481" y="558"/>
                    </a:lnTo>
                    <a:lnTo>
                      <a:pt x="477" y="557"/>
                    </a:lnTo>
                    <a:lnTo>
                      <a:pt x="472" y="556"/>
                    </a:lnTo>
                    <a:lnTo>
                      <a:pt x="461" y="549"/>
                    </a:lnTo>
                    <a:lnTo>
                      <a:pt x="448" y="539"/>
                    </a:lnTo>
                    <a:lnTo>
                      <a:pt x="434" y="527"/>
                    </a:lnTo>
                    <a:lnTo>
                      <a:pt x="419" y="512"/>
                    </a:lnTo>
                    <a:lnTo>
                      <a:pt x="404" y="496"/>
                    </a:lnTo>
                    <a:lnTo>
                      <a:pt x="388" y="479"/>
                    </a:lnTo>
                    <a:lnTo>
                      <a:pt x="372" y="460"/>
                    </a:lnTo>
                    <a:lnTo>
                      <a:pt x="355" y="441"/>
                    </a:lnTo>
                    <a:lnTo>
                      <a:pt x="338" y="421"/>
                    </a:lnTo>
                    <a:lnTo>
                      <a:pt x="321" y="402"/>
                    </a:lnTo>
                    <a:lnTo>
                      <a:pt x="304" y="382"/>
                    </a:lnTo>
                    <a:lnTo>
                      <a:pt x="288" y="362"/>
                    </a:lnTo>
                    <a:lnTo>
                      <a:pt x="272" y="344"/>
                    </a:lnTo>
                    <a:lnTo>
                      <a:pt x="256" y="327"/>
                    </a:lnTo>
                    <a:lnTo>
                      <a:pt x="241" y="311"/>
                    </a:lnTo>
                    <a:lnTo>
                      <a:pt x="226" y="297"/>
                    </a:lnTo>
                    <a:lnTo>
                      <a:pt x="214" y="288"/>
                    </a:lnTo>
                    <a:lnTo>
                      <a:pt x="203" y="278"/>
                    </a:lnTo>
                    <a:lnTo>
                      <a:pt x="190" y="270"/>
                    </a:lnTo>
                    <a:lnTo>
                      <a:pt x="178" y="263"/>
                    </a:lnTo>
                    <a:lnTo>
                      <a:pt x="164" y="258"/>
                    </a:lnTo>
                    <a:lnTo>
                      <a:pt x="152" y="251"/>
                    </a:lnTo>
                    <a:lnTo>
                      <a:pt x="139" y="246"/>
                    </a:lnTo>
                    <a:lnTo>
                      <a:pt x="126" y="241"/>
                    </a:lnTo>
                    <a:lnTo>
                      <a:pt x="106" y="235"/>
                    </a:lnTo>
                    <a:lnTo>
                      <a:pt x="85" y="230"/>
                    </a:lnTo>
                    <a:lnTo>
                      <a:pt x="67" y="227"/>
                    </a:lnTo>
                    <a:lnTo>
                      <a:pt x="50" y="223"/>
                    </a:lnTo>
                    <a:lnTo>
                      <a:pt x="38" y="222"/>
                    </a:lnTo>
                    <a:lnTo>
                      <a:pt x="27" y="221"/>
                    </a:lnTo>
                    <a:lnTo>
                      <a:pt x="20" y="220"/>
                    </a:lnTo>
                    <a:lnTo>
                      <a:pt x="18" y="220"/>
                    </a:lnTo>
                    <a:lnTo>
                      <a:pt x="11" y="224"/>
                    </a:lnTo>
                    <a:lnTo>
                      <a:pt x="3" y="230"/>
                    </a:lnTo>
                    <a:lnTo>
                      <a:pt x="0" y="236"/>
                    </a:lnTo>
                    <a:lnTo>
                      <a:pt x="3" y="239"/>
                    </a:lnTo>
                    <a:lnTo>
                      <a:pt x="10" y="241"/>
                    </a:lnTo>
                    <a:lnTo>
                      <a:pt x="22" y="244"/>
                    </a:lnTo>
                    <a:lnTo>
                      <a:pt x="37" y="248"/>
                    </a:lnTo>
                    <a:lnTo>
                      <a:pt x="54" y="253"/>
                    </a:lnTo>
                    <a:lnTo>
                      <a:pt x="73" y="259"/>
                    </a:lnTo>
                    <a:lnTo>
                      <a:pt x="92" y="266"/>
                    </a:lnTo>
                    <a:lnTo>
                      <a:pt x="109" y="273"/>
                    </a:lnTo>
                    <a:lnTo>
                      <a:pt x="125" y="280"/>
                    </a:lnTo>
                    <a:lnTo>
                      <a:pt x="133" y="284"/>
                    </a:lnTo>
                    <a:lnTo>
                      <a:pt x="140" y="289"/>
                    </a:lnTo>
                    <a:lnTo>
                      <a:pt x="146" y="294"/>
                    </a:lnTo>
                    <a:lnTo>
                      <a:pt x="151" y="299"/>
                    </a:lnTo>
                    <a:lnTo>
                      <a:pt x="163" y="313"/>
                    </a:lnTo>
                    <a:lnTo>
                      <a:pt x="167" y="324"/>
                    </a:lnTo>
                    <a:lnTo>
                      <a:pt x="163" y="335"/>
                    </a:lnTo>
                    <a:lnTo>
                      <a:pt x="158" y="345"/>
                    </a:lnTo>
                    <a:lnTo>
                      <a:pt x="152" y="354"/>
                    </a:lnTo>
                    <a:lnTo>
                      <a:pt x="146" y="360"/>
                    </a:lnTo>
                    <a:lnTo>
                      <a:pt x="139" y="364"/>
                    </a:lnTo>
                    <a:lnTo>
                      <a:pt x="129" y="366"/>
                    </a:lnTo>
                    <a:lnTo>
                      <a:pt x="135" y="371"/>
                    </a:lnTo>
                    <a:lnTo>
                      <a:pt x="140" y="376"/>
                    </a:lnTo>
                    <a:lnTo>
                      <a:pt x="147" y="382"/>
                    </a:lnTo>
                    <a:lnTo>
                      <a:pt x="154" y="388"/>
                    </a:lnTo>
                    <a:lnTo>
                      <a:pt x="161" y="395"/>
                    </a:lnTo>
                    <a:lnTo>
                      <a:pt x="167" y="402"/>
                    </a:lnTo>
                    <a:lnTo>
                      <a:pt x="174" y="407"/>
                    </a:lnTo>
                    <a:lnTo>
                      <a:pt x="181" y="414"/>
                    </a:lnTo>
                    <a:lnTo>
                      <a:pt x="183" y="426"/>
                    </a:lnTo>
                    <a:lnTo>
                      <a:pt x="188" y="440"/>
                    </a:lnTo>
                    <a:lnTo>
                      <a:pt x="196" y="455"/>
                    </a:lnTo>
                    <a:lnTo>
                      <a:pt x="205" y="470"/>
                    </a:lnTo>
                    <a:lnTo>
                      <a:pt x="213" y="479"/>
                    </a:lnTo>
                    <a:lnTo>
                      <a:pt x="217" y="485"/>
                    </a:lnTo>
                    <a:lnTo>
                      <a:pt x="221" y="488"/>
                    </a:lnTo>
                    <a:lnTo>
                      <a:pt x="224" y="492"/>
                    </a:lnTo>
                    <a:lnTo>
                      <a:pt x="228" y="494"/>
                    </a:lnTo>
                    <a:lnTo>
                      <a:pt x="234" y="497"/>
                    </a:lnTo>
                    <a:lnTo>
                      <a:pt x="241" y="503"/>
                    </a:lnTo>
                    <a:lnTo>
                      <a:pt x="252" y="511"/>
                    </a:lnTo>
                    <a:lnTo>
                      <a:pt x="271" y="541"/>
                    </a:lnTo>
                    <a:lnTo>
                      <a:pt x="290" y="573"/>
                    </a:lnTo>
                    <a:lnTo>
                      <a:pt x="312" y="608"/>
                    </a:lnTo>
                    <a:lnTo>
                      <a:pt x="333" y="644"/>
                    </a:lnTo>
                    <a:lnTo>
                      <a:pt x="353" y="679"/>
                    </a:lnTo>
                    <a:lnTo>
                      <a:pt x="373" y="715"/>
                    </a:lnTo>
                    <a:lnTo>
                      <a:pt x="391" y="748"/>
                    </a:lnTo>
                    <a:lnTo>
                      <a:pt x="408" y="781"/>
                    </a:lnTo>
                    <a:lnTo>
                      <a:pt x="413" y="791"/>
                    </a:lnTo>
                    <a:lnTo>
                      <a:pt x="421" y="801"/>
                    </a:lnTo>
                    <a:lnTo>
                      <a:pt x="430" y="813"/>
                    </a:lnTo>
                    <a:lnTo>
                      <a:pt x="440" y="823"/>
                    </a:lnTo>
                    <a:lnTo>
                      <a:pt x="451" y="835"/>
                    </a:lnTo>
                    <a:lnTo>
                      <a:pt x="464" y="845"/>
                    </a:lnTo>
                    <a:lnTo>
                      <a:pt x="477" y="857"/>
                    </a:lnTo>
                    <a:lnTo>
                      <a:pt x="491" y="867"/>
                    </a:lnTo>
                    <a:lnTo>
                      <a:pt x="503" y="876"/>
                    </a:lnTo>
                    <a:lnTo>
                      <a:pt x="516" y="886"/>
                    </a:lnTo>
                    <a:lnTo>
                      <a:pt x="530" y="895"/>
                    </a:lnTo>
                    <a:lnTo>
                      <a:pt x="544" y="904"/>
                    </a:lnTo>
                    <a:lnTo>
                      <a:pt x="557" y="912"/>
                    </a:lnTo>
                    <a:lnTo>
                      <a:pt x="570" y="920"/>
                    </a:lnTo>
                    <a:lnTo>
                      <a:pt x="584" y="928"/>
                    </a:lnTo>
                    <a:lnTo>
                      <a:pt x="598" y="936"/>
                    </a:lnTo>
                    <a:lnTo>
                      <a:pt x="610" y="943"/>
                    </a:lnTo>
                    <a:lnTo>
                      <a:pt x="623" y="950"/>
                    </a:lnTo>
                    <a:lnTo>
                      <a:pt x="636" y="957"/>
                    </a:lnTo>
                    <a:lnTo>
                      <a:pt x="647" y="963"/>
                    </a:lnTo>
                    <a:lnTo>
                      <a:pt x="658" y="969"/>
                    </a:lnTo>
                    <a:lnTo>
                      <a:pt x="668" y="973"/>
                    </a:lnTo>
                    <a:lnTo>
                      <a:pt x="677" y="978"/>
                    </a:lnTo>
                    <a:lnTo>
                      <a:pt x="685" y="981"/>
                    </a:lnTo>
                    <a:lnTo>
                      <a:pt x="690" y="984"/>
                    </a:lnTo>
                    <a:lnTo>
                      <a:pt x="695" y="985"/>
                    </a:lnTo>
                    <a:lnTo>
                      <a:pt x="698" y="986"/>
                    </a:lnTo>
                    <a:lnTo>
                      <a:pt x="703" y="987"/>
                    </a:lnTo>
                    <a:lnTo>
                      <a:pt x="707" y="988"/>
                    </a:lnTo>
                    <a:lnTo>
                      <a:pt x="712" y="989"/>
                    </a:lnTo>
                    <a:lnTo>
                      <a:pt x="715" y="989"/>
                    </a:lnTo>
                    <a:lnTo>
                      <a:pt x="720" y="989"/>
                    </a:lnTo>
                    <a:lnTo>
                      <a:pt x="1083" y="1289"/>
                    </a:lnTo>
                    <a:lnTo>
                      <a:pt x="1184" y="1182"/>
                    </a:lnTo>
                    <a:lnTo>
                      <a:pt x="1189" y="1182"/>
                    </a:lnTo>
                    <a:lnTo>
                      <a:pt x="1204" y="1161"/>
                    </a:lnTo>
                    <a:lnTo>
                      <a:pt x="1225" y="1140"/>
                    </a:lnTo>
                    <a:lnTo>
                      <a:pt x="1225" y="1140"/>
                    </a:lnTo>
                    <a:lnTo>
                      <a:pt x="1223" y="1140"/>
                    </a:lnTo>
                    <a:lnTo>
                      <a:pt x="1222" y="1140"/>
                    </a:lnTo>
                    <a:lnTo>
                      <a:pt x="1221" y="113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29" name="Freeform 28"/>
              <p:cNvSpPr>
                <a:spLocks/>
              </p:cNvSpPr>
              <p:nvPr/>
            </p:nvSpPr>
            <p:spPr bwMode="auto">
              <a:xfrm rot="3260985" flipV="1">
                <a:off x="7158111" y="3330545"/>
                <a:ext cx="104775" cy="65088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17" y="0"/>
                  </a:cxn>
                  <a:cxn ang="0">
                    <a:pos x="33" y="2"/>
                  </a:cxn>
                  <a:cxn ang="0">
                    <a:pos x="52" y="7"/>
                  </a:cxn>
                  <a:cxn ang="0">
                    <a:pos x="71" y="15"/>
                  </a:cxn>
                  <a:cxn ang="0">
                    <a:pos x="90" y="23"/>
                  </a:cxn>
                  <a:cxn ang="0">
                    <a:pos x="107" y="34"/>
                  </a:cxn>
                  <a:cxn ang="0">
                    <a:pos x="120" y="42"/>
                  </a:cxn>
                  <a:cxn ang="0">
                    <a:pos x="128" y="49"/>
                  </a:cxn>
                  <a:cxn ang="0">
                    <a:pos x="131" y="59"/>
                  </a:cxn>
                  <a:cxn ang="0">
                    <a:pos x="128" y="70"/>
                  </a:cxn>
                  <a:cxn ang="0">
                    <a:pos x="123" y="78"/>
                  </a:cxn>
                  <a:cxn ang="0">
                    <a:pos x="120" y="81"/>
                  </a:cxn>
                  <a:cxn ang="0">
                    <a:pos x="120" y="81"/>
                  </a:cxn>
                  <a:cxn ang="0">
                    <a:pos x="119" y="81"/>
                  </a:cxn>
                  <a:cxn ang="0">
                    <a:pos x="116" y="81"/>
                  </a:cxn>
                  <a:cxn ang="0">
                    <a:pos x="113" y="81"/>
                  </a:cxn>
                  <a:cxn ang="0">
                    <a:pos x="108" y="79"/>
                  </a:cxn>
                  <a:cxn ang="0">
                    <a:pos x="101" y="75"/>
                  </a:cxn>
                  <a:cxn ang="0">
                    <a:pos x="91" y="71"/>
                  </a:cxn>
                  <a:cxn ang="0">
                    <a:pos x="80" y="64"/>
                  </a:cxn>
                  <a:cxn ang="0">
                    <a:pos x="62" y="55"/>
                  </a:cxn>
                  <a:cxn ang="0">
                    <a:pos x="45" y="45"/>
                  </a:cxn>
                  <a:cxn ang="0">
                    <a:pos x="29" y="37"/>
                  </a:cxn>
                  <a:cxn ang="0">
                    <a:pos x="16" y="29"/>
                  </a:cxn>
                  <a:cxn ang="0">
                    <a:pos x="6" y="21"/>
                  </a:cxn>
                  <a:cxn ang="0">
                    <a:pos x="0" y="15"/>
                  </a:cxn>
                  <a:cxn ang="0">
                    <a:pos x="0" y="8"/>
                  </a:cxn>
                  <a:cxn ang="0">
                    <a:pos x="6" y="3"/>
                  </a:cxn>
                </a:cxnLst>
                <a:rect l="0" t="0" r="r" b="b"/>
                <a:pathLst>
                  <a:path w="131" h="81">
                    <a:moveTo>
                      <a:pt x="6" y="3"/>
                    </a:moveTo>
                    <a:lnTo>
                      <a:pt x="17" y="0"/>
                    </a:lnTo>
                    <a:lnTo>
                      <a:pt x="33" y="2"/>
                    </a:lnTo>
                    <a:lnTo>
                      <a:pt x="52" y="7"/>
                    </a:lnTo>
                    <a:lnTo>
                      <a:pt x="71" y="15"/>
                    </a:lnTo>
                    <a:lnTo>
                      <a:pt x="90" y="23"/>
                    </a:lnTo>
                    <a:lnTo>
                      <a:pt x="107" y="34"/>
                    </a:lnTo>
                    <a:lnTo>
                      <a:pt x="120" y="42"/>
                    </a:lnTo>
                    <a:lnTo>
                      <a:pt x="128" y="49"/>
                    </a:lnTo>
                    <a:lnTo>
                      <a:pt x="131" y="59"/>
                    </a:lnTo>
                    <a:lnTo>
                      <a:pt x="128" y="70"/>
                    </a:lnTo>
                    <a:lnTo>
                      <a:pt x="123" y="78"/>
                    </a:lnTo>
                    <a:lnTo>
                      <a:pt x="120" y="81"/>
                    </a:lnTo>
                    <a:lnTo>
                      <a:pt x="120" y="81"/>
                    </a:lnTo>
                    <a:lnTo>
                      <a:pt x="119" y="81"/>
                    </a:lnTo>
                    <a:lnTo>
                      <a:pt x="116" y="81"/>
                    </a:lnTo>
                    <a:lnTo>
                      <a:pt x="113" y="81"/>
                    </a:lnTo>
                    <a:lnTo>
                      <a:pt x="108" y="79"/>
                    </a:lnTo>
                    <a:lnTo>
                      <a:pt x="101" y="75"/>
                    </a:lnTo>
                    <a:lnTo>
                      <a:pt x="91" y="71"/>
                    </a:lnTo>
                    <a:lnTo>
                      <a:pt x="80" y="64"/>
                    </a:lnTo>
                    <a:lnTo>
                      <a:pt x="62" y="55"/>
                    </a:lnTo>
                    <a:lnTo>
                      <a:pt x="45" y="45"/>
                    </a:lnTo>
                    <a:lnTo>
                      <a:pt x="29" y="37"/>
                    </a:lnTo>
                    <a:lnTo>
                      <a:pt x="16" y="29"/>
                    </a:lnTo>
                    <a:lnTo>
                      <a:pt x="6" y="21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30" name="Freeform 29"/>
              <p:cNvSpPr>
                <a:spLocks/>
              </p:cNvSpPr>
              <p:nvPr/>
            </p:nvSpPr>
            <p:spPr bwMode="auto">
              <a:xfrm rot="3260985" flipV="1">
                <a:off x="7214076" y="3274417"/>
                <a:ext cx="60325" cy="50800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16" y="1"/>
                  </a:cxn>
                  <a:cxn ang="0">
                    <a:pos x="23" y="5"/>
                  </a:cxn>
                  <a:cxn ang="0">
                    <a:pos x="34" y="11"/>
                  </a:cxn>
                  <a:cxn ang="0">
                    <a:pos x="45" y="18"/>
                  </a:cxn>
                  <a:cxn ang="0">
                    <a:pos x="56" y="24"/>
                  </a:cxn>
                  <a:cxn ang="0">
                    <a:pos x="66" y="31"/>
                  </a:cxn>
                  <a:cxn ang="0">
                    <a:pos x="73" y="36"/>
                  </a:cxn>
                  <a:cxn ang="0">
                    <a:pos x="76" y="41"/>
                  </a:cxn>
                  <a:cxn ang="0">
                    <a:pos x="75" y="44"/>
                  </a:cxn>
                  <a:cxn ang="0">
                    <a:pos x="69" y="49"/>
                  </a:cxn>
                  <a:cxn ang="0">
                    <a:pos x="61" y="53"/>
                  </a:cxn>
                  <a:cxn ang="0">
                    <a:pos x="51" y="58"/>
                  </a:cxn>
                  <a:cxn ang="0">
                    <a:pos x="41" y="61"/>
                  </a:cxn>
                  <a:cxn ang="0">
                    <a:pos x="29" y="64"/>
                  </a:cxn>
                  <a:cxn ang="0">
                    <a:pos x="19" y="62"/>
                  </a:cxn>
                  <a:cxn ang="0">
                    <a:pos x="10" y="58"/>
                  </a:cxn>
                  <a:cxn ang="0">
                    <a:pos x="0" y="46"/>
                  </a:cxn>
                  <a:cxn ang="0">
                    <a:pos x="0" y="36"/>
                  </a:cxn>
                  <a:cxn ang="0">
                    <a:pos x="5" y="21"/>
                  </a:cxn>
                  <a:cxn ang="0">
                    <a:pos x="14" y="0"/>
                  </a:cxn>
                </a:cxnLst>
                <a:rect l="0" t="0" r="r" b="b"/>
                <a:pathLst>
                  <a:path w="76" h="64">
                    <a:moveTo>
                      <a:pt x="14" y="0"/>
                    </a:moveTo>
                    <a:lnTo>
                      <a:pt x="16" y="1"/>
                    </a:lnTo>
                    <a:lnTo>
                      <a:pt x="23" y="5"/>
                    </a:lnTo>
                    <a:lnTo>
                      <a:pt x="34" y="11"/>
                    </a:lnTo>
                    <a:lnTo>
                      <a:pt x="45" y="18"/>
                    </a:lnTo>
                    <a:lnTo>
                      <a:pt x="56" y="24"/>
                    </a:lnTo>
                    <a:lnTo>
                      <a:pt x="66" y="31"/>
                    </a:lnTo>
                    <a:lnTo>
                      <a:pt x="73" y="36"/>
                    </a:lnTo>
                    <a:lnTo>
                      <a:pt x="76" y="41"/>
                    </a:lnTo>
                    <a:lnTo>
                      <a:pt x="75" y="44"/>
                    </a:lnTo>
                    <a:lnTo>
                      <a:pt x="69" y="49"/>
                    </a:lnTo>
                    <a:lnTo>
                      <a:pt x="61" y="53"/>
                    </a:lnTo>
                    <a:lnTo>
                      <a:pt x="51" y="58"/>
                    </a:lnTo>
                    <a:lnTo>
                      <a:pt x="41" y="61"/>
                    </a:lnTo>
                    <a:lnTo>
                      <a:pt x="29" y="64"/>
                    </a:lnTo>
                    <a:lnTo>
                      <a:pt x="19" y="62"/>
                    </a:lnTo>
                    <a:lnTo>
                      <a:pt x="10" y="58"/>
                    </a:lnTo>
                    <a:lnTo>
                      <a:pt x="0" y="46"/>
                    </a:lnTo>
                    <a:lnTo>
                      <a:pt x="0" y="36"/>
                    </a:lnTo>
                    <a:lnTo>
                      <a:pt x="5" y="2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31" name="Freeform 30"/>
              <p:cNvSpPr>
                <a:spLocks/>
              </p:cNvSpPr>
              <p:nvPr/>
            </p:nvSpPr>
            <p:spPr bwMode="auto">
              <a:xfrm>
                <a:off x="7386638" y="2592388"/>
                <a:ext cx="177800" cy="457200"/>
              </a:xfrm>
              <a:custGeom>
                <a:avLst/>
                <a:gdLst/>
                <a:ahLst/>
                <a:cxnLst>
                  <a:cxn ang="0">
                    <a:pos x="225" y="0"/>
                  </a:cxn>
                  <a:cxn ang="0">
                    <a:pos x="224" y="2"/>
                  </a:cxn>
                  <a:cxn ang="0">
                    <a:pos x="220" y="6"/>
                  </a:cxn>
                  <a:cxn ang="0">
                    <a:pos x="213" y="15"/>
                  </a:cxn>
                  <a:cxn ang="0">
                    <a:pos x="204" y="30"/>
                  </a:cxn>
                  <a:cxn ang="0">
                    <a:pos x="191" y="51"/>
                  </a:cxn>
                  <a:cxn ang="0">
                    <a:pos x="176" y="81"/>
                  </a:cxn>
                  <a:cxn ang="0">
                    <a:pos x="158" y="120"/>
                  </a:cxn>
                  <a:cxn ang="0">
                    <a:pos x="137" y="169"/>
                  </a:cxn>
                  <a:cxn ang="0">
                    <a:pos x="114" y="227"/>
                  </a:cxn>
                  <a:cxn ang="0">
                    <a:pos x="91" y="294"/>
                  </a:cxn>
                  <a:cxn ang="0">
                    <a:pos x="68" y="362"/>
                  </a:cxn>
                  <a:cxn ang="0">
                    <a:pos x="46" y="428"/>
                  </a:cxn>
                  <a:cxn ang="0">
                    <a:pos x="28" y="487"/>
                  </a:cxn>
                  <a:cxn ang="0">
                    <a:pos x="13" y="534"/>
                  </a:cxn>
                  <a:cxn ang="0">
                    <a:pos x="4" y="566"/>
                  </a:cxn>
                  <a:cxn ang="0">
                    <a:pos x="0" y="578"/>
                  </a:cxn>
                  <a:cxn ang="0">
                    <a:pos x="5" y="564"/>
                  </a:cxn>
                  <a:cxn ang="0">
                    <a:pos x="19" y="526"/>
                  </a:cxn>
                  <a:cxn ang="0">
                    <a:pos x="37" y="472"/>
                  </a:cxn>
                  <a:cxn ang="0">
                    <a:pos x="60" y="407"/>
                  </a:cxn>
                  <a:cxn ang="0">
                    <a:pos x="85" y="338"/>
                  </a:cxn>
                  <a:cxn ang="0">
                    <a:pos x="110" y="272"/>
                  </a:cxn>
                  <a:cxn ang="0">
                    <a:pos x="132" y="215"/>
                  </a:cxn>
                  <a:cxn ang="0">
                    <a:pos x="148" y="173"/>
                  </a:cxn>
                  <a:cxn ang="0">
                    <a:pos x="165" y="133"/>
                  </a:cxn>
                  <a:cxn ang="0">
                    <a:pos x="180" y="98"/>
                  </a:cxn>
                  <a:cxn ang="0">
                    <a:pos x="193" y="68"/>
                  </a:cxn>
                  <a:cxn ang="0">
                    <a:pos x="204" y="44"/>
                  </a:cxn>
                  <a:cxn ang="0">
                    <a:pos x="213" y="25"/>
                  </a:cxn>
                  <a:cxn ang="0">
                    <a:pos x="219" y="12"/>
                  </a:cxn>
                  <a:cxn ang="0">
                    <a:pos x="224" y="3"/>
                  </a:cxn>
                  <a:cxn ang="0">
                    <a:pos x="225" y="0"/>
                  </a:cxn>
                </a:cxnLst>
                <a:rect l="0" t="0" r="r" b="b"/>
                <a:pathLst>
                  <a:path w="225" h="578">
                    <a:moveTo>
                      <a:pt x="225" y="0"/>
                    </a:moveTo>
                    <a:lnTo>
                      <a:pt x="224" y="2"/>
                    </a:lnTo>
                    <a:lnTo>
                      <a:pt x="220" y="6"/>
                    </a:lnTo>
                    <a:lnTo>
                      <a:pt x="213" y="15"/>
                    </a:lnTo>
                    <a:lnTo>
                      <a:pt x="204" y="30"/>
                    </a:lnTo>
                    <a:lnTo>
                      <a:pt x="191" y="51"/>
                    </a:lnTo>
                    <a:lnTo>
                      <a:pt x="176" y="81"/>
                    </a:lnTo>
                    <a:lnTo>
                      <a:pt x="158" y="120"/>
                    </a:lnTo>
                    <a:lnTo>
                      <a:pt x="137" y="169"/>
                    </a:lnTo>
                    <a:lnTo>
                      <a:pt x="114" y="227"/>
                    </a:lnTo>
                    <a:lnTo>
                      <a:pt x="91" y="294"/>
                    </a:lnTo>
                    <a:lnTo>
                      <a:pt x="68" y="362"/>
                    </a:lnTo>
                    <a:lnTo>
                      <a:pt x="46" y="428"/>
                    </a:lnTo>
                    <a:lnTo>
                      <a:pt x="28" y="487"/>
                    </a:lnTo>
                    <a:lnTo>
                      <a:pt x="13" y="534"/>
                    </a:lnTo>
                    <a:lnTo>
                      <a:pt x="4" y="566"/>
                    </a:lnTo>
                    <a:lnTo>
                      <a:pt x="0" y="578"/>
                    </a:lnTo>
                    <a:lnTo>
                      <a:pt x="5" y="564"/>
                    </a:lnTo>
                    <a:lnTo>
                      <a:pt x="19" y="526"/>
                    </a:lnTo>
                    <a:lnTo>
                      <a:pt x="37" y="472"/>
                    </a:lnTo>
                    <a:lnTo>
                      <a:pt x="60" y="407"/>
                    </a:lnTo>
                    <a:lnTo>
                      <a:pt x="85" y="338"/>
                    </a:lnTo>
                    <a:lnTo>
                      <a:pt x="110" y="272"/>
                    </a:lnTo>
                    <a:lnTo>
                      <a:pt x="132" y="215"/>
                    </a:lnTo>
                    <a:lnTo>
                      <a:pt x="148" y="173"/>
                    </a:lnTo>
                    <a:lnTo>
                      <a:pt x="165" y="133"/>
                    </a:lnTo>
                    <a:lnTo>
                      <a:pt x="180" y="98"/>
                    </a:lnTo>
                    <a:lnTo>
                      <a:pt x="193" y="68"/>
                    </a:lnTo>
                    <a:lnTo>
                      <a:pt x="204" y="44"/>
                    </a:lnTo>
                    <a:lnTo>
                      <a:pt x="213" y="25"/>
                    </a:lnTo>
                    <a:lnTo>
                      <a:pt x="219" y="12"/>
                    </a:lnTo>
                    <a:lnTo>
                      <a:pt x="224" y="3"/>
                    </a:lnTo>
                    <a:lnTo>
                      <a:pt x="22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</p:grpSp>
        <p:sp>
          <p:nvSpPr>
            <p:cNvPr id="24" name="Line 34"/>
            <p:cNvSpPr>
              <a:spLocks noChangeShapeType="1"/>
            </p:cNvSpPr>
            <p:nvPr/>
          </p:nvSpPr>
          <p:spPr bwMode="auto">
            <a:xfrm flipV="1">
              <a:off x="7329488" y="918287"/>
              <a:ext cx="0" cy="2247188"/>
            </a:xfrm>
            <a:prstGeom prst="line">
              <a:avLst/>
            </a:prstGeom>
            <a:noFill/>
            <a:ln w="1270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10234238" y="1685766"/>
            <a:ext cx="22570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Stabilizable but fragile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  <p:pic>
        <p:nvPicPr>
          <p:cNvPr id="34" name="Screen Shot 2018-10-31 at 10.30.57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16828" y="956821"/>
            <a:ext cx="3003062" cy="2209800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Shape 106"/>
          <p:cNvSpPr/>
          <p:nvPr/>
        </p:nvSpPr>
        <p:spPr>
          <a:xfrm>
            <a:off x="6748090" y="423421"/>
            <a:ext cx="2895600" cy="441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 algn="l">
              <a:defRPr sz="17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erobe community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6" name="Screen Shot 2018-10-31 at 11.04.29 PM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39988" y="1197826"/>
            <a:ext cx="3209309" cy="1981200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Shape 106"/>
          <p:cNvSpPr/>
          <p:nvPr/>
        </p:nvSpPr>
        <p:spPr>
          <a:xfrm>
            <a:off x="2748897" y="435827"/>
            <a:ext cx="3200400" cy="8107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 algn="l">
              <a:defRPr sz="1700"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aerobe + anaerobe community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Shape 143"/>
          <p:cNvSpPr/>
          <p:nvPr/>
        </p:nvSpPr>
        <p:spPr>
          <a:xfrm flipV="1">
            <a:off x="6019799" y="2251310"/>
            <a:ext cx="838201" cy="0"/>
          </a:xfrm>
          <a:prstGeom prst="line">
            <a:avLst/>
          </a:prstGeom>
          <a:ln w="63500">
            <a:solidFill>
              <a:srgbClr val="A6AAA9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Shape 143"/>
          <p:cNvSpPr/>
          <p:nvPr/>
        </p:nvSpPr>
        <p:spPr>
          <a:xfrm flipH="1" flipV="1">
            <a:off x="5943599" y="1870310"/>
            <a:ext cx="838200" cy="0"/>
          </a:xfrm>
          <a:prstGeom prst="line">
            <a:avLst/>
          </a:prstGeom>
          <a:ln w="63500">
            <a:solidFill>
              <a:srgbClr val="A6AAA9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0" name="Group 39"/>
          <p:cNvGrpSpPr/>
          <p:nvPr/>
        </p:nvGrpSpPr>
        <p:grpSpPr>
          <a:xfrm rot="10800000">
            <a:off x="1191682" y="312932"/>
            <a:ext cx="1321053" cy="3114756"/>
            <a:chOff x="7086600" y="918287"/>
            <a:chExt cx="1321053" cy="3114756"/>
          </a:xfrm>
        </p:grpSpPr>
        <p:grpSp>
          <p:nvGrpSpPr>
            <p:cNvPr id="41" name="Group 40"/>
            <p:cNvGrpSpPr/>
            <p:nvPr/>
          </p:nvGrpSpPr>
          <p:grpSpPr>
            <a:xfrm>
              <a:off x="7086600" y="2438400"/>
              <a:ext cx="1321053" cy="1594643"/>
              <a:chOff x="7064916" y="2592388"/>
              <a:chExt cx="1321053" cy="1594643"/>
            </a:xfrm>
          </p:grpSpPr>
          <p:sp>
            <p:nvSpPr>
              <p:cNvPr id="43" name="Freeform 42"/>
              <p:cNvSpPr>
                <a:spLocks/>
              </p:cNvSpPr>
              <p:nvPr/>
            </p:nvSpPr>
            <p:spPr bwMode="auto">
              <a:xfrm rot="3260985" flipV="1">
                <a:off x="7170738" y="2971800"/>
                <a:ext cx="1211262" cy="1219200"/>
              </a:xfrm>
              <a:custGeom>
                <a:avLst/>
                <a:gdLst/>
                <a:ahLst/>
                <a:cxnLst>
                  <a:cxn ang="0">
                    <a:pos x="1013" y="660"/>
                  </a:cxn>
                  <a:cxn ang="0">
                    <a:pos x="993" y="312"/>
                  </a:cxn>
                  <a:cxn ang="0">
                    <a:pos x="953" y="194"/>
                  </a:cxn>
                  <a:cxn ang="0">
                    <a:pos x="897" y="144"/>
                  </a:cxn>
                  <a:cxn ang="0">
                    <a:pos x="837" y="125"/>
                  </a:cxn>
                  <a:cxn ang="0">
                    <a:pos x="760" y="91"/>
                  </a:cxn>
                  <a:cxn ang="0">
                    <a:pos x="672" y="50"/>
                  </a:cxn>
                  <a:cxn ang="0">
                    <a:pos x="595" y="18"/>
                  </a:cxn>
                  <a:cxn ang="0">
                    <a:pos x="533" y="3"/>
                  </a:cxn>
                  <a:cxn ang="0">
                    <a:pos x="453" y="0"/>
                  </a:cxn>
                  <a:cxn ang="0">
                    <a:pos x="367" y="6"/>
                  </a:cxn>
                  <a:cxn ang="0">
                    <a:pos x="290" y="18"/>
                  </a:cxn>
                  <a:cxn ang="0">
                    <a:pos x="202" y="94"/>
                  </a:cxn>
                  <a:cxn ang="0">
                    <a:pos x="116" y="211"/>
                  </a:cxn>
                  <a:cxn ang="0">
                    <a:pos x="23" y="243"/>
                  </a:cxn>
                  <a:cxn ang="0">
                    <a:pos x="18" y="328"/>
                  </a:cxn>
                  <a:cxn ang="0">
                    <a:pos x="42" y="377"/>
                  </a:cxn>
                  <a:cxn ang="0">
                    <a:pos x="22" y="420"/>
                  </a:cxn>
                  <a:cxn ang="0">
                    <a:pos x="14" y="451"/>
                  </a:cxn>
                  <a:cxn ang="0">
                    <a:pos x="53" y="485"/>
                  </a:cxn>
                  <a:cxn ang="0">
                    <a:pos x="102" y="486"/>
                  </a:cxn>
                  <a:cxn ang="0">
                    <a:pos x="154" y="469"/>
                  </a:cxn>
                  <a:cxn ang="0">
                    <a:pos x="156" y="489"/>
                  </a:cxn>
                  <a:cxn ang="0">
                    <a:pos x="117" y="536"/>
                  </a:cxn>
                  <a:cxn ang="0">
                    <a:pos x="101" y="559"/>
                  </a:cxn>
                  <a:cxn ang="0">
                    <a:pos x="133" y="606"/>
                  </a:cxn>
                  <a:cxn ang="0">
                    <a:pos x="222" y="598"/>
                  </a:cxn>
                  <a:cxn ang="0">
                    <a:pos x="269" y="644"/>
                  </a:cxn>
                  <a:cxn ang="0">
                    <a:pos x="291" y="734"/>
                  </a:cxn>
                  <a:cxn ang="0">
                    <a:pos x="340" y="864"/>
                  </a:cxn>
                  <a:cxn ang="0">
                    <a:pos x="408" y="964"/>
                  </a:cxn>
                  <a:cxn ang="0">
                    <a:pos x="447" y="1009"/>
                  </a:cxn>
                  <a:cxn ang="0">
                    <a:pos x="489" y="504"/>
                  </a:cxn>
                  <a:cxn ang="0">
                    <a:pos x="446" y="443"/>
                  </a:cxn>
                  <a:cxn ang="0">
                    <a:pos x="450" y="419"/>
                  </a:cxn>
                  <a:cxn ang="0">
                    <a:pos x="511" y="380"/>
                  </a:cxn>
                  <a:cxn ang="0">
                    <a:pos x="566" y="398"/>
                  </a:cxn>
                  <a:cxn ang="0">
                    <a:pos x="585" y="427"/>
                  </a:cxn>
                  <a:cxn ang="0">
                    <a:pos x="580" y="448"/>
                  </a:cxn>
                  <a:cxn ang="0">
                    <a:pos x="542" y="510"/>
                  </a:cxn>
                  <a:cxn ang="0">
                    <a:pos x="489" y="1045"/>
                  </a:cxn>
                  <a:cxn ang="0">
                    <a:pos x="570" y="1092"/>
                  </a:cxn>
                  <a:cxn ang="0">
                    <a:pos x="655" y="1132"/>
                  </a:cxn>
                  <a:cxn ang="0">
                    <a:pos x="731" y="1170"/>
                  </a:cxn>
                  <a:cxn ang="0">
                    <a:pos x="797" y="1225"/>
                  </a:cxn>
                  <a:cxn ang="0">
                    <a:pos x="916" y="1332"/>
                  </a:cxn>
                  <a:cxn ang="0">
                    <a:pos x="1043" y="1438"/>
                  </a:cxn>
                  <a:cxn ang="0">
                    <a:pos x="1137" y="1515"/>
                  </a:cxn>
                  <a:cxn ang="0">
                    <a:pos x="1526" y="1130"/>
                  </a:cxn>
                  <a:cxn ang="0">
                    <a:pos x="1463" y="1099"/>
                  </a:cxn>
                  <a:cxn ang="0">
                    <a:pos x="1317" y="1025"/>
                  </a:cxn>
                  <a:cxn ang="0">
                    <a:pos x="1160" y="936"/>
                  </a:cxn>
                  <a:cxn ang="0">
                    <a:pos x="1058" y="862"/>
                  </a:cxn>
                </a:cxnLst>
                <a:rect l="0" t="0" r="r" b="b"/>
                <a:pathLst>
                  <a:path w="1526" h="1536">
                    <a:moveTo>
                      <a:pt x="1058" y="862"/>
                    </a:moveTo>
                    <a:lnTo>
                      <a:pt x="1037" y="817"/>
                    </a:lnTo>
                    <a:lnTo>
                      <a:pt x="1022" y="748"/>
                    </a:lnTo>
                    <a:lnTo>
                      <a:pt x="1013" y="660"/>
                    </a:lnTo>
                    <a:lnTo>
                      <a:pt x="1006" y="565"/>
                    </a:lnTo>
                    <a:lnTo>
                      <a:pt x="1002" y="470"/>
                    </a:lnTo>
                    <a:lnTo>
                      <a:pt x="998" y="382"/>
                    </a:lnTo>
                    <a:lnTo>
                      <a:pt x="993" y="312"/>
                    </a:lnTo>
                    <a:lnTo>
                      <a:pt x="983" y="267"/>
                    </a:lnTo>
                    <a:lnTo>
                      <a:pt x="973" y="239"/>
                    </a:lnTo>
                    <a:lnTo>
                      <a:pt x="963" y="215"/>
                    </a:lnTo>
                    <a:lnTo>
                      <a:pt x="953" y="194"/>
                    </a:lnTo>
                    <a:lnTo>
                      <a:pt x="942" y="176"/>
                    </a:lnTo>
                    <a:lnTo>
                      <a:pt x="929" y="162"/>
                    </a:lnTo>
                    <a:lnTo>
                      <a:pt x="914" y="152"/>
                    </a:lnTo>
                    <a:lnTo>
                      <a:pt x="897" y="144"/>
                    </a:lnTo>
                    <a:lnTo>
                      <a:pt x="875" y="138"/>
                    </a:lnTo>
                    <a:lnTo>
                      <a:pt x="865" y="136"/>
                    </a:lnTo>
                    <a:lnTo>
                      <a:pt x="852" y="131"/>
                    </a:lnTo>
                    <a:lnTo>
                      <a:pt x="837" y="125"/>
                    </a:lnTo>
                    <a:lnTo>
                      <a:pt x="820" y="118"/>
                    </a:lnTo>
                    <a:lnTo>
                      <a:pt x="801" y="109"/>
                    </a:lnTo>
                    <a:lnTo>
                      <a:pt x="782" y="101"/>
                    </a:lnTo>
                    <a:lnTo>
                      <a:pt x="760" y="91"/>
                    </a:lnTo>
                    <a:lnTo>
                      <a:pt x="739" y="80"/>
                    </a:lnTo>
                    <a:lnTo>
                      <a:pt x="717" y="70"/>
                    </a:lnTo>
                    <a:lnTo>
                      <a:pt x="694" y="61"/>
                    </a:lnTo>
                    <a:lnTo>
                      <a:pt x="672" y="50"/>
                    </a:lnTo>
                    <a:lnTo>
                      <a:pt x="651" y="41"/>
                    </a:lnTo>
                    <a:lnTo>
                      <a:pt x="631" y="32"/>
                    </a:lnTo>
                    <a:lnTo>
                      <a:pt x="612" y="24"/>
                    </a:lnTo>
                    <a:lnTo>
                      <a:pt x="595" y="18"/>
                    </a:lnTo>
                    <a:lnTo>
                      <a:pt x="579" y="12"/>
                    </a:lnTo>
                    <a:lnTo>
                      <a:pt x="565" y="9"/>
                    </a:lnTo>
                    <a:lnTo>
                      <a:pt x="550" y="6"/>
                    </a:lnTo>
                    <a:lnTo>
                      <a:pt x="533" y="3"/>
                    </a:lnTo>
                    <a:lnTo>
                      <a:pt x="514" y="2"/>
                    </a:lnTo>
                    <a:lnTo>
                      <a:pt x="495" y="1"/>
                    </a:lnTo>
                    <a:lnTo>
                      <a:pt x="474" y="0"/>
                    </a:lnTo>
                    <a:lnTo>
                      <a:pt x="453" y="0"/>
                    </a:lnTo>
                    <a:lnTo>
                      <a:pt x="431" y="0"/>
                    </a:lnTo>
                    <a:lnTo>
                      <a:pt x="409" y="1"/>
                    </a:lnTo>
                    <a:lnTo>
                      <a:pt x="388" y="3"/>
                    </a:lnTo>
                    <a:lnTo>
                      <a:pt x="367" y="6"/>
                    </a:lnTo>
                    <a:lnTo>
                      <a:pt x="346" y="8"/>
                    </a:lnTo>
                    <a:lnTo>
                      <a:pt x="325" y="10"/>
                    </a:lnTo>
                    <a:lnTo>
                      <a:pt x="307" y="15"/>
                    </a:lnTo>
                    <a:lnTo>
                      <a:pt x="290" y="18"/>
                    </a:lnTo>
                    <a:lnTo>
                      <a:pt x="273" y="23"/>
                    </a:lnTo>
                    <a:lnTo>
                      <a:pt x="248" y="38"/>
                    </a:lnTo>
                    <a:lnTo>
                      <a:pt x="224" y="63"/>
                    </a:lnTo>
                    <a:lnTo>
                      <a:pt x="202" y="94"/>
                    </a:lnTo>
                    <a:lnTo>
                      <a:pt x="180" y="129"/>
                    </a:lnTo>
                    <a:lnTo>
                      <a:pt x="158" y="162"/>
                    </a:lnTo>
                    <a:lnTo>
                      <a:pt x="138" y="191"/>
                    </a:lnTo>
                    <a:lnTo>
                      <a:pt x="116" y="211"/>
                    </a:lnTo>
                    <a:lnTo>
                      <a:pt x="93" y="219"/>
                    </a:lnTo>
                    <a:lnTo>
                      <a:pt x="67" y="222"/>
                    </a:lnTo>
                    <a:lnTo>
                      <a:pt x="44" y="230"/>
                    </a:lnTo>
                    <a:lnTo>
                      <a:pt x="23" y="243"/>
                    </a:lnTo>
                    <a:lnTo>
                      <a:pt x="8" y="260"/>
                    </a:lnTo>
                    <a:lnTo>
                      <a:pt x="0" y="281"/>
                    </a:lnTo>
                    <a:lnTo>
                      <a:pt x="3" y="304"/>
                    </a:lnTo>
                    <a:lnTo>
                      <a:pt x="18" y="328"/>
                    </a:lnTo>
                    <a:lnTo>
                      <a:pt x="47" y="355"/>
                    </a:lnTo>
                    <a:lnTo>
                      <a:pt x="48" y="359"/>
                    </a:lnTo>
                    <a:lnTo>
                      <a:pt x="45" y="366"/>
                    </a:lnTo>
                    <a:lnTo>
                      <a:pt x="42" y="377"/>
                    </a:lnTo>
                    <a:lnTo>
                      <a:pt x="37" y="389"/>
                    </a:lnTo>
                    <a:lnTo>
                      <a:pt x="32" y="401"/>
                    </a:lnTo>
                    <a:lnTo>
                      <a:pt x="27" y="411"/>
                    </a:lnTo>
                    <a:lnTo>
                      <a:pt x="22" y="420"/>
                    </a:lnTo>
                    <a:lnTo>
                      <a:pt x="19" y="425"/>
                    </a:lnTo>
                    <a:lnTo>
                      <a:pt x="14" y="433"/>
                    </a:lnTo>
                    <a:lnTo>
                      <a:pt x="13" y="442"/>
                    </a:lnTo>
                    <a:lnTo>
                      <a:pt x="14" y="451"/>
                    </a:lnTo>
                    <a:lnTo>
                      <a:pt x="20" y="462"/>
                    </a:lnTo>
                    <a:lnTo>
                      <a:pt x="28" y="471"/>
                    </a:lnTo>
                    <a:lnTo>
                      <a:pt x="40" y="479"/>
                    </a:lnTo>
                    <a:lnTo>
                      <a:pt x="53" y="485"/>
                    </a:lnTo>
                    <a:lnTo>
                      <a:pt x="70" y="489"/>
                    </a:lnTo>
                    <a:lnTo>
                      <a:pt x="79" y="489"/>
                    </a:lnTo>
                    <a:lnTo>
                      <a:pt x="89" y="488"/>
                    </a:lnTo>
                    <a:lnTo>
                      <a:pt x="102" y="486"/>
                    </a:lnTo>
                    <a:lnTo>
                      <a:pt x="116" y="481"/>
                    </a:lnTo>
                    <a:lnTo>
                      <a:pt x="129" y="478"/>
                    </a:lnTo>
                    <a:lnTo>
                      <a:pt x="142" y="473"/>
                    </a:lnTo>
                    <a:lnTo>
                      <a:pt x="154" y="469"/>
                    </a:lnTo>
                    <a:lnTo>
                      <a:pt x="163" y="465"/>
                    </a:lnTo>
                    <a:lnTo>
                      <a:pt x="164" y="469"/>
                    </a:lnTo>
                    <a:lnTo>
                      <a:pt x="162" y="476"/>
                    </a:lnTo>
                    <a:lnTo>
                      <a:pt x="156" y="489"/>
                    </a:lnTo>
                    <a:lnTo>
                      <a:pt x="142" y="510"/>
                    </a:lnTo>
                    <a:lnTo>
                      <a:pt x="133" y="522"/>
                    </a:lnTo>
                    <a:lnTo>
                      <a:pt x="125" y="530"/>
                    </a:lnTo>
                    <a:lnTo>
                      <a:pt x="117" y="536"/>
                    </a:lnTo>
                    <a:lnTo>
                      <a:pt x="111" y="540"/>
                    </a:lnTo>
                    <a:lnTo>
                      <a:pt x="105" y="545"/>
                    </a:lnTo>
                    <a:lnTo>
                      <a:pt x="102" y="551"/>
                    </a:lnTo>
                    <a:lnTo>
                      <a:pt x="101" y="559"/>
                    </a:lnTo>
                    <a:lnTo>
                      <a:pt x="101" y="569"/>
                    </a:lnTo>
                    <a:lnTo>
                      <a:pt x="105" y="582"/>
                    </a:lnTo>
                    <a:lnTo>
                      <a:pt x="117" y="594"/>
                    </a:lnTo>
                    <a:lnTo>
                      <a:pt x="133" y="606"/>
                    </a:lnTo>
                    <a:lnTo>
                      <a:pt x="154" y="613"/>
                    </a:lnTo>
                    <a:lnTo>
                      <a:pt x="176" y="615"/>
                    </a:lnTo>
                    <a:lnTo>
                      <a:pt x="199" y="610"/>
                    </a:lnTo>
                    <a:lnTo>
                      <a:pt x="222" y="598"/>
                    </a:lnTo>
                    <a:lnTo>
                      <a:pt x="242" y="574"/>
                    </a:lnTo>
                    <a:lnTo>
                      <a:pt x="254" y="598"/>
                    </a:lnTo>
                    <a:lnTo>
                      <a:pt x="262" y="621"/>
                    </a:lnTo>
                    <a:lnTo>
                      <a:pt x="269" y="644"/>
                    </a:lnTo>
                    <a:lnTo>
                      <a:pt x="276" y="667"/>
                    </a:lnTo>
                    <a:lnTo>
                      <a:pt x="280" y="690"/>
                    </a:lnTo>
                    <a:lnTo>
                      <a:pt x="285" y="712"/>
                    </a:lnTo>
                    <a:lnTo>
                      <a:pt x="291" y="734"/>
                    </a:lnTo>
                    <a:lnTo>
                      <a:pt x="298" y="756"/>
                    </a:lnTo>
                    <a:lnTo>
                      <a:pt x="314" y="799"/>
                    </a:lnTo>
                    <a:lnTo>
                      <a:pt x="328" y="835"/>
                    </a:lnTo>
                    <a:lnTo>
                      <a:pt x="340" y="864"/>
                    </a:lnTo>
                    <a:lnTo>
                      <a:pt x="353" y="889"/>
                    </a:lnTo>
                    <a:lnTo>
                      <a:pt x="368" y="912"/>
                    </a:lnTo>
                    <a:lnTo>
                      <a:pt x="386" y="936"/>
                    </a:lnTo>
                    <a:lnTo>
                      <a:pt x="408" y="964"/>
                    </a:lnTo>
                    <a:lnTo>
                      <a:pt x="436" y="998"/>
                    </a:lnTo>
                    <a:lnTo>
                      <a:pt x="439" y="1002"/>
                    </a:lnTo>
                    <a:lnTo>
                      <a:pt x="444" y="1006"/>
                    </a:lnTo>
                    <a:lnTo>
                      <a:pt x="447" y="1009"/>
                    </a:lnTo>
                    <a:lnTo>
                      <a:pt x="451" y="1014"/>
                    </a:lnTo>
                    <a:lnTo>
                      <a:pt x="515" y="522"/>
                    </a:lnTo>
                    <a:lnTo>
                      <a:pt x="503" y="516"/>
                    </a:lnTo>
                    <a:lnTo>
                      <a:pt x="489" y="504"/>
                    </a:lnTo>
                    <a:lnTo>
                      <a:pt x="476" y="489"/>
                    </a:lnTo>
                    <a:lnTo>
                      <a:pt x="465" y="472"/>
                    </a:lnTo>
                    <a:lnTo>
                      <a:pt x="454" y="456"/>
                    </a:lnTo>
                    <a:lnTo>
                      <a:pt x="446" y="443"/>
                    </a:lnTo>
                    <a:lnTo>
                      <a:pt x="442" y="433"/>
                    </a:lnTo>
                    <a:lnTo>
                      <a:pt x="439" y="430"/>
                    </a:lnTo>
                    <a:lnTo>
                      <a:pt x="443" y="426"/>
                    </a:lnTo>
                    <a:lnTo>
                      <a:pt x="450" y="419"/>
                    </a:lnTo>
                    <a:lnTo>
                      <a:pt x="462" y="409"/>
                    </a:lnTo>
                    <a:lnTo>
                      <a:pt x="477" y="398"/>
                    </a:lnTo>
                    <a:lnTo>
                      <a:pt x="494" y="388"/>
                    </a:lnTo>
                    <a:lnTo>
                      <a:pt x="511" y="380"/>
                    </a:lnTo>
                    <a:lnTo>
                      <a:pt x="528" y="378"/>
                    </a:lnTo>
                    <a:lnTo>
                      <a:pt x="543" y="381"/>
                    </a:lnTo>
                    <a:lnTo>
                      <a:pt x="556" y="389"/>
                    </a:lnTo>
                    <a:lnTo>
                      <a:pt x="566" y="398"/>
                    </a:lnTo>
                    <a:lnTo>
                      <a:pt x="574" y="406"/>
                    </a:lnTo>
                    <a:lnTo>
                      <a:pt x="579" y="415"/>
                    </a:lnTo>
                    <a:lnTo>
                      <a:pt x="582" y="423"/>
                    </a:lnTo>
                    <a:lnTo>
                      <a:pt x="585" y="427"/>
                    </a:lnTo>
                    <a:lnTo>
                      <a:pt x="586" y="432"/>
                    </a:lnTo>
                    <a:lnTo>
                      <a:pt x="586" y="433"/>
                    </a:lnTo>
                    <a:lnTo>
                      <a:pt x="585" y="438"/>
                    </a:lnTo>
                    <a:lnTo>
                      <a:pt x="580" y="448"/>
                    </a:lnTo>
                    <a:lnTo>
                      <a:pt x="573" y="463"/>
                    </a:lnTo>
                    <a:lnTo>
                      <a:pt x="564" y="479"/>
                    </a:lnTo>
                    <a:lnTo>
                      <a:pt x="553" y="496"/>
                    </a:lnTo>
                    <a:lnTo>
                      <a:pt x="542" y="510"/>
                    </a:lnTo>
                    <a:lnTo>
                      <a:pt x="529" y="521"/>
                    </a:lnTo>
                    <a:lnTo>
                      <a:pt x="517" y="523"/>
                    </a:lnTo>
                    <a:lnTo>
                      <a:pt x="471" y="1031"/>
                    </a:lnTo>
                    <a:lnTo>
                      <a:pt x="489" y="1045"/>
                    </a:lnTo>
                    <a:lnTo>
                      <a:pt x="507" y="1057"/>
                    </a:lnTo>
                    <a:lnTo>
                      <a:pt x="528" y="1070"/>
                    </a:lnTo>
                    <a:lnTo>
                      <a:pt x="549" y="1082"/>
                    </a:lnTo>
                    <a:lnTo>
                      <a:pt x="570" y="1092"/>
                    </a:lnTo>
                    <a:lnTo>
                      <a:pt x="592" y="1102"/>
                    </a:lnTo>
                    <a:lnTo>
                      <a:pt x="612" y="1113"/>
                    </a:lnTo>
                    <a:lnTo>
                      <a:pt x="634" y="1123"/>
                    </a:lnTo>
                    <a:lnTo>
                      <a:pt x="655" y="1132"/>
                    </a:lnTo>
                    <a:lnTo>
                      <a:pt x="676" y="1142"/>
                    </a:lnTo>
                    <a:lnTo>
                      <a:pt x="695" y="1152"/>
                    </a:lnTo>
                    <a:lnTo>
                      <a:pt x="714" y="1161"/>
                    </a:lnTo>
                    <a:lnTo>
                      <a:pt x="731" y="1170"/>
                    </a:lnTo>
                    <a:lnTo>
                      <a:pt x="746" y="1181"/>
                    </a:lnTo>
                    <a:lnTo>
                      <a:pt x="761" y="1191"/>
                    </a:lnTo>
                    <a:lnTo>
                      <a:pt x="772" y="1202"/>
                    </a:lnTo>
                    <a:lnTo>
                      <a:pt x="797" y="1225"/>
                    </a:lnTo>
                    <a:lnTo>
                      <a:pt x="824" y="1250"/>
                    </a:lnTo>
                    <a:lnTo>
                      <a:pt x="854" y="1276"/>
                    </a:lnTo>
                    <a:lnTo>
                      <a:pt x="885" y="1304"/>
                    </a:lnTo>
                    <a:lnTo>
                      <a:pt x="916" y="1332"/>
                    </a:lnTo>
                    <a:lnTo>
                      <a:pt x="950" y="1359"/>
                    </a:lnTo>
                    <a:lnTo>
                      <a:pt x="981" y="1387"/>
                    </a:lnTo>
                    <a:lnTo>
                      <a:pt x="1013" y="1414"/>
                    </a:lnTo>
                    <a:lnTo>
                      <a:pt x="1043" y="1438"/>
                    </a:lnTo>
                    <a:lnTo>
                      <a:pt x="1071" y="1461"/>
                    </a:lnTo>
                    <a:lnTo>
                      <a:pt x="1096" y="1481"/>
                    </a:lnTo>
                    <a:lnTo>
                      <a:pt x="1118" y="1500"/>
                    </a:lnTo>
                    <a:lnTo>
                      <a:pt x="1137" y="1515"/>
                    </a:lnTo>
                    <a:lnTo>
                      <a:pt x="1150" y="1526"/>
                    </a:lnTo>
                    <a:lnTo>
                      <a:pt x="1158" y="1533"/>
                    </a:lnTo>
                    <a:lnTo>
                      <a:pt x="1162" y="1536"/>
                    </a:lnTo>
                    <a:lnTo>
                      <a:pt x="1526" y="1130"/>
                    </a:lnTo>
                    <a:lnTo>
                      <a:pt x="1521" y="1128"/>
                    </a:lnTo>
                    <a:lnTo>
                      <a:pt x="1509" y="1122"/>
                    </a:lnTo>
                    <a:lnTo>
                      <a:pt x="1489" y="1112"/>
                    </a:lnTo>
                    <a:lnTo>
                      <a:pt x="1463" y="1099"/>
                    </a:lnTo>
                    <a:lnTo>
                      <a:pt x="1432" y="1084"/>
                    </a:lnTo>
                    <a:lnTo>
                      <a:pt x="1396" y="1066"/>
                    </a:lnTo>
                    <a:lnTo>
                      <a:pt x="1358" y="1046"/>
                    </a:lnTo>
                    <a:lnTo>
                      <a:pt x="1317" y="1025"/>
                    </a:lnTo>
                    <a:lnTo>
                      <a:pt x="1276" y="1003"/>
                    </a:lnTo>
                    <a:lnTo>
                      <a:pt x="1236" y="981"/>
                    </a:lnTo>
                    <a:lnTo>
                      <a:pt x="1196" y="958"/>
                    </a:lnTo>
                    <a:lnTo>
                      <a:pt x="1160" y="936"/>
                    </a:lnTo>
                    <a:lnTo>
                      <a:pt x="1126" y="916"/>
                    </a:lnTo>
                    <a:lnTo>
                      <a:pt x="1097" y="896"/>
                    </a:lnTo>
                    <a:lnTo>
                      <a:pt x="1074" y="878"/>
                    </a:lnTo>
                    <a:lnTo>
                      <a:pt x="1058" y="86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44" name="Freeform 43"/>
              <p:cNvSpPr>
                <a:spLocks/>
              </p:cNvSpPr>
              <p:nvPr/>
            </p:nvSpPr>
            <p:spPr bwMode="auto">
              <a:xfrm rot="3260985" flipV="1">
                <a:off x="7626445" y="3194231"/>
                <a:ext cx="52387" cy="404813"/>
              </a:xfrm>
              <a:custGeom>
                <a:avLst/>
                <a:gdLst/>
                <a:ahLst/>
                <a:cxnLst>
                  <a:cxn ang="0">
                    <a:pos x="64" y="1"/>
                  </a:cxn>
                  <a:cxn ang="0">
                    <a:pos x="64" y="0"/>
                  </a:cxn>
                  <a:cxn ang="0">
                    <a:pos x="64" y="0"/>
                  </a:cxn>
                  <a:cxn ang="0">
                    <a:pos x="64" y="0"/>
                  </a:cxn>
                  <a:cxn ang="0">
                    <a:pos x="64" y="0"/>
                  </a:cxn>
                  <a:cxn ang="0">
                    <a:pos x="0" y="492"/>
                  </a:cxn>
                  <a:cxn ang="0">
                    <a:pos x="5" y="496"/>
                  </a:cxn>
                  <a:cxn ang="0">
                    <a:pos x="10" y="500"/>
                  </a:cxn>
                  <a:cxn ang="0">
                    <a:pos x="15" y="504"/>
                  </a:cxn>
                  <a:cxn ang="0">
                    <a:pos x="20" y="509"/>
                  </a:cxn>
                  <a:cxn ang="0">
                    <a:pos x="66" y="1"/>
                  </a:cxn>
                  <a:cxn ang="0">
                    <a:pos x="66" y="1"/>
                  </a:cxn>
                  <a:cxn ang="0">
                    <a:pos x="66" y="1"/>
                  </a:cxn>
                  <a:cxn ang="0">
                    <a:pos x="66" y="1"/>
                  </a:cxn>
                  <a:cxn ang="0">
                    <a:pos x="64" y="1"/>
                  </a:cxn>
                </a:cxnLst>
                <a:rect l="0" t="0" r="r" b="b"/>
                <a:pathLst>
                  <a:path w="66" h="509">
                    <a:moveTo>
                      <a:pt x="64" y="1"/>
                    </a:moveTo>
                    <a:lnTo>
                      <a:pt x="64" y="0"/>
                    </a:lnTo>
                    <a:lnTo>
                      <a:pt x="64" y="0"/>
                    </a:lnTo>
                    <a:lnTo>
                      <a:pt x="64" y="0"/>
                    </a:lnTo>
                    <a:lnTo>
                      <a:pt x="64" y="0"/>
                    </a:lnTo>
                    <a:lnTo>
                      <a:pt x="0" y="492"/>
                    </a:lnTo>
                    <a:lnTo>
                      <a:pt x="5" y="496"/>
                    </a:lnTo>
                    <a:lnTo>
                      <a:pt x="10" y="500"/>
                    </a:lnTo>
                    <a:lnTo>
                      <a:pt x="15" y="504"/>
                    </a:lnTo>
                    <a:lnTo>
                      <a:pt x="20" y="509"/>
                    </a:lnTo>
                    <a:lnTo>
                      <a:pt x="66" y="1"/>
                    </a:lnTo>
                    <a:lnTo>
                      <a:pt x="66" y="1"/>
                    </a:lnTo>
                    <a:lnTo>
                      <a:pt x="66" y="1"/>
                    </a:lnTo>
                    <a:lnTo>
                      <a:pt x="66" y="1"/>
                    </a:lnTo>
                    <a:lnTo>
                      <a:pt x="64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45" name="Freeform 44"/>
              <p:cNvSpPr>
                <a:spLocks/>
              </p:cNvSpPr>
              <p:nvPr/>
            </p:nvSpPr>
            <p:spPr bwMode="auto">
              <a:xfrm rot="3260985" flipV="1">
                <a:off x="7093491" y="3444015"/>
                <a:ext cx="63500" cy="120650"/>
              </a:xfrm>
              <a:custGeom>
                <a:avLst/>
                <a:gdLst/>
                <a:ahLst/>
                <a:cxnLst>
                  <a:cxn ang="0">
                    <a:pos x="74" y="9"/>
                  </a:cxn>
                  <a:cxn ang="0">
                    <a:pos x="68" y="23"/>
                  </a:cxn>
                  <a:cxn ang="0">
                    <a:pos x="59" y="41"/>
                  </a:cxn>
                  <a:cxn ang="0">
                    <a:pos x="48" y="63"/>
                  </a:cxn>
                  <a:cxn ang="0">
                    <a:pos x="35" y="84"/>
                  </a:cxn>
                  <a:cxn ang="0">
                    <a:pos x="22" y="104"/>
                  </a:cxn>
                  <a:cxn ang="0">
                    <a:pos x="12" y="121"/>
                  </a:cxn>
                  <a:cxn ang="0">
                    <a:pos x="4" y="132"/>
                  </a:cxn>
                  <a:cxn ang="0">
                    <a:pos x="1" y="137"/>
                  </a:cxn>
                  <a:cxn ang="0">
                    <a:pos x="0" y="137"/>
                  </a:cxn>
                  <a:cxn ang="0">
                    <a:pos x="0" y="139"/>
                  </a:cxn>
                  <a:cxn ang="0">
                    <a:pos x="5" y="141"/>
                  </a:cxn>
                  <a:cxn ang="0">
                    <a:pos x="19" y="146"/>
                  </a:cxn>
                  <a:cxn ang="0">
                    <a:pos x="23" y="147"/>
                  </a:cxn>
                  <a:cxn ang="0">
                    <a:pos x="28" y="148"/>
                  </a:cxn>
                  <a:cxn ang="0">
                    <a:pos x="33" y="149"/>
                  </a:cxn>
                  <a:cxn ang="0">
                    <a:pos x="37" y="150"/>
                  </a:cxn>
                  <a:cxn ang="0">
                    <a:pos x="43" y="132"/>
                  </a:cxn>
                  <a:cxn ang="0">
                    <a:pos x="48" y="112"/>
                  </a:cxn>
                  <a:cxn ang="0">
                    <a:pos x="53" y="94"/>
                  </a:cxn>
                  <a:cxn ang="0">
                    <a:pos x="59" y="74"/>
                  </a:cxn>
                  <a:cxn ang="0">
                    <a:pos x="64" y="56"/>
                  </a:cxn>
                  <a:cxn ang="0">
                    <a:pos x="69" y="36"/>
                  </a:cxn>
                  <a:cxn ang="0">
                    <a:pos x="75" y="18"/>
                  </a:cxn>
                  <a:cxn ang="0">
                    <a:pos x="81" y="0"/>
                  </a:cxn>
                  <a:cxn ang="0">
                    <a:pos x="79" y="2"/>
                  </a:cxn>
                  <a:cxn ang="0">
                    <a:pos x="76" y="4"/>
                  </a:cxn>
                  <a:cxn ang="0">
                    <a:pos x="75" y="6"/>
                  </a:cxn>
                  <a:cxn ang="0">
                    <a:pos x="74" y="9"/>
                  </a:cxn>
                </a:cxnLst>
                <a:rect l="0" t="0" r="r" b="b"/>
                <a:pathLst>
                  <a:path w="81" h="150">
                    <a:moveTo>
                      <a:pt x="74" y="9"/>
                    </a:moveTo>
                    <a:lnTo>
                      <a:pt x="68" y="23"/>
                    </a:lnTo>
                    <a:lnTo>
                      <a:pt x="59" y="41"/>
                    </a:lnTo>
                    <a:lnTo>
                      <a:pt x="48" y="63"/>
                    </a:lnTo>
                    <a:lnTo>
                      <a:pt x="35" y="84"/>
                    </a:lnTo>
                    <a:lnTo>
                      <a:pt x="22" y="104"/>
                    </a:lnTo>
                    <a:lnTo>
                      <a:pt x="12" y="121"/>
                    </a:lnTo>
                    <a:lnTo>
                      <a:pt x="4" y="132"/>
                    </a:lnTo>
                    <a:lnTo>
                      <a:pt x="1" y="137"/>
                    </a:lnTo>
                    <a:lnTo>
                      <a:pt x="0" y="137"/>
                    </a:lnTo>
                    <a:lnTo>
                      <a:pt x="0" y="139"/>
                    </a:lnTo>
                    <a:lnTo>
                      <a:pt x="5" y="141"/>
                    </a:lnTo>
                    <a:lnTo>
                      <a:pt x="19" y="146"/>
                    </a:lnTo>
                    <a:lnTo>
                      <a:pt x="23" y="147"/>
                    </a:lnTo>
                    <a:lnTo>
                      <a:pt x="28" y="148"/>
                    </a:lnTo>
                    <a:lnTo>
                      <a:pt x="33" y="149"/>
                    </a:lnTo>
                    <a:lnTo>
                      <a:pt x="37" y="150"/>
                    </a:lnTo>
                    <a:lnTo>
                      <a:pt x="43" y="132"/>
                    </a:lnTo>
                    <a:lnTo>
                      <a:pt x="48" y="112"/>
                    </a:lnTo>
                    <a:lnTo>
                      <a:pt x="53" y="94"/>
                    </a:lnTo>
                    <a:lnTo>
                      <a:pt x="59" y="74"/>
                    </a:lnTo>
                    <a:lnTo>
                      <a:pt x="64" y="56"/>
                    </a:lnTo>
                    <a:lnTo>
                      <a:pt x="69" y="36"/>
                    </a:lnTo>
                    <a:lnTo>
                      <a:pt x="75" y="18"/>
                    </a:lnTo>
                    <a:lnTo>
                      <a:pt x="81" y="0"/>
                    </a:lnTo>
                    <a:lnTo>
                      <a:pt x="79" y="2"/>
                    </a:lnTo>
                    <a:lnTo>
                      <a:pt x="76" y="4"/>
                    </a:lnTo>
                    <a:lnTo>
                      <a:pt x="75" y="6"/>
                    </a:lnTo>
                    <a:lnTo>
                      <a:pt x="74" y="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46" name="Freeform 45"/>
              <p:cNvSpPr>
                <a:spLocks/>
              </p:cNvSpPr>
              <p:nvPr/>
            </p:nvSpPr>
            <p:spPr bwMode="auto">
              <a:xfrm rot="3260985" flipV="1">
                <a:off x="7188737" y="3058249"/>
                <a:ext cx="1004887" cy="1023938"/>
              </a:xfrm>
              <a:custGeom>
                <a:avLst/>
                <a:gdLst/>
                <a:ahLst/>
                <a:cxnLst>
                  <a:cxn ang="0">
                    <a:pos x="1226" y="1099"/>
                  </a:cxn>
                  <a:cxn ang="0">
                    <a:pos x="1152" y="1109"/>
                  </a:cxn>
                  <a:cxn ang="0">
                    <a:pos x="1203" y="1041"/>
                  </a:cxn>
                  <a:cxn ang="0">
                    <a:pos x="1149" y="1076"/>
                  </a:cxn>
                  <a:cxn ang="0">
                    <a:pos x="1104" y="1073"/>
                  </a:cxn>
                  <a:cxn ang="0">
                    <a:pos x="1136" y="1016"/>
                  </a:cxn>
                  <a:cxn ang="0">
                    <a:pos x="1067" y="1056"/>
                  </a:cxn>
                  <a:cxn ang="0">
                    <a:pos x="1047" y="1025"/>
                  </a:cxn>
                  <a:cxn ang="0">
                    <a:pos x="1081" y="969"/>
                  </a:cxn>
                  <a:cxn ang="0">
                    <a:pos x="985" y="1031"/>
                  </a:cxn>
                  <a:cxn ang="0">
                    <a:pos x="1007" y="979"/>
                  </a:cxn>
                  <a:cxn ang="0">
                    <a:pos x="1028" y="939"/>
                  </a:cxn>
                  <a:cxn ang="0">
                    <a:pos x="922" y="996"/>
                  </a:cxn>
                  <a:cxn ang="0">
                    <a:pos x="956" y="949"/>
                  </a:cxn>
                  <a:cxn ang="0">
                    <a:pos x="958" y="925"/>
                  </a:cxn>
                  <a:cxn ang="0">
                    <a:pos x="870" y="959"/>
                  </a:cxn>
                  <a:cxn ang="0">
                    <a:pos x="920" y="901"/>
                  </a:cxn>
                  <a:cxn ang="0">
                    <a:pos x="835" y="922"/>
                  </a:cxn>
                  <a:cxn ang="0">
                    <a:pos x="795" y="848"/>
                  </a:cxn>
                  <a:cxn ang="0">
                    <a:pos x="751" y="860"/>
                  </a:cxn>
                  <a:cxn ang="0">
                    <a:pos x="686" y="767"/>
                  </a:cxn>
                  <a:cxn ang="0">
                    <a:pos x="742" y="679"/>
                  </a:cxn>
                  <a:cxn ang="0">
                    <a:pos x="763" y="621"/>
                  </a:cxn>
                  <a:cxn ang="0">
                    <a:pos x="833" y="368"/>
                  </a:cxn>
                  <a:cxn ang="0">
                    <a:pos x="851" y="205"/>
                  </a:cxn>
                  <a:cxn ang="0">
                    <a:pos x="734" y="145"/>
                  </a:cxn>
                  <a:cxn ang="0">
                    <a:pos x="560" y="43"/>
                  </a:cxn>
                  <a:cxn ang="0">
                    <a:pos x="510" y="16"/>
                  </a:cxn>
                  <a:cxn ang="0">
                    <a:pos x="381" y="4"/>
                  </a:cxn>
                  <a:cxn ang="0">
                    <a:pos x="283" y="12"/>
                  </a:cxn>
                  <a:cxn ang="0">
                    <a:pos x="236" y="100"/>
                  </a:cxn>
                  <a:cxn ang="0">
                    <a:pos x="223" y="174"/>
                  </a:cxn>
                  <a:cxn ang="0">
                    <a:pos x="273" y="115"/>
                  </a:cxn>
                  <a:cxn ang="0">
                    <a:pos x="314" y="126"/>
                  </a:cxn>
                  <a:cxn ang="0">
                    <a:pos x="389" y="124"/>
                  </a:cxn>
                  <a:cxn ang="0">
                    <a:pos x="439" y="144"/>
                  </a:cxn>
                  <a:cxn ang="0">
                    <a:pos x="495" y="177"/>
                  </a:cxn>
                  <a:cxn ang="0">
                    <a:pos x="559" y="223"/>
                  </a:cxn>
                  <a:cxn ang="0">
                    <a:pos x="612" y="324"/>
                  </a:cxn>
                  <a:cxn ang="0">
                    <a:pos x="585" y="424"/>
                  </a:cxn>
                  <a:cxn ang="0">
                    <a:pos x="481" y="558"/>
                  </a:cxn>
                  <a:cxn ang="0">
                    <a:pos x="404" y="496"/>
                  </a:cxn>
                  <a:cxn ang="0">
                    <a:pos x="288" y="362"/>
                  </a:cxn>
                  <a:cxn ang="0">
                    <a:pos x="190" y="270"/>
                  </a:cxn>
                  <a:cxn ang="0">
                    <a:pos x="85" y="230"/>
                  </a:cxn>
                  <a:cxn ang="0">
                    <a:pos x="11" y="224"/>
                  </a:cxn>
                  <a:cxn ang="0">
                    <a:pos x="54" y="253"/>
                  </a:cxn>
                  <a:cxn ang="0">
                    <a:pos x="146" y="294"/>
                  </a:cxn>
                  <a:cxn ang="0">
                    <a:pos x="146" y="360"/>
                  </a:cxn>
                  <a:cxn ang="0">
                    <a:pos x="161" y="395"/>
                  </a:cxn>
                  <a:cxn ang="0">
                    <a:pos x="205" y="470"/>
                  </a:cxn>
                  <a:cxn ang="0">
                    <a:pos x="241" y="503"/>
                  </a:cxn>
                  <a:cxn ang="0">
                    <a:pos x="373" y="715"/>
                  </a:cxn>
                  <a:cxn ang="0">
                    <a:pos x="451" y="835"/>
                  </a:cxn>
                  <a:cxn ang="0">
                    <a:pos x="544" y="904"/>
                  </a:cxn>
                  <a:cxn ang="0">
                    <a:pos x="636" y="957"/>
                  </a:cxn>
                  <a:cxn ang="0">
                    <a:pos x="695" y="985"/>
                  </a:cxn>
                  <a:cxn ang="0">
                    <a:pos x="1083" y="1289"/>
                  </a:cxn>
                  <a:cxn ang="0">
                    <a:pos x="1222" y="1140"/>
                  </a:cxn>
                </a:cxnLst>
                <a:rect l="0" t="0" r="r" b="b"/>
                <a:pathLst>
                  <a:path w="1266" h="1289">
                    <a:moveTo>
                      <a:pt x="1221" y="1139"/>
                    </a:moveTo>
                    <a:lnTo>
                      <a:pt x="1266" y="1078"/>
                    </a:lnTo>
                    <a:lnTo>
                      <a:pt x="1264" y="1079"/>
                    </a:lnTo>
                    <a:lnTo>
                      <a:pt x="1258" y="1081"/>
                    </a:lnTo>
                    <a:lnTo>
                      <a:pt x="1250" y="1086"/>
                    </a:lnTo>
                    <a:lnTo>
                      <a:pt x="1238" y="1092"/>
                    </a:lnTo>
                    <a:lnTo>
                      <a:pt x="1226" y="1099"/>
                    </a:lnTo>
                    <a:lnTo>
                      <a:pt x="1212" y="1107"/>
                    </a:lnTo>
                    <a:lnTo>
                      <a:pt x="1197" y="1115"/>
                    </a:lnTo>
                    <a:lnTo>
                      <a:pt x="1182" y="1123"/>
                    </a:lnTo>
                    <a:lnTo>
                      <a:pt x="1175" y="1119"/>
                    </a:lnTo>
                    <a:lnTo>
                      <a:pt x="1167" y="1116"/>
                    </a:lnTo>
                    <a:lnTo>
                      <a:pt x="1160" y="1113"/>
                    </a:lnTo>
                    <a:lnTo>
                      <a:pt x="1152" y="1109"/>
                    </a:lnTo>
                    <a:lnTo>
                      <a:pt x="1161" y="1096"/>
                    </a:lnTo>
                    <a:lnTo>
                      <a:pt x="1169" y="1085"/>
                    </a:lnTo>
                    <a:lnTo>
                      <a:pt x="1178" y="1073"/>
                    </a:lnTo>
                    <a:lnTo>
                      <a:pt x="1187" y="1062"/>
                    </a:lnTo>
                    <a:lnTo>
                      <a:pt x="1193" y="1054"/>
                    </a:lnTo>
                    <a:lnTo>
                      <a:pt x="1199" y="1046"/>
                    </a:lnTo>
                    <a:lnTo>
                      <a:pt x="1203" y="1041"/>
                    </a:lnTo>
                    <a:lnTo>
                      <a:pt x="1204" y="1040"/>
                    </a:lnTo>
                    <a:lnTo>
                      <a:pt x="1202" y="1041"/>
                    </a:lnTo>
                    <a:lnTo>
                      <a:pt x="1196" y="1045"/>
                    </a:lnTo>
                    <a:lnTo>
                      <a:pt x="1187" y="1050"/>
                    </a:lnTo>
                    <a:lnTo>
                      <a:pt x="1176" y="1058"/>
                    </a:lnTo>
                    <a:lnTo>
                      <a:pt x="1162" y="1066"/>
                    </a:lnTo>
                    <a:lnTo>
                      <a:pt x="1149" y="1076"/>
                    </a:lnTo>
                    <a:lnTo>
                      <a:pt x="1135" y="1086"/>
                    </a:lnTo>
                    <a:lnTo>
                      <a:pt x="1121" y="1095"/>
                    </a:lnTo>
                    <a:lnTo>
                      <a:pt x="1115" y="1093"/>
                    </a:lnTo>
                    <a:lnTo>
                      <a:pt x="1109" y="1090"/>
                    </a:lnTo>
                    <a:lnTo>
                      <a:pt x="1104" y="1087"/>
                    </a:lnTo>
                    <a:lnTo>
                      <a:pt x="1098" y="1085"/>
                    </a:lnTo>
                    <a:lnTo>
                      <a:pt x="1104" y="1073"/>
                    </a:lnTo>
                    <a:lnTo>
                      <a:pt x="1110" y="1061"/>
                    </a:lnTo>
                    <a:lnTo>
                      <a:pt x="1117" y="1049"/>
                    </a:lnTo>
                    <a:lnTo>
                      <a:pt x="1123" y="1039"/>
                    </a:lnTo>
                    <a:lnTo>
                      <a:pt x="1128" y="1030"/>
                    </a:lnTo>
                    <a:lnTo>
                      <a:pt x="1132" y="1023"/>
                    </a:lnTo>
                    <a:lnTo>
                      <a:pt x="1135" y="1017"/>
                    </a:lnTo>
                    <a:lnTo>
                      <a:pt x="1136" y="1016"/>
                    </a:lnTo>
                    <a:lnTo>
                      <a:pt x="1134" y="1017"/>
                    </a:lnTo>
                    <a:lnTo>
                      <a:pt x="1128" y="1020"/>
                    </a:lnTo>
                    <a:lnTo>
                      <a:pt x="1119" y="1026"/>
                    </a:lnTo>
                    <a:lnTo>
                      <a:pt x="1107" y="1032"/>
                    </a:lnTo>
                    <a:lnTo>
                      <a:pt x="1094" y="1040"/>
                    </a:lnTo>
                    <a:lnTo>
                      <a:pt x="1081" y="1048"/>
                    </a:lnTo>
                    <a:lnTo>
                      <a:pt x="1067" y="1056"/>
                    </a:lnTo>
                    <a:lnTo>
                      <a:pt x="1053" y="1064"/>
                    </a:lnTo>
                    <a:lnTo>
                      <a:pt x="1047" y="1062"/>
                    </a:lnTo>
                    <a:lnTo>
                      <a:pt x="1043" y="1058"/>
                    </a:lnTo>
                    <a:lnTo>
                      <a:pt x="1037" y="1056"/>
                    </a:lnTo>
                    <a:lnTo>
                      <a:pt x="1031" y="1054"/>
                    </a:lnTo>
                    <a:lnTo>
                      <a:pt x="1039" y="1040"/>
                    </a:lnTo>
                    <a:lnTo>
                      <a:pt x="1047" y="1025"/>
                    </a:lnTo>
                    <a:lnTo>
                      <a:pt x="1056" y="1010"/>
                    </a:lnTo>
                    <a:lnTo>
                      <a:pt x="1064" y="996"/>
                    </a:lnTo>
                    <a:lnTo>
                      <a:pt x="1071" y="985"/>
                    </a:lnTo>
                    <a:lnTo>
                      <a:pt x="1077" y="975"/>
                    </a:lnTo>
                    <a:lnTo>
                      <a:pt x="1082" y="969"/>
                    </a:lnTo>
                    <a:lnTo>
                      <a:pt x="1083" y="966"/>
                    </a:lnTo>
                    <a:lnTo>
                      <a:pt x="1081" y="969"/>
                    </a:lnTo>
                    <a:lnTo>
                      <a:pt x="1072" y="973"/>
                    </a:lnTo>
                    <a:lnTo>
                      <a:pt x="1062" y="980"/>
                    </a:lnTo>
                    <a:lnTo>
                      <a:pt x="1048" y="989"/>
                    </a:lnTo>
                    <a:lnTo>
                      <a:pt x="1032" y="1000"/>
                    </a:lnTo>
                    <a:lnTo>
                      <a:pt x="1016" y="1010"/>
                    </a:lnTo>
                    <a:lnTo>
                      <a:pt x="1000" y="1020"/>
                    </a:lnTo>
                    <a:lnTo>
                      <a:pt x="985" y="1031"/>
                    </a:lnTo>
                    <a:lnTo>
                      <a:pt x="981" y="1028"/>
                    </a:lnTo>
                    <a:lnTo>
                      <a:pt x="979" y="1027"/>
                    </a:lnTo>
                    <a:lnTo>
                      <a:pt x="976" y="1025"/>
                    </a:lnTo>
                    <a:lnTo>
                      <a:pt x="972" y="1024"/>
                    </a:lnTo>
                    <a:lnTo>
                      <a:pt x="983" y="1010"/>
                    </a:lnTo>
                    <a:lnTo>
                      <a:pt x="994" y="994"/>
                    </a:lnTo>
                    <a:lnTo>
                      <a:pt x="1007" y="979"/>
                    </a:lnTo>
                    <a:lnTo>
                      <a:pt x="1018" y="964"/>
                    </a:lnTo>
                    <a:lnTo>
                      <a:pt x="1028" y="950"/>
                    </a:lnTo>
                    <a:lnTo>
                      <a:pt x="1037" y="940"/>
                    </a:lnTo>
                    <a:lnTo>
                      <a:pt x="1041" y="933"/>
                    </a:lnTo>
                    <a:lnTo>
                      <a:pt x="1044" y="931"/>
                    </a:lnTo>
                    <a:lnTo>
                      <a:pt x="1039" y="933"/>
                    </a:lnTo>
                    <a:lnTo>
                      <a:pt x="1028" y="939"/>
                    </a:lnTo>
                    <a:lnTo>
                      <a:pt x="1011" y="948"/>
                    </a:lnTo>
                    <a:lnTo>
                      <a:pt x="991" y="959"/>
                    </a:lnTo>
                    <a:lnTo>
                      <a:pt x="970" y="971"/>
                    </a:lnTo>
                    <a:lnTo>
                      <a:pt x="950" y="981"/>
                    </a:lnTo>
                    <a:lnTo>
                      <a:pt x="934" y="990"/>
                    </a:lnTo>
                    <a:lnTo>
                      <a:pt x="923" y="996"/>
                    </a:lnTo>
                    <a:lnTo>
                      <a:pt x="922" y="996"/>
                    </a:lnTo>
                    <a:lnTo>
                      <a:pt x="922" y="996"/>
                    </a:lnTo>
                    <a:lnTo>
                      <a:pt x="922" y="996"/>
                    </a:lnTo>
                    <a:lnTo>
                      <a:pt x="920" y="995"/>
                    </a:lnTo>
                    <a:lnTo>
                      <a:pt x="926" y="987"/>
                    </a:lnTo>
                    <a:lnTo>
                      <a:pt x="935" y="975"/>
                    </a:lnTo>
                    <a:lnTo>
                      <a:pt x="946" y="963"/>
                    </a:lnTo>
                    <a:lnTo>
                      <a:pt x="956" y="949"/>
                    </a:lnTo>
                    <a:lnTo>
                      <a:pt x="968" y="935"/>
                    </a:lnTo>
                    <a:lnTo>
                      <a:pt x="977" y="924"/>
                    </a:lnTo>
                    <a:lnTo>
                      <a:pt x="983" y="917"/>
                    </a:lnTo>
                    <a:lnTo>
                      <a:pt x="985" y="913"/>
                    </a:lnTo>
                    <a:lnTo>
                      <a:pt x="981" y="914"/>
                    </a:lnTo>
                    <a:lnTo>
                      <a:pt x="972" y="919"/>
                    </a:lnTo>
                    <a:lnTo>
                      <a:pt x="958" y="925"/>
                    </a:lnTo>
                    <a:lnTo>
                      <a:pt x="942" y="932"/>
                    </a:lnTo>
                    <a:lnTo>
                      <a:pt x="924" y="940"/>
                    </a:lnTo>
                    <a:lnTo>
                      <a:pt x="905" y="948"/>
                    </a:lnTo>
                    <a:lnTo>
                      <a:pt x="888" y="956"/>
                    </a:lnTo>
                    <a:lnTo>
                      <a:pt x="873" y="963"/>
                    </a:lnTo>
                    <a:lnTo>
                      <a:pt x="872" y="962"/>
                    </a:lnTo>
                    <a:lnTo>
                      <a:pt x="870" y="959"/>
                    </a:lnTo>
                    <a:lnTo>
                      <a:pt x="869" y="958"/>
                    </a:lnTo>
                    <a:lnTo>
                      <a:pt x="867" y="957"/>
                    </a:lnTo>
                    <a:lnTo>
                      <a:pt x="877" y="947"/>
                    </a:lnTo>
                    <a:lnTo>
                      <a:pt x="887" y="935"/>
                    </a:lnTo>
                    <a:lnTo>
                      <a:pt x="898" y="924"/>
                    </a:lnTo>
                    <a:lnTo>
                      <a:pt x="910" y="911"/>
                    </a:lnTo>
                    <a:lnTo>
                      <a:pt x="920" y="901"/>
                    </a:lnTo>
                    <a:lnTo>
                      <a:pt x="930" y="891"/>
                    </a:lnTo>
                    <a:lnTo>
                      <a:pt x="935" y="886"/>
                    </a:lnTo>
                    <a:lnTo>
                      <a:pt x="938" y="883"/>
                    </a:lnTo>
                    <a:lnTo>
                      <a:pt x="836" y="924"/>
                    </a:lnTo>
                    <a:lnTo>
                      <a:pt x="836" y="924"/>
                    </a:lnTo>
                    <a:lnTo>
                      <a:pt x="835" y="922"/>
                    </a:lnTo>
                    <a:lnTo>
                      <a:pt x="835" y="922"/>
                    </a:lnTo>
                    <a:lnTo>
                      <a:pt x="834" y="921"/>
                    </a:lnTo>
                    <a:lnTo>
                      <a:pt x="905" y="853"/>
                    </a:lnTo>
                    <a:lnTo>
                      <a:pt x="822" y="905"/>
                    </a:lnTo>
                    <a:lnTo>
                      <a:pt x="819" y="894"/>
                    </a:lnTo>
                    <a:lnTo>
                      <a:pt x="812" y="881"/>
                    </a:lnTo>
                    <a:lnTo>
                      <a:pt x="804" y="865"/>
                    </a:lnTo>
                    <a:lnTo>
                      <a:pt x="795" y="848"/>
                    </a:lnTo>
                    <a:lnTo>
                      <a:pt x="788" y="851"/>
                    </a:lnTo>
                    <a:lnTo>
                      <a:pt x="781" y="854"/>
                    </a:lnTo>
                    <a:lnTo>
                      <a:pt x="774" y="857"/>
                    </a:lnTo>
                    <a:lnTo>
                      <a:pt x="768" y="859"/>
                    </a:lnTo>
                    <a:lnTo>
                      <a:pt x="761" y="860"/>
                    </a:lnTo>
                    <a:lnTo>
                      <a:pt x="757" y="860"/>
                    </a:lnTo>
                    <a:lnTo>
                      <a:pt x="751" y="860"/>
                    </a:lnTo>
                    <a:lnTo>
                      <a:pt x="746" y="859"/>
                    </a:lnTo>
                    <a:lnTo>
                      <a:pt x="733" y="852"/>
                    </a:lnTo>
                    <a:lnTo>
                      <a:pt x="718" y="841"/>
                    </a:lnTo>
                    <a:lnTo>
                      <a:pt x="704" y="826"/>
                    </a:lnTo>
                    <a:lnTo>
                      <a:pt x="692" y="808"/>
                    </a:lnTo>
                    <a:lnTo>
                      <a:pt x="686" y="789"/>
                    </a:lnTo>
                    <a:lnTo>
                      <a:pt x="686" y="767"/>
                    </a:lnTo>
                    <a:lnTo>
                      <a:pt x="693" y="744"/>
                    </a:lnTo>
                    <a:lnTo>
                      <a:pt x="711" y="721"/>
                    </a:lnTo>
                    <a:lnTo>
                      <a:pt x="718" y="714"/>
                    </a:lnTo>
                    <a:lnTo>
                      <a:pt x="723" y="706"/>
                    </a:lnTo>
                    <a:lnTo>
                      <a:pt x="730" y="698"/>
                    </a:lnTo>
                    <a:lnTo>
                      <a:pt x="736" y="689"/>
                    </a:lnTo>
                    <a:lnTo>
                      <a:pt x="742" y="679"/>
                    </a:lnTo>
                    <a:lnTo>
                      <a:pt x="748" y="669"/>
                    </a:lnTo>
                    <a:lnTo>
                      <a:pt x="752" y="659"/>
                    </a:lnTo>
                    <a:lnTo>
                      <a:pt x="758" y="648"/>
                    </a:lnTo>
                    <a:lnTo>
                      <a:pt x="759" y="641"/>
                    </a:lnTo>
                    <a:lnTo>
                      <a:pt x="760" y="634"/>
                    </a:lnTo>
                    <a:lnTo>
                      <a:pt x="761" y="627"/>
                    </a:lnTo>
                    <a:lnTo>
                      <a:pt x="763" y="621"/>
                    </a:lnTo>
                    <a:lnTo>
                      <a:pt x="775" y="560"/>
                    </a:lnTo>
                    <a:lnTo>
                      <a:pt x="786" y="509"/>
                    </a:lnTo>
                    <a:lnTo>
                      <a:pt x="797" y="468"/>
                    </a:lnTo>
                    <a:lnTo>
                      <a:pt x="806" y="436"/>
                    </a:lnTo>
                    <a:lnTo>
                      <a:pt x="816" y="410"/>
                    </a:lnTo>
                    <a:lnTo>
                      <a:pt x="825" y="388"/>
                    </a:lnTo>
                    <a:lnTo>
                      <a:pt x="833" y="368"/>
                    </a:lnTo>
                    <a:lnTo>
                      <a:pt x="840" y="349"/>
                    </a:lnTo>
                    <a:lnTo>
                      <a:pt x="847" y="327"/>
                    </a:lnTo>
                    <a:lnTo>
                      <a:pt x="851" y="303"/>
                    </a:lnTo>
                    <a:lnTo>
                      <a:pt x="856" y="276"/>
                    </a:lnTo>
                    <a:lnTo>
                      <a:pt x="858" y="251"/>
                    </a:lnTo>
                    <a:lnTo>
                      <a:pt x="856" y="227"/>
                    </a:lnTo>
                    <a:lnTo>
                      <a:pt x="851" y="205"/>
                    </a:lnTo>
                    <a:lnTo>
                      <a:pt x="842" y="188"/>
                    </a:lnTo>
                    <a:lnTo>
                      <a:pt x="827" y="178"/>
                    </a:lnTo>
                    <a:lnTo>
                      <a:pt x="810" y="172"/>
                    </a:lnTo>
                    <a:lnTo>
                      <a:pt x="792" y="167"/>
                    </a:lnTo>
                    <a:lnTo>
                      <a:pt x="774" y="161"/>
                    </a:lnTo>
                    <a:lnTo>
                      <a:pt x="756" y="154"/>
                    </a:lnTo>
                    <a:lnTo>
                      <a:pt x="734" y="145"/>
                    </a:lnTo>
                    <a:lnTo>
                      <a:pt x="710" y="133"/>
                    </a:lnTo>
                    <a:lnTo>
                      <a:pt x="682" y="118"/>
                    </a:lnTo>
                    <a:lnTo>
                      <a:pt x="650" y="99"/>
                    </a:lnTo>
                    <a:lnTo>
                      <a:pt x="622" y="81"/>
                    </a:lnTo>
                    <a:lnTo>
                      <a:pt x="598" y="66"/>
                    </a:lnTo>
                    <a:lnTo>
                      <a:pt x="577" y="54"/>
                    </a:lnTo>
                    <a:lnTo>
                      <a:pt x="560" y="43"/>
                    </a:lnTo>
                    <a:lnTo>
                      <a:pt x="547" y="35"/>
                    </a:lnTo>
                    <a:lnTo>
                      <a:pt x="537" y="31"/>
                    </a:lnTo>
                    <a:lnTo>
                      <a:pt x="531" y="27"/>
                    </a:lnTo>
                    <a:lnTo>
                      <a:pt x="529" y="26"/>
                    </a:lnTo>
                    <a:lnTo>
                      <a:pt x="526" y="25"/>
                    </a:lnTo>
                    <a:lnTo>
                      <a:pt x="521" y="21"/>
                    </a:lnTo>
                    <a:lnTo>
                      <a:pt x="510" y="16"/>
                    </a:lnTo>
                    <a:lnTo>
                      <a:pt x="496" y="11"/>
                    </a:lnTo>
                    <a:lnTo>
                      <a:pt x="481" y="5"/>
                    </a:lnTo>
                    <a:lnTo>
                      <a:pt x="463" y="1"/>
                    </a:lnTo>
                    <a:lnTo>
                      <a:pt x="443" y="0"/>
                    </a:lnTo>
                    <a:lnTo>
                      <a:pt x="423" y="0"/>
                    </a:lnTo>
                    <a:lnTo>
                      <a:pt x="402" y="2"/>
                    </a:lnTo>
                    <a:lnTo>
                      <a:pt x="381" y="4"/>
                    </a:lnTo>
                    <a:lnTo>
                      <a:pt x="360" y="6"/>
                    </a:lnTo>
                    <a:lnTo>
                      <a:pt x="342" y="9"/>
                    </a:lnTo>
                    <a:lnTo>
                      <a:pt x="325" y="10"/>
                    </a:lnTo>
                    <a:lnTo>
                      <a:pt x="310" y="11"/>
                    </a:lnTo>
                    <a:lnTo>
                      <a:pt x="297" y="12"/>
                    </a:lnTo>
                    <a:lnTo>
                      <a:pt x="288" y="12"/>
                    </a:lnTo>
                    <a:lnTo>
                      <a:pt x="283" y="12"/>
                    </a:lnTo>
                    <a:lnTo>
                      <a:pt x="279" y="12"/>
                    </a:lnTo>
                    <a:lnTo>
                      <a:pt x="272" y="12"/>
                    </a:lnTo>
                    <a:lnTo>
                      <a:pt x="265" y="13"/>
                    </a:lnTo>
                    <a:lnTo>
                      <a:pt x="258" y="34"/>
                    </a:lnTo>
                    <a:lnTo>
                      <a:pt x="250" y="56"/>
                    </a:lnTo>
                    <a:lnTo>
                      <a:pt x="243" y="78"/>
                    </a:lnTo>
                    <a:lnTo>
                      <a:pt x="236" y="100"/>
                    </a:lnTo>
                    <a:lnTo>
                      <a:pt x="228" y="122"/>
                    </a:lnTo>
                    <a:lnTo>
                      <a:pt x="221" y="144"/>
                    </a:lnTo>
                    <a:lnTo>
                      <a:pt x="214" y="167"/>
                    </a:lnTo>
                    <a:lnTo>
                      <a:pt x="207" y="188"/>
                    </a:lnTo>
                    <a:lnTo>
                      <a:pt x="213" y="184"/>
                    </a:lnTo>
                    <a:lnTo>
                      <a:pt x="217" y="179"/>
                    </a:lnTo>
                    <a:lnTo>
                      <a:pt x="223" y="174"/>
                    </a:lnTo>
                    <a:lnTo>
                      <a:pt x="229" y="169"/>
                    </a:lnTo>
                    <a:lnTo>
                      <a:pt x="237" y="161"/>
                    </a:lnTo>
                    <a:lnTo>
                      <a:pt x="245" y="150"/>
                    </a:lnTo>
                    <a:lnTo>
                      <a:pt x="252" y="140"/>
                    </a:lnTo>
                    <a:lnTo>
                      <a:pt x="260" y="130"/>
                    </a:lnTo>
                    <a:lnTo>
                      <a:pt x="267" y="122"/>
                    </a:lnTo>
                    <a:lnTo>
                      <a:pt x="273" y="115"/>
                    </a:lnTo>
                    <a:lnTo>
                      <a:pt x="277" y="110"/>
                    </a:lnTo>
                    <a:lnTo>
                      <a:pt x="282" y="109"/>
                    </a:lnTo>
                    <a:lnTo>
                      <a:pt x="287" y="111"/>
                    </a:lnTo>
                    <a:lnTo>
                      <a:pt x="291" y="114"/>
                    </a:lnTo>
                    <a:lnTo>
                      <a:pt x="298" y="117"/>
                    </a:lnTo>
                    <a:lnTo>
                      <a:pt x="305" y="122"/>
                    </a:lnTo>
                    <a:lnTo>
                      <a:pt x="314" y="126"/>
                    </a:lnTo>
                    <a:lnTo>
                      <a:pt x="324" y="131"/>
                    </a:lnTo>
                    <a:lnTo>
                      <a:pt x="335" y="135"/>
                    </a:lnTo>
                    <a:lnTo>
                      <a:pt x="347" y="139"/>
                    </a:lnTo>
                    <a:lnTo>
                      <a:pt x="358" y="140"/>
                    </a:lnTo>
                    <a:lnTo>
                      <a:pt x="370" y="137"/>
                    </a:lnTo>
                    <a:lnTo>
                      <a:pt x="380" y="131"/>
                    </a:lnTo>
                    <a:lnTo>
                      <a:pt x="389" y="124"/>
                    </a:lnTo>
                    <a:lnTo>
                      <a:pt x="398" y="118"/>
                    </a:lnTo>
                    <a:lnTo>
                      <a:pt x="405" y="115"/>
                    </a:lnTo>
                    <a:lnTo>
                      <a:pt x="412" y="115"/>
                    </a:lnTo>
                    <a:lnTo>
                      <a:pt x="417" y="122"/>
                    </a:lnTo>
                    <a:lnTo>
                      <a:pt x="421" y="129"/>
                    </a:lnTo>
                    <a:lnTo>
                      <a:pt x="430" y="137"/>
                    </a:lnTo>
                    <a:lnTo>
                      <a:pt x="439" y="144"/>
                    </a:lnTo>
                    <a:lnTo>
                      <a:pt x="449" y="150"/>
                    </a:lnTo>
                    <a:lnTo>
                      <a:pt x="459" y="156"/>
                    </a:lnTo>
                    <a:lnTo>
                      <a:pt x="471" y="162"/>
                    </a:lnTo>
                    <a:lnTo>
                      <a:pt x="480" y="167"/>
                    </a:lnTo>
                    <a:lnTo>
                      <a:pt x="489" y="170"/>
                    </a:lnTo>
                    <a:lnTo>
                      <a:pt x="492" y="174"/>
                    </a:lnTo>
                    <a:lnTo>
                      <a:pt x="495" y="177"/>
                    </a:lnTo>
                    <a:lnTo>
                      <a:pt x="499" y="180"/>
                    </a:lnTo>
                    <a:lnTo>
                      <a:pt x="502" y="184"/>
                    </a:lnTo>
                    <a:lnTo>
                      <a:pt x="522" y="199"/>
                    </a:lnTo>
                    <a:lnTo>
                      <a:pt x="537" y="208"/>
                    </a:lnTo>
                    <a:lnTo>
                      <a:pt x="546" y="215"/>
                    </a:lnTo>
                    <a:lnTo>
                      <a:pt x="553" y="218"/>
                    </a:lnTo>
                    <a:lnTo>
                      <a:pt x="559" y="223"/>
                    </a:lnTo>
                    <a:lnTo>
                      <a:pt x="564" y="227"/>
                    </a:lnTo>
                    <a:lnTo>
                      <a:pt x="570" y="233"/>
                    </a:lnTo>
                    <a:lnTo>
                      <a:pt x="579" y="243"/>
                    </a:lnTo>
                    <a:lnTo>
                      <a:pt x="594" y="263"/>
                    </a:lnTo>
                    <a:lnTo>
                      <a:pt x="604" y="285"/>
                    </a:lnTo>
                    <a:lnTo>
                      <a:pt x="609" y="306"/>
                    </a:lnTo>
                    <a:lnTo>
                      <a:pt x="612" y="324"/>
                    </a:lnTo>
                    <a:lnTo>
                      <a:pt x="612" y="342"/>
                    </a:lnTo>
                    <a:lnTo>
                      <a:pt x="610" y="354"/>
                    </a:lnTo>
                    <a:lnTo>
                      <a:pt x="609" y="362"/>
                    </a:lnTo>
                    <a:lnTo>
                      <a:pt x="608" y="366"/>
                    </a:lnTo>
                    <a:lnTo>
                      <a:pt x="606" y="374"/>
                    </a:lnTo>
                    <a:lnTo>
                      <a:pt x="598" y="394"/>
                    </a:lnTo>
                    <a:lnTo>
                      <a:pt x="585" y="424"/>
                    </a:lnTo>
                    <a:lnTo>
                      <a:pt x="570" y="457"/>
                    </a:lnTo>
                    <a:lnTo>
                      <a:pt x="552" y="492"/>
                    </a:lnTo>
                    <a:lnTo>
                      <a:pt x="532" y="521"/>
                    </a:lnTo>
                    <a:lnTo>
                      <a:pt x="511" y="546"/>
                    </a:lnTo>
                    <a:lnTo>
                      <a:pt x="491" y="557"/>
                    </a:lnTo>
                    <a:lnTo>
                      <a:pt x="486" y="558"/>
                    </a:lnTo>
                    <a:lnTo>
                      <a:pt x="481" y="558"/>
                    </a:lnTo>
                    <a:lnTo>
                      <a:pt x="477" y="557"/>
                    </a:lnTo>
                    <a:lnTo>
                      <a:pt x="472" y="556"/>
                    </a:lnTo>
                    <a:lnTo>
                      <a:pt x="461" y="549"/>
                    </a:lnTo>
                    <a:lnTo>
                      <a:pt x="448" y="539"/>
                    </a:lnTo>
                    <a:lnTo>
                      <a:pt x="434" y="527"/>
                    </a:lnTo>
                    <a:lnTo>
                      <a:pt x="419" y="512"/>
                    </a:lnTo>
                    <a:lnTo>
                      <a:pt x="404" y="496"/>
                    </a:lnTo>
                    <a:lnTo>
                      <a:pt x="388" y="479"/>
                    </a:lnTo>
                    <a:lnTo>
                      <a:pt x="372" y="460"/>
                    </a:lnTo>
                    <a:lnTo>
                      <a:pt x="355" y="441"/>
                    </a:lnTo>
                    <a:lnTo>
                      <a:pt x="338" y="421"/>
                    </a:lnTo>
                    <a:lnTo>
                      <a:pt x="321" y="402"/>
                    </a:lnTo>
                    <a:lnTo>
                      <a:pt x="304" y="382"/>
                    </a:lnTo>
                    <a:lnTo>
                      <a:pt x="288" y="362"/>
                    </a:lnTo>
                    <a:lnTo>
                      <a:pt x="272" y="344"/>
                    </a:lnTo>
                    <a:lnTo>
                      <a:pt x="256" y="327"/>
                    </a:lnTo>
                    <a:lnTo>
                      <a:pt x="241" y="311"/>
                    </a:lnTo>
                    <a:lnTo>
                      <a:pt x="226" y="297"/>
                    </a:lnTo>
                    <a:lnTo>
                      <a:pt x="214" y="288"/>
                    </a:lnTo>
                    <a:lnTo>
                      <a:pt x="203" y="278"/>
                    </a:lnTo>
                    <a:lnTo>
                      <a:pt x="190" y="270"/>
                    </a:lnTo>
                    <a:lnTo>
                      <a:pt x="178" y="263"/>
                    </a:lnTo>
                    <a:lnTo>
                      <a:pt x="164" y="258"/>
                    </a:lnTo>
                    <a:lnTo>
                      <a:pt x="152" y="251"/>
                    </a:lnTo>
                    <a:lnTo>
                      <a:pt x="139" y="246"/>
                    </a:lnTo>
                    <a:lnTo>
                      <a:pt x="126" y="241"/>
                    </a:lnTo>
                    <a:lnTo>
                      <a:pt x="106" y="235"/>
                    </a:lnTo>
                    <a:lnTo>
                      <a:pt x="85" y="230"/>
                    </a:lnTo>
                    <a:lnTo>
                      <a:pt x="67" y="227"/>
                    </a:lnTo>
                    <a:lnTo>
                      <a:pt x="50" y="223"/>
                    </a:lnTo>
                    <a:lnTo>
                      <a:pt x="38" y="222"/>
                    </a:lnTo>
                    <a:lnTo>
                      <a:pt x="27" y="221"/>
                    </a:lnTo>
                    <a:lnTo>
                      <a:pt x="20" y="220"/>
                    </a:lnTo>
                    <a:lnTo>
                      <a:pt x="18" y="220"/>
                    </a:lnTo>
                    <a:lnTo>
                      <a:pt x="11" y="224"/>
                    </a:lnTo>
                    <a:lnTo>
                      <a:pt x="3" y="230"/>
                    </a:lnTo>
                    <a:lnTo>
                      <a:pt x="0" y="236"/>
                    </a:lnTo>
                    <a:lnTo>
                      <a:pt x="3" y="239"/>
                    </a:lnTo>
                    <a:lnTo>
                      <a:pt x="10" y="241"/>
                    </a:lnTo>
                    <a:lnTo>
                      <a:pt x="22" y="244"/>
                    </a:lnTo>
                    <a:lnTo>
                      <a:pt x="37" y="248"/>
                    </a:lnTo>
                    <a:lnTo>
                      <a:pt x="54" y="253"/>
                    </a:lnTo>
                    <a:lnTo>
                      <a:pt x="73" y="259"/>
                    </a:lnTo>
                    <a:lnTo>
                      <a:pt x="92" y="266"/>
                    </a:lnTo>
                    <a:lnTo>
                      <a:pt x="109" y="273"/>
                    </a:lnTo>
                    <a:lnTo>
                      <a:pt x="125" y="280"/>
                    </a:lnTo>
                    <a:lnTo>
                      <a:pt x="133" y="284"/>
                    </a:lnTo>
                    <a:lnTo>
                      <a:pt x="140" y="289"/>
                    </a:lnTo>
                    <a:lnTo>
                      <a:pt x="146" y="294"/>
                    </a:lnTo>
                    <a:lnTo>
                      <a:pt x="151" y="299"/>
                    </a:lnTo>
                    <a:lnTo>
                      <a:pt x="163" y="313"/>
                    </a:lnTo>
                    <a:lnTo>
                      <a:pt x="167" y="324"/>
                    </a:lnTo>
                    <a:lnTo>
                      <a:pt x="163" y="335"/>
                    </a:lnTo>
                    <a:lnTo>
                      <a:pt x="158" y="345"/>
                    </a:lnTo>
                    <a:lnTo>
                      <a:pt x="152" y="354"/>
                    </a:lnTo>
                    <a:lnTo>
                      <a:pt x="146" y="360"/>
                    </a:lnTo>
                    <a:lnTo>
                      <a:pt x="139" y="364"/>
                    </a:lnTo>
                    <a:lnTo>
                      <a:pt x="129" y="366"/>
                    </a:lnTo>
                    <a:lnTo>
                      <a:pt x="135" y="371"/>
                    </a:lnTo>
                    <a:lnTo>
                      <a:pt x="140" y="376"/>
                    </a:lnTo>
                    <a:lnTo>
                      <a:pt x="147" y="382"/>
                    </a:lnTo>
                    <a:lnTo>
                      <a:pt x="154" y="388"/>
                    </a:lnTo>
                    <a:lnTo>
                      <a:pt x="161" y="395"/>
                    </a:lnTo>
                    <a:lnTo>
                      <a:pt x="167" y="402"/>
                    </a:lnTo>
                    <a:lnTo>
                      <a:pt x="174" y="407"/>
                    </a:lnTo>
                    <a:lnTo>
                      <a:pt x="181" y="414"/>
                    </a:lnTo>
                    <a:lnTo>
                      <a:pt x="183" y="426"/>
                    </a:lnTo>
                    <a:lnTo>
                      <a:pt x="188" y="440"/>
                    </a:lnTo>
                    <a:lnTo>
                      <a:pt x="196" y="455"/>
                    </a:lnTo>
                    <a:lnTo>
                      <a:pt x="205" y="470"/>
                    </a:lnTo>
                    <a:lnTo>
                      <a:pt x="213" y="479"/>
                    </a:lnTo>
                    <a:lnTo>
                      <a:pt x="217" y="485"/>
                    </a:lnTo>
                    <a:lnTo>
                      <a:pt x="221" y="488"/>
                    </a:lnTo>
                    <a:lnTo>
                      <a:pt x="224" y="492"/>
                    </a:lnTo>
                    <a:lnTo>
                      <a:pt x="228" y="494"/>
                    </a:lnTo>
                    <a:lnTo>
                      <a:pt x="234" y="497"/>
                    </a:lnTo>
                    <a:lnTo>
                      <a:pt x="241" y="503"/>
                    </a:lnTo>
                    <a:lnTo>
                      <a:pt x="252" y="511"/>
                    </a:lnTo>
                    <a:lnTo>
                      <a:pt x="271" y="541"/>
                    </a:lnTo>
                    <a:lnTo>
                      <a:pt x="290" y="573"/>
                    </a:lnTo>
                    <a:lnTo>
                      <a:pt x="312" y="608"/>
                    </a:lnTo>
                    <a:lnTo>
                      <a:pt x="333" y="644"/>
                    </a:lnTo>
                    <a:lnTo>
                      <a:pt x="353" y="679"/>
                    </a:lnTo>
                    <a:lnTo>
                      <a:pt x="373" y="715"/>
                    </a:lnTo>
                    <a:lnTo>
                      <a:pt x="391" y="748"/>
                    </a:lnTo>
                    <a:lnTo>
                      <a:pt x="408" y="781"/>
                    </a:lnTo>
                    <a:lnTo>
                      <a:pt x="413" y="791"/>
                    </a:lnTo>
                    <a:lnTo>
                      <a:pt x="421" y="801"/>
                    </a:lnTo>
                    <a:lnTo>
                      <a:pt x="430" y="813"/>
                    </a:lnTo>
                    <a:lnTo>
                      <a:pt x="440" y="823"/>
                    </a:lnTo>
                    <a:lnTo>
                      <a:pt x="451" y="835"/>
                    </a:lnTo>
                    <a:lnTo>
                      <a:pt x="464" y="845"/>
                    </a:lnTo>
                    <a:lnTo>
                      <a:pt x="477" y="857"/>
                    </a:lnTo>
                    <a:lnTo>
                      <a:pt x="491" y="867"/>
                    </a:lnTo>
                    <a:lnTo>
                      <a:pt x="503" y="876"/>
                    </a:lnTo>
                    <a:lnTo>
                      <a:pt x="516" y="886"/>
                    </a:lnTo>
                    <a:lnTo>
                      <a:pt x="530" y="895"/>
                    </a:lnTo>
                    <a:lnTo>
                      <a:pt x="544" y="904"/>
                    </a:lnTo>
                    <a:lnTo>
                      <a:pt x="557" y="912"/>
                    </a:lnTo>
                    <a:lnTo>
                      <a:pt x="570" y="920"/>
                    </a:lnTo>
                    <a:lnTo>
                      <a:pt x="584" y="928"/>
                    </a:lnTo>
                    <a:lnTo>
                      <a:pt x="598" y="936"/>
                    </a:lnTo>
                    <a:lnTo>
                      <a:pt x="610" y="943"/>
                    </a:lnTo>
                    <a:lnTo>
                      <a:pt x="623" y="950"/>
                    </a:lnTo>
                    <a:lnTo>
                      <a:pt x="636" y="957"/>
                    </a:lnTo>
                    <a:lnTo>
                      <a:pt x="647" y="963"/>
                    </a:lnTo>
                    <a:lnTo>
                      <a:pt x="658" y="969"/>
                    </a:lnTo>
                    <a:lnTo>
                      <a:pt x="668" y="973"/>
                    </a:lnTo>
                    <a:lnTo>
                      <a:pt x="677" y="978"/>
                    </a:lnTo>
                    <a:lnTo>
                      <a:pt x="685" y="981"/>
                    </a:lnTo>
                    <a:lnTo>
                      <a:pt x="690" y="984"/>
                    </a:lnTo>
                    <a:lnTo>
                      <a:pt x="695" y="985"/>
                    </a:lnTo>
                    <a:lnTo>
                      <a:pt x="698" y="986"/>
                    </a:lnTo>
                    <a:lnTo>
                      <a:pt x="703" y="987"/>
                    </a:lnTo>
                    <a:lnTo>
                      <a:pt x="707" y="988"/>
                    </a:lnTo>
                    <a:lnTo>
                      <a:pt x="712" y="989"/>
                    </a:lnTo>
                    <a:lnTo>
                      <a:pt x="715" y="989"/>
                    </a:lnTo>
                    <a:lnTo>
                      <a:pt x="720" y="989"/>
                    </a:lnTo>
                    <a:lnTo>
                      <a:pt x="1083" y="1289"/>
                    </a:lnTo>
                    <a:lnTo>
                      <a:pt x="1184" y="1182"/>
                    </a:lnTo>
                    <a:lnTo>
                      <a:pt x="1189" y="1182"/>
                    </a:lnTo>
                    <a:lnTo>
                      <a:pt x="1204" y="1161"/>
                    </a:lnTo>
                    <a:lnTo>
                      <a:pt x="1225" y="1140"/>
                    </a:lnTo>
                    <a:lnTo>
                      <a:pt x="1225" y="1140"/>
                    </a:lnTo>
                    <a:lnTo>
                      <a:pt x="1223" y="1140"/>
                    </a:lnTo>
                    <a:lnTo>
                      <a:pt x="1222" y="1140"/>
                    </a:lnTo>
                    <a:lnTo>
                      <a:pt x="1221" y="113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47" name="Freeform 46"/>
              <p:cNvSpPr>
                <a:spLocks/>
              </p:cNvSpPr>
              <p:nvPr/>
            </p:nvSpPr>
            <p:spPr bwMode="auto">
              <a:xfrm rot="3260985" flipV="1">
                <a:off x="7158111" y="3330545"/>
                <a:ext cx="104775" cy="65088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17" y="0"/>
                  </a:cxn>
                  <a:cxn ang="0">
                    <a:pos x="33" y="2"/>
                  </a:cxn>
                  <a:cxn ang="0">
                    <a:pos x="52" y="7"/>
                  </a:cxn>
                  <a:cxn ang="0">
                    <a:pos x="71" y="15"/>
                  </a:cxn>
                  <a:cxn ang="0">
                    <a:pos x="90" y="23"/>
                  </a:cxn>
                  <a:cxn ang="0">
                    <a:pos x="107" y="34"/>
                  </a:cxn>
                  <a:cxn ang="0">
                    <a:pos x="120" y="42"/>
                  </a:cxn>
                  <a:cxn ang="0">
                    <a:pos x="128" y="49"/>
                  </a:cxn>
                  <a:cxn ang="0">
                    <a:pos x="131" y="59"/>
                  </a:cxn>
                  <a:cxn ang="0">
                    <a:pos x="128" y="70"/>
                  </a:cxn>
                  <a:cxn ang="0">
                    <a:pos x="123" y="78"/>
                  </a:cxn>
                  <a:cxn ang="0">
                    <a:pos x="120" y="81"/>
                  </a:cxn>
                  <a:cxn ang="0">
                    <a:pos x="120" y="81"/>
                  </a:cxn>
                  <a:cxn ang="0">
                    <a:pos x="119" y="81"/>
                  </a:cxn>
                  <a:cxn ang="0">
                    <a:pos x="116" y="81"/>
                  </a:cxn>
                  <a:cxn ang="0">
                    <a:pos x="113" y="81"/>
                  </a:cxn>
                  <a:cxn ang="0">
                    <a:pos x="108" y="79"/>
                  </a:cxn>
                  <a:cxn ang="0">
                    <a:pos x="101" y="75"/>
                  </a:cxn>
                  <a:cxn ang="0">
                    <a:pos x="91" y="71"/>
                  </a:cxn>
                  <a:cxn ang="0">
                    <a:pos x="80" y="64"/>
                  </a:cxn>
                  <a:cxn ang="0">
                    <a:pos x="62" y="55"/>
                  </a:cxn>
                  <a:cxn ang="0">
                    <a:pos x="45" y="45"/>
                  </a:cxn>
                  <a:cxn ang="0">
                    <a:pos x="29" y="37"/>
                  </a:cxn>
                  <a:cxn ang="0">
                    <a:pos x="16" y="29"/>
                  </a:cxn>
                  <a:cxn ang="0">
                    <a:pos x="6" y="21"/>
                  </a:cxn>
                  <a:cxn ang="0">
                    <a:pos x="0" y="15"/>
                  </a:cxn>
                  <a:cxn ang="0">
                    <a:pos x="0" y="8"/>
                  </a:cxn>
                  <a:cxn ang="0">
                    <a:pos x="6" y="3"/>
                  </a:cxn>
                </a:cxnLst>
                <a:rect l="0" t="0" r="r" b="b"/>
                <a:pathLst>
                  <a:path w="131" h="81">
                    <a:moveTo>
                      <a:pt x="6" y="3"/>
                    </a:moveTo>
                    <a:lnTo>
                      <a:pt x="17" y="0"/>
                    </a:lnTo>
                    <a:lnTo>
                      <a:pt x="33" y="2"/>
                    </a:lnTo>
                    <a:lnTo>
                      <a:pt x="52" y="7"/>
                    </a:lnTo>
                    <a:lnTo>
                      <a:pt x="71" y="15"/>
                    </a:lnTo>
                    <a:lnTo>
                      <a:pt x="90" y="23"/>
                    </a:lnTo>
                    <a:lnTo>
                      <a:pt x="107" y="34"/>
                    </a:lnTo>
                    <a:lnTo>
                      <a:pt x="120" y="42"/>
                    </a:lnTo>
                    <a:lnTo>
                      <a:pt x="128" y="49"/>
                    </a:lnTo>
                    <a:lnTo>
                      <a:pt x="131" y="59"/>
                    </a:lnTo>
                    <a:lnTo>
                      <a:pt x="128" y="70"/>
                    </a:lnTo>
                    <a:lnTo>
                      <a:pt x="123" y="78"/>
                    </a:lnTo>
                    <a:lnTo>
                      <a:pt x="120" y="81"/>
                    </a:lnTo>
                    <a:lnTo>
                      <a:pt x="120" y="81"/>
                    </a:lnTo>
                    <a:lnTo>
                      <a:pt x="119" y="81"/>
                    </a:lnTo>
                    <a:lnTo>
                      <a:pt x="116" y="81"/>
                    </a:lnTo>
                    <a:lnTo>
                      <a:pt x="113" y="81"/>
                    </a:lnTo>
                    <a:lnTo>
                      <a:pt x="108" y="79"/>
                    </a:lnTo>
                    <a:lnTo>
                      <a:pt x="101" y="75"/>
                    </a:lnTo>
                    <a:lnTo>
                      <a:pt x="91" y="71"/>
                    </a:lnTo>
                    <a:lnTo>
                      <a:pt x="80" y="64"/>
                    </a:lnTo>
                    <a:lnTo>
                      <a:pt x="62" y="55"/>
                    </a:lnTo>
                    <a:lnTo>
                      <a:pt x="45" y="45"/>
                    </a:lnTo>
                    <a:lnTo>
                      <a:pt x="29" y="37"/>
                    </a:lnTo>
                    <a:lnTo>
                      <a:pt x="16" y="29"/>
                    </a:lnTo>
                    <a:lnTo>
                      <a:pt x="6" y="21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48" name="Freeform 47"/>
              <p:cNvSpPr>
                <a:spLocks/>
              </p:cNvSpPr>
              <p:nvPr/>
            </p:nvSpPr>
            <p:spPr bwMode="auto">
              <a:xfrm rot="3260985" flipV="1">
                <a:off x="7214076" y="3274417"/>
                <a:ext cx="60325" cy="50800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16" y="1"/>
                  </a:cxn>
                  <a:cxn ang="0">
                    <a:pos x="23" y="5"/>
                  </a:cxn>
                  <a:cxn ang="0">
                    <a:pos x="34" y="11"/>
                  </a:cxn>
                  <a:cxn ang="0">
                    <a:pos x="45" y="18"/>
                  </a:cxn>
                  <a:cxn ang="0">
                    <a:pos x="56" y="24"/>
                  </a:cxn>
                  <a:cxn ang="0">
                    <a:pos x="66" y="31"/>
                  </a:cxn>
                  <a:cxn ang="0">
                    <a:pos x="73" y="36"/>
                  </a:cxn>
                  <a:cxn ang="0">
                    <a:pos x="76" y="41"/>
                  </a:cxn>
                  <a:cxn ang="0">
                    <a:pos x="75" y="44"/>
                  </a:cxn>
                  <a:cxn ang="0">
                    <a:pos x="69" y="49"/>
                  </a:cxn>
                  <a:cxn ang="0">
                    <a:pos x="61" y="53"/>
                  </a:cxn>
                  <a:cxn ang="0">
                    <a:pos x="51" y="58"/>
                  </a:cxn>
                  <a:cxn ang="0">
                    <a:pos x="41" y="61"/>
                  </a:cxn>
                  <a:cxn ang="0">
                    <a:pos x="29" y="64"/>
                  </a:cxn>
                  <a:cxn ang="0">
                    <a:pos x="19" y="62"/>
                  </a:cxn>
                  <a:cxn ang="0">
                    <a:pos x="10" y="58"/>
                  </a:cxn>
                  <a:cxn ang="0">
                    <a:pos x="0" y="46"/>
                  </a:cxn>
                  <a:cxn ang="0">
                    <a:pos x="0" y="36"/>
                  </a:cxn>
                  <a:cxn ang="0">
                    <a:pos x="5" y="21"/>
                  </a:cxn>
                  <a:cxn ang="0">
                    <a:pos x="14" y="0"/>
                  </a:cxn>
                </a:cxnLst>
                <a:rect l="0" t="0" r="r" b="b"/>
                <a:pathLst>
                  <a:path w="76" h="64">
                    <a:moveTo>
                      <a:pt x="14" y="0"/>
                    </a:moveTo>
                    <a:lnTo>
                      <a:pt x="16" y="1"/>
                    </a:lnTo>
                    <a:lnTo>
                      <a:pt x="23" y="5"/>
                    </a:lnTo>
                    <a:lnTo>
                      <a:pt x="34" y="11"/>
                    </a:lnTo>
                    <a:lnTo>
                      <a:pt x="45" y="18"/>
                    </a:lnTo>
                    <a:lnTo>
                      <a:pt x="56" y="24"/>
                    </a:lnTo>
                    <a:lnTo>
                      <a:pt x="66" y="31"/>
                    </a:lnTo>
                    <a:lnTo>
                      <a:pt x="73" y="36"/>
                    </a:lnTo>
                    <a:lnTo>
                      <a:pt x="76" y="41"/>
                    </a:lnTo>
                    <a:lnTo>
                      <a:pt x="75" y="44"/>
                    </a:lnTo>
                    <a:lnTo>
                      <a:pt x="69" y="49"/>
                    </a:lnTo>
                    <a:lnTo>
                      <a:pt x="61" y="53"/>
                    </a:lnTo>
                    <a:lnTo>
                      <a:pt x="51" y="58"/>
                    </a:lnTo>
                    <a:lnTo>
                      <a:pt x="41" y="61"/>
                    </a:lnTo>
                    <a:lnTo>
                      <a:pt x="29" y="64"/>
                    </a:lnTo>
                    <a:lnTo>
                      <a:pt x="19" y="62"/>
                    </a:lnTo>
                    <a:lnTo>
                      <a:pt x="10" y="58"/>
                    </a:lnTo>
                    <a:lnTo>
                      <a:pt x="0" y="46"/>
                    </a:lnTo>
                    <a:lnTo>
                      <a:pt x="0" y="36"/>
                    </a:lnTo>
                    <a:lnTo>
                      <a:pt x="5" y="2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49" name="Freeform 48"/>
              <p:cNvSpPr>
                <a:spLocks/>
              </p:cNvSpPr>
              <p:nvPr/>
            </p:nvSpPr>
            <p:spPr bwMode="auto">
              <a:xfrm>
                <a:off x="7386638" y="2592388"/>
                <a:ext cx="177800" cy="457200"/>
              </a:xfrm>
              <a:custGeom>
                <a:avLst/>
                <a:gdLst/>
                <a:ahLst/>
                <a:cxnLst>
                  <a:cxn ang="0">
                    <a:pos x="225" y="0"/>
                  </a:cxn>
                  <a:cxn ang="0">
                    <a:pos x="224" y="2"/>
                  </a:cxn>
                  <a:cxn ang="0">
                    <a:pos x="220" y="6"/>
                  </a:cxn>
                  <a:cxn ang="0">
                    <a:pos x="213" y="15"/>
                  </a:cxn>
                  <a:cxn ang="0">
                    <a:pos x="204" y="30"/>
                  </a:cxn>
                  <a:cxn ang="0">
                    <a:pos x="191" y="51"/>
                  </a:cxn>
                  <a:cxn ang="0">
                    <a:pos x="176" y="81"/>
                  </a:cxn>
                  <a:cxn ang="0">
                    <a:pos x="158" y="120"/>
                  </a:cxn>
                  <a:cxn ang="0">
                    <a:pos x="137" y="169"/>
                  </a:cxn>
                  <a:cxn ang="0">
                    <a:pos x="114" y="227"/>
                  </a:cxn>
                  <a:cxn ang="0">
                    <a:pos x="91" y="294"/>
                  </a:cxn>
                  <a:cxn ang="0">
                    <a:pos x="68" y="362"/>
                  </a:cxn>
                  <a:cxn ang="0">
                    <a:pos x="46" y="428"/>
                  </a:cxn>
                  <a:cxn ang="0">
                    <a:pos x="28" y="487"/>
                  </a:cxn>
                  <a:cxn ang="0">
                    <a:pos x="13" y="534"/>
                  </a:cxn>
                  <a:cxn ang="0">
                    <a:pos x="4" y="566"/>
                  </a:cxn>
                  <a:cxn ang="0">
                    <a:pos x="0" y="578"/>
                  </a:cxn>
                  <a:cxn ang="0">
                    <a:pos x="5" y="564"/>
                  </a:cxn>
                  <a:cxn ang="0">
                    <a:pos x="19" y="526"/>
                  </a:cxn>
                  <a:cxn ang="0">
                    <a:pos x="37" y="472"/>
                  </a:cxn>
                  <a:cxn ang="0">
                    <a:pos x="60" y="407"/>
                  </a:cxn>
                  <a:cxn ang="0">
                    <a:pos x="85" y="338"/>
                  </a:cxn>
                  <a:cxn ang="0">
                    <a:pos x="110" y="272"/>
                  </a:cxn>
                  <a:cxn ang="0">
                    <a:pos x="132" y="215"/>
                  </a:cxn>
                  <a:cxn ang="0">
                    <a:pos x="148" y="173"/>
                  </a:cxn>
                  <a:cxn ang="0">
                    <a:pos x="165" y="133"/>
                  </a:cxn>
                  <a:cxn ang="0">
                    <a:pos x="180" y="98"/>
                  </a:cxn>
                  <a:cxn ang="0">
                    <a:pos x="193" y="68"/>
                  </a:cxn>
                  <a:cxn ang="0">
                    <a:pos x="204" y="44"/>
                  </a:cxn>
                  <a:cxn ang="0">
                    <a:pos x="213" y="25"/>
                  </a:cxn>
                  <a:cxn ang="0">
                    <a:pos x="219" y="12"/>
                  </a:cxn>
                  <a:cxn ang="0">
                    <a:pos x="224" y="3"/>
                  </a:cxn>
                  <a:cxn ang="0">
                    <a:pos x="225" y="0"/>
                  </a:cxn>
                </a:cxnLst>
                <a:rect l="0" t="0" r="r" b="b"/>
                <a:pathLst>
                  <a:path w="225" h="578">
                    <a:moveTo>
                      <a:pt x="225" y="0"/>
                    </a:moveTo>
                    <a:lnTo>
                      <a:pt x="224" y="2"/>
                    </a:lnTo>
                    <a:lnTo>
                      <a:pt x="220" y="6"/>
                    </a:lnTo>
                    <a:lnTo>
                      <a:pt x="213" y="15"/>
                    </a:lnTo>
                    <a:lnTo>
                      <a:pt x="204" y="30"/>
                    </a:lnTo>
                    <a:lnTo>
                      <a:pt x="191" y="51"/>
                    </a:lnTo>
                    <a:lnTo>
                      <a:pt x="176" y="81"/>
                    </a:lnTo>
                    <a:lnTo>
                      <a:pt x="158" y="120"/>
                    </a:lnTo>
                    <a:lnTo>
                      <a:pt x="137" y="169"/>
                    </a:lnTo>
                    <a:lnTo>
                      <a:pt x="114" y="227"/>
                    </a:lnTo>
                    <a:lnTo>
                      <a:pt x="91" y="294"/>
                    </a:lnTo>
                    <a:lnTo>
                      <a:pt x="68" y="362"/>
                    </a:lnTo>
                    <a:lnTo>
                      <a:pt x="46" y="428"/>
                    </a:lnTo>
                    <a:lnTo>
                      <a:pt x="28" y="487"/>
                    </a:lnTo>
                    <a:lnTo>
                      <a:pt x="13" y="534"/>
                    </a:lnTo>
                    <a:lnTo>
                      <a:pt x="4" y="566"/>
                    </a:lnTo>
                    <a:lnTo>
                      <a:pt x="0" y="578"/>
                    </a:lnTo>
                    <a:lnTo>
                      <a:pt x="5" y="564"/>
                    </a:lnTo>
                    <a:lnTo>
                      <a:pt x="19" y="526"/>
                    </a:lnTo>
                    <a:lnTo>
                      <a:pt x="37" y="472"/>
                    </a:lnTo>
                    <a:lnTo>
                      <a:pt x="60" y="407"/>
                    </a:lnTo>
                    <a:lnTo>
                      <a:pt x="85" y="338"/>
                    </a:lnTo>
                    <a:lnTo>
                      <a:pt x="110" y="272"/>
                    </a:lnTo>
                    <a:lnTo>
                      <a:pt x="132" y="215"/>
                    </a:lnTo>
                    <a:lnTo>
                      <a:pt x="148" y="173"/>
                    </a:lnTo>
                    <a:lnTo>
                      <a:pt x="165" y="133"/>
                    </a:lnTo>
                    <a:lnTo>
                      <a:pt x="180" y="98"/>
                    </a:lnTo>
                    <a:lnTo>
                      <a:pt x="193" y="68"/>
                    </a:lnTo>
                    <a:lnTo>
                      <a:pt x="204" y="44"/>
                    </a:lnTo>
                    <a:lnTo>
                      <a:pt x="213" y="25"/>
                    </a:lnTo>
                    <a:lnTo>
                      <a:pt x="219" y="12"/>
                    </a:lnTo>
                    <a:lnTo>
                      <a:pt x="224" y="3"/>
                    </a:lnTo>
                    <a:lnTo>
                      <a:pt x="22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</p:grpSp>
        <p:sp>
          <p:nvSpPr>
            <p:cNvPr id="42" name="Line 34"/>
            <p:cNvSpPr>
              <a:spLocks noChangeShapeType="1"/>
            </p:cNvSpPr>
            <p:nvPr/>
          </p:nvSpPr>
          <p:spPr bwMode="auto">
            <a:xfrm flipV="1">
              <a:off x="7329488" y="918287"/>
              <a:ext cx="0" cy="2247188"/>
            </a:xfrm>
            <a:prstGeom prst="line">
              <a:avLst/>
            </a:prstGeom>
            <a:noFill/>
            <a:ln w="1270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730540" y="2086403"/>
            <a:ext cx="22570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Stable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Sick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71939" y="3245830"/>
            <a:ext cx="5001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Multistability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hysteresis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6420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066800" y="3523025"/>
            <a:ext cx="10097489" cy="3132587"/>
            <a:chOff x="4030697" y="4247676"/>
            <a:chExt cx="6926849" cy="2235551"/>
          </a:xfrm>
        </p:grpSpPr>
        <p:sp>
          <p:nvSpPr>
            <p:cNvPr id="154" name="Shape 154"/>
            <p:cNvSpPr/>
            <p:nvPr/>
          </p:nvSpPr>
          <p:spPr>
            <a:xfrm>
              <a:off x="7810739" y="4247676"/>
              <a:ext cx="3146807" cy="84219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5717" tIns="35717" rIns="35717" bIns="35717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/>
              </a:pPr>
              <a:r>
                <a: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“State 1</a:t>
              </a:r>
              <a:r>
                <a:rPr kumimoji="0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”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: Aerobe-only</a:t>
              </a:r>
              <a:r>
                <a:rPr kumimoji="0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F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/>
              </a:pPr>
              <a:r>
                <a: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Growth of facultative anaerobe only</a:t>
              </a:r>
            </a:p>
          </p:txBody>
        </p:sp>
        <p:sp>
          <p:nvSpPr>
            <p:cNvPr id="155" name="Shape 155"/>
            <p:cNvSpPr/>
            <p:nvPr/>
          </p:nvSpPr>
          <p:spPr>
            <a:xfrm flipV="1">
              <a:off x="4587955" y="4455422"/>
              <a:ext cx="1" cy="1792877"/>
            </a:xfrm>
            <a:prstGeom prst="line">
              <a:avLst/>
            </a:prstGeom>
            <a:ln w="57150" cmpd="sng">
              <a:solid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Shape 156"/>
            <p:cNvSpPr/>
            <p:nvPr/>
          </p:nvSpPr>
          <p:spPr>
            <a:xfrm>
              <a:off x="4590931" y="6240444"/>
              <a:ext cx="2917849" cy="1"/>
            </a:xfrm>
            <a:prstGeom prst="line">
              <a:avLst/>
            </a:prstGeom>
            <a:ln w="57150" cmpd="sng">
              <a:solid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Shape 157"/>
            <p:cNvSpPr/>
            <p:nvPr/>
          </p:nvSpPr>
          <p:spPr>
            <a:xfrm>
              <a:off x="4030697" y="4300359"/>
              <a:ext cx="556648" cy="37504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5717" tIns="35717" rIns="35717" bIns="35717" anchor="ctr"/>
            <a:lstStyle>
              <a:lvl1pPr>
                <a:defRPr sz="1400" b="1"/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/>
              </a:pPr>
              <a:r>
                <a:rPr kumimoji="0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[KP] </a:t>
              </a:r>
            </a:p>
          </p:txBody>
        </p:sp>
        <p:sp>
          <p:nvSpPr>
            <p:cNvPr id="158" name="Shape 158"/>
            <p:cNvSpPr/>
            <p:nvPr/>
          </p:nvSpPr>
          <p:spPr>
            <a:xfrm>
              <a:off x="5842610" y="6248298"/>
              <a:ext cx="2494216" cy="23492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5717" tIns="35717" rIns="35717" bIns="35717" anchor="ctr"/>
            <a:lstStyle>
              <a:lvl1pPr>
                <a:defRPr sz="1400" b="1"/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/>
              </a:pPr>
              <a:r>
                <a:rPr kumimoji="0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Glucose Flux In</a:t>
              </a:r>
            </a:p>
          </p:txBody>
        </p:sp>
        <p:sp>
          <p:nvSpPr>
            <p:cNvPr id="159" name="Shape 159"/>
            <p:cNvSpPr/>
            <p:nvPr/>
          </p:nvSpPr>
          <p:spPr>
            <a:xfrm flipV="1">
              <a:off x="4616298" y="5378803"/>
              <a:ext cx="2870996" cy="869496"/>
            </a:xfrm>
            <a:prstGeom prst="line">
              <a:avLst/>
            </a:prstGeom>
            <a:ln w="57150" cmpd="sng">
              <a:solidFill>
                <a:srgbClr val="82A9BC"/>
              </a:solidFill>
              <a:miter lim="400000"/>
              <a:tailEnd type="triangle"/>
            </a:ln>
          </p:spPr>
          <p:txBody>
            <a:bodyPr lIns="0" tIns="0" rIns="0" bIns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Shape 160"/>
            <p:cNvSpPr/>
            <p:nvPr/>
          </p:nvSpPr>
          <p:spPr>
            <a:xfrm>
              <a:off x="7520344" y="5164336"/>
              <a:ext cx="404457" cy="37504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5717" tIns="35717" rIns="35717" bIns="35717" anchor="ctr"/>
            <a:lstStyle>
              <a:lvl1pPr>
                <a:defRPr sz="1400" b="1"/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/>
              </a:pPr>
              <a:r>
                <a:rPr kumimoji="0" sz="24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K</a:t>
              </a:r>
              <a:r>
                <a:rPr kumimoji="0" lang="en-US" sz="24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</a:t>
              </a:r>
              <a:r>
                <a:rPr kumimoji="0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endPara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64" name="Screen Shot 2018-10-31 at 10.30.57 PM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7809390" y="4882420"/>
              <a:ext cx="1033209" cy="760286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3" name="Group 2"/>
          <p:cNvGrpSpPr/>
          <p:nvPr/>
        </p:nvGrpSpPr>
        <p:grpSpPr>
          <a:xfrm>
            <a:off x="-246627" y="-1"/>
            <a:ext cx="7590608" cy="3326367"/>
            <a:chOff x="3285241" y="885728"/>
            <a:chExt cx="5477759" cy="2400471"/>
          </a:xfrm>
        </p:grpSpPr>
        <p:sp>
          <p:nvSpPr>
            <p:cNvPr id="162" name="Shape 162"/>
            <p:cNvSpPr/>
            <p:nvPr/>
          </p:nvSpPr>
          <p:spPr>
            <a:xfrm>
              <a:off x="6839059" y="3021760"/>
              <a:ext cx="451693" cy="264439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500">
                  <a:solidFill>
                    <a:srgbClr val="FFFFFF"/>
                  </a:solidFill>
                </a:defRPr>
              </a:pPr>
              <a:endParaRPr kumimoji="0" sz="4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Shape 163"/>
            <p:cNvSpPr/>
            <p:nvPr/>
          </p:nvSpPr>
          <p:spPr>
            <a:xfrm rot="3180000">
              <a:off x="6121242" y="2531536"/>
              <a:ext cx="1244631" cy="155614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500">
                  <a:solidFill>
                    <a:srgbClr val="FFFFFF"/>
                  </a:solidFill>
                </a:defRPr>
              </a:pPr>
              <a:endParaRPr kumimoji="0" sz="4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4" name="Picture 3" descr="Screen Shot 2019-01-24 at 9.46.43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0" y="1295400"/>
              <a:ext cx="4811486" cy="1981200"/>
            </a:xfrm>
            <a:prstGeom prst="rect">
              <a:avLst/>
            </a:prstGeom>
          </p:spPr>
        </p:pic>
        <p:sp>
          <p:nvSpPr>
            <p:cNvPr id="17" name="Shape 124"/>
            <p:cNvSpPr/>
            <p:nvPr/>
          </p:nvSpPr>
          <p:spPr>
            <a:xfrm>
              <a:off x="3285241" y="885728"/>
              <a:ext cx="2982453" cy="58511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7" tIns="35717" rIns="35717" bIns="35717" anchor="ctr">
              <a:spAutoFit/>
            </a:bodyPr>
            <a:lstStyle>
              <a:lvl1pPr algn="l">
                <a:defRPr sz="1700" b="1"/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Complex polysaccharides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(e.g. dextran)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Shape 124"/>
            <p:cNvSpPr/>
            <p:nvPr/>
          </p:nvSpPr>
          <p:spPr>
            <a:xfrm>
              <a:off x="6629400" y="923089"/>
              <a:ext cx="2133600" cy="67395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7" tIns="35717" rIns="35717" bIns="35717" anchor="ctr">
              <a:spAutoFit/>
            </a:bodyPr>
            <a:lstStyle>
              <a:lvl1pPr algn="l">
                <a:defRPr sz="1700" b="1"/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Starter “fuel”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(e.g. glucose)</a:t>
              </a:r>
              <a:endParaRPr kumimoji="0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486665" y="4392295"/>
            <a:ext cx="990600" cy="2622736"/>
            <a:chOff x="7086600" y="918287"/>
            <a:chExt cx="1321053" cy="3114756"/>
          </a:xfrm>
        </p:grpSpPr>
        <p:grpSp>
          <p:nvGrpSpPr>
            <p:cNvPr id="23" name="Group 22"/>
            <p:cNvGrpSpPr/>
            <p:nvPr/>
          </p:nvGrpSpPr>
          <p:grpSpPr>
            <a:xfrm>
              <a:off x="7086600" y="2438400"/>
              <a:ext cx="1321053" cy="1594643"/>
              <a:chOff x="7064916" y="2592388"/>
              <a:chExt cx="1321053" cy="1594643"/>
            </a:xfrm>
          </p:grpSpPr>
          <p:sp>
            <p:nvSpPr>
              <p:cNvPr id="25" name="Freeform 24"/>
              <p:cNvSpPr>
                <a:spLocks/>
              </p:cNvSpPr>
              <p:nvPr/>
            </p:nvSpPr>
            <p:spPr bwMode="auto">
              <a:xfrm rot="3260985" flipV="1">
                <a:off x="7170738" y="2971800"/>
                <a:ext cx="1211262" cy="1219200"/>
              </a:xfrm>
              <a:custGeom>
                <a:avLst/>
                <a:gdLst/>
                <a:ahLst/>
                <a:cxnLst>
                  <a:cxn ang="0">
                    <a:pos x="1013" y="660"/>
                  </a:cxn>
                  <a:cxn ang="0">
                    <a:pos x="993" y="312"/>
                  </a:cxn>
                  <a:cxn ang="0">
                    <a:pos x="953" y="194"/>
                  </a:cxn>
                  <a:cxn ang="0">
                    <a:pos x="897" y="144"/>
                  </a:cxn>
                  <a:cxn ang="0">
                    <a:pos x="837" y="125"/>
                  </a:cxn>
                  <a:cxn ang="0">
                    <a:pos x="760" y="91"/>
                  </a:cxn>
                  <a:cxn ang="0">
                    <a:pos x="672" y="50"/>
                  </a:cxn>
                  <a:cxn ang="0">
                    <a:pos x="595" y="18"/>
                  </a:cxn>
                  <a:cxn ang="0">
                    <a:pos x="533" y="3"/>
                  </a:cxn>
                  <a:cxn ang="0">
                    <a:pos x="453" y="0"/>
                  </a:cxn>
                  <a:cxn ang="0">
                    <a:pos x="367" y="6"/>
                  </a:cxn>
                  <a:cxn ang="0">
                    <a:pos x="290" y="18"/>
                  </a:cxn>
                  <a:cxn ang="0">
                    <a:pos x="202" y="94"/>
                  </a:cxn>
                  <a:cxn ang="0">
                    <a:pos x="116" y="211"/>
                  </a:cxn>
                  <a:cxn ang="0">
                    <a:pos x="23" y="243"/>
                  </a:cxn>
                  <a:cxn ang="0">
                    <a:pos x="18" y="328"/>
                  </a:cxn>
                  <a:cxn ang="0">
                    <a:pos x="42" y="377"/>
                  </a:cxn>
                  <a:cxn ang="0">
                    <a:pos x="22" y="420"/>
                  </a:cxn>
                  <a:cxn ang="0">
                    <a:pos x="14" y="451"/>
                  </a:cxn>
                  <a:cxn ang="0">
                    <a:pos x="53" y="485"/>
                  </a:cxn>
                  <a:cxn ang="0">
                    <a:pos x="102" y="486"/>
                  </a:cxn>
                  <a:cxn ang="0">
                    <a:pos x="154" y="469"/>
                  </a:cxn>
                  <a:cxn ang="0">
                    <a:pos x="156" y="489"/>
                  </a:cxn>
                  <a:cxn ang="0">
                    <a:pos x="117" y="536"/>
                  </a:cxn>
                  <a:cxn ang="0">
                    <a:pos x="101" y="559"/>
                  </a:cxn>
                  <a:cxn ang="0">
                    <a:pos x="133" y="606"/>
                  </a:cxn>
                  <a:cxn ang="0">
                    <a:pos x="222" y="598"/>
                  </a:cxn>
                  <a:cxn ang="0">
                    <a:pos x="269" y="644"/>
                  </a:cxn>
                  <a:cxn ang="0">
                    <a:pos x="291" y="734"/>
                  </a:cxn>
                  <a:cxn ang="0">
                    <a:pos x="340" y="864"/>
                  </a:cxn>
                  <a:cxn ang="0">
                    <a:pos x="408" y="964"/>
                  </a:cxn>
                  <a:cxn ang="0">
                    <a:pos x="447" y="1009"/>
                  </a:cxn>
                  <a:cxn ang="0">
                    <a:pos x="489" y="504"/>
                  </a:cxn>
                  <a:cxn ang="0">
                    <a:pos x="446" y="443"/>
                  </a:cxn>
                  <a:cxn ang="0">
                    <a:pos x="450" y="419"/>
                  </a:cxn>
                  <a:cxn ang="0">
                    <a:pos x="511" y="380"/>
                  </a:cxn>
                  <a:cxn ang="0">
                    <a:pos x="566" y="398"/>
                  </a:cxn>
                  <a:cxn ang="0">
                    <a:pos x="585" y="427"/>
                  </a:cxn>
                  <a:cxn ang="0">
                    <a:pos x="580" y="448"/>
                  </a:cxn>
                  <a:cxn ang="0">
                    <a:pos x="542" y="510"/>
                  </a:cxn>
                  <a:cxn ang="0">
                    <a:pos x="489" y="1045"/>
                  </a:cxn>
                  <a:cxn ang="0">
                    <a:pos x="570" y="1092"/>
                  </a:cxn>
                  <a:cxn ang="0">
                    <a:pos x="655" y="1132"/>
                  </a:cxn>
                  <a:cxn ang="0">
                    <a:pos x="731" y="1170"/>
                  </a:cxn>
                  <a:cxn ang="0">
                    <a:pos x="797" y="1225"/>
                  </a:cxn>
                  <a:cxn ang="0">
                    <a:pos x="916" y="1332"/>
                  </a:cxn>
                  <a:cxn ang="0">
                    <a:pos x="1043" y="1438"/>
                  </a:cxn>
                  <a:cxn ang="0">
                    <a:pos x="1137" y="1515"/>
                  </a:cxn>
                  <a:cxn ang="0">
                    <a:pos x="1526" y="1130"/>
                  </a:cxn>
                  <a:cxn ang="0">
                    <a:pos x="1463" y="1099"/>
                  </a:cxn>
                  <a:cxn ang="0">
                    <a:pos x="1317" y="1025"/>
                  </a:cxn>
                  <a:cxn ang="0">
                    <a:pos x="1160" y="936"/>
                  </a:cxn>
                  <a:cxn ang="0">
                    <a:pos x="1058" y="862"/>
                  </a:cxn>
                </a:cxnLst>
                <a:rect l="0" t="0" r="r" b="b"/>
                <a:pathLst>
                  <a:path w="1526" h="1536">
                    <a:moveTo>
                      <a:pt x="1058" y="862"/>
                    </a:moveTo>
                    <a:lnTo>
                      <a:pt x="1037" y="817"/>
                    </a:lnTo>
                    <a:lnTo>
                      <a:pt x="1022" y="748"/>
                    </a:lnTo>
                    <a:lnTo>
                      <a:pt x="1013" y="660"/>
                    </a:lnTo>
                    <a:lnTo>
                      <a:pt x="1006" y="565"/>
                    </a:lnTo>
                    <a:lnTo>
                      <a:pt x="1002" y="470"/>
                    </a:lnTo>
                    <a:lnTo>
                      <a:pt x="998" y="382"/>
                    </a:lnTo>
                    <a:lnTo>
                      <a:pt x="993" y="312"/>
                    </a:lnTo>
                    <a:lnTo>
                      <a:pt x="983" y="267"/>
                    </a:lnTo>
                    <a:lnTo>
                      <a:pt x="973" y="239"/>
                    </a:lnTo>
                    <a:lnTo>
                      <a:pt x="963" y="215"/>
                    </a:lnTo>
                    <a:lnTo>
                      <a:pt x="953" y="194"/>
                    </a:lnTo>
                    <a:lnTo>
                      <a:pt x="942" y="176"/>
                    </a:lnTo>
                    <a:lnTo>
                      <a:pt x="929" y="162"/>
                    </a:lnTo>
                    <a:lnTo>
                      <a:pt x="914" y="152"/>
                    </a:lnTo>
                    <a:lnTo>
                      <a:pt x="897" y="144"/>
                    </a:lnTo>
                    <a:lnTo>
                      <a:pt x="875" y="138"/>
                    </a:lnTo>
                    <a:lnTo>
                      <a:pt x="865" y="136"/>
                    </a:lnTo>
                    <a:lnTo>
                      <a:pt x="852" y="131"/>
                    </a:lnTo>
                    <a:lnTo>
                      <a:pt x="837" y="125"/>
                    </a:lnTo>
                    <a:lnTo>
                      <a:pt x="820" y="118"/>
                    </a:lnTo>
                    <a:lnTo>
                      <a:pt x="801" y="109"/>
                    </a:lnTo>
                    <a:lnTo>
                      <a:pt x="782" y="101"/>
                    </a:lnTo>
                    <a:lnTo>
                      <a:pt x="760" y="91"/>
                    </a:lnTo>
                    <a:lnTo>
                      <a:pt x="739" y="80"/>
                    </a:lnTo>
                    <a:lnTo>
                      <a:pt x="717" y="70"/>
                    </a:lnTo>
                    <a:lnTo>
                      <a:pt x="694" y="61"/>
                    </a:lnTo>
                    <a:lnTo>
                      <a:pt x="672" y="50"/>
                    </a:lnTo>
                    <a:lnTo>
                      <a:pt x="651" y="41"/>
                    </a:lnTo>
                    <a:lnTo>
                      <a:pt x="631" y="32"/>
                    </a:lnTo>
                    <a:lnTo>
                      <a:pt x="612" y="24"/>
                    </a:lnTo>
                    <a:lnTo>
                      <a:pt x="595" y="18"/>
                    </a:lnTo>
                    <a:lnTo>
                      <a:pt x="579" y="12"/>
                    </a:lnTo>
                    <a:lnTo>
                      <a:pt x="565" y="9"/>
                    </a:lnTo>
                    <a:lnTo>
                      <a:pt x="550" y="6"/>
                    </a:lnTo>
                    <a:lnTo>
                      <a:pt x="533" y="3"/>
                    </a:lnTo>
                    <a:lnTo>
                      <a:pt x="514" y="2"/>
                    </a:lnTo>
                    <a:lnTo>
                      <a:pt x="495" y="1"/>
                    </a:lnTo>
                    <a:lnTo>
                      <a:pt x="474" y="0"/>
                    </a:lnTo>
                    <a:lnTo>
                      <a:pt x="453" y="0"/>
                    </a:lnTo>
                    <a:lnTo>
                      <a:pt x="431" y="0"/>
                    </a:lnTo>
                    <a:lnTo>
                      <a:pt x="409" y="1"/>
                    </a:lnTo>
                    <a:lnTo>
                      <a:pt x="388" y="3"/>
                    </a:lnTo>
                    <a:lnTo>
                      <a:pt x="367" y="6"/>
                    </a:lnTo>
                    <a:lnTo>
                      <a:pt x="346" y="8"/>
                    </a:lnTo>
                    <a:lnTo>
                      <a:pt x="325" y="10"/>
                    </a:lnTo>
                    <a:lnTo>
                      <a:pt x="307" y="15"/>
                    </a:lnTo>
                    <a:lnTo>
                      <a:pt x="290" y="18"/>
                    </a:lnTo>
                    <a:lnTo>
                      <a:pt x="273" y="23"/>
                    </a:lnTo>
                    <a:lnTo>
                      <a:pt x="248" y="38"/>
                    </a:lnTo>
                    <a:lnTo>
                      <a:pt x="224" y="63"/>
                    </a:lnTo>
                    <a:lnTo>
                      <a:pt x="202" y="94"/>
                    </a:lnTo>
                    <a:lnTo>
                      <a:pt x="180" y="129"/>
                    </a:lnTo>
                    <a:lnTo>
                      <a:pt x="158" y="162"/>
                    </a:lnTo>
                    <a:lnTo>
                      <a:pt x="138" y="191"/>
                    </a:lnTo>
                    <a:lnTo>
                      <a:pt x="116" y="211"/>
                    </a:lnTo>
                    <a:lnTo>
                      <a:pt x="93" y="219"/>
                    </a:lnTo>
                    <a:lnTo>
                      <a:pt x="67" y="222"/>
                    </a:lnTo>
                    <a:lnTo>
                      <a:pt x="44" y="230"/>
                    </a:lnTo>
                    <a:lnTo>
                      <a:pt x="23" y="243"/>
                    </a:lnTo>
                    <a:lnTo>
                      <a:pt x="8" y="260"/>
                    </a:lnTo>
                    <a:lnTo>
                      <a:pt x="0" y="281"/>
                    </a:lnTo>
                    <a:lnTo>
                      <a:pt x="3" y="304"/>
                    </a:lnTo>
                    <a:lnTo>
                      <a:pt x="18" y="328"/>
                    </a:lnTo>
                    <a:lnTo>
                      <a:pt x="47" y="355"/>
                    </a:lnTo>
                    <a:lnTo>
                      <a:pt x="48" y="359"/>
                    </a:lnTo>
                    <a:lnTo>
                      <a:pt x="45" y="366"/>
                    </a:lnTo>
                    <a:lnTo>
                      <a:pt x="42" y="377"/>
                    </a:lnTo>
                    <a:lnTo>
                      <a:pt x="37" y="389"/>
                    </a:lnTo>
                    <a:lnTo>
                      <a:pt x="32" y="401"/>
                    </a:lnTo>
                    <a:lnTo>
                      <a:pt x="27" y="411"/>
                    </a:lnTo>
                    <a:lnTo>
                      <a:pt x="22" y="420"/>
                    </a:lnTo>
                    <a:lnTo>
                      <a:pt x="19" y="425"/>
                    </a:lnTo>
                    <a:lnTo>
                      <a:pt x="14" y="433"/>
                    </a:lnTo>
                    <a:lnTo>
                      <a:pt x="13" y="442"/>
                    </a:lnTo>
                    <a:lnTo>
                      <a:pt x="14" y="451"/>
                    </a:lnTo>
                    <a:lnTo>
                      <a:pt x="20" y="462"/>
                    </a:lnTo>
                    <a:lnTo>
                      <a:pt x="28" y="471"/>
                    </a:lnTo>
                    <a:lnTo>
                      <a:pt x="40" y="479"/>
                    </a:lnTo>
                    <a:lnTo>
                      <a:pt x="53" y="485"/>
                    </a:lnTo>
                    <a:lnTo>
                      <a:pt x="70" y="489"/>
                    </a:lnTo>
                    <a:lnTo>
                      <a:pt x="79" y="489"/>
                    </a:lnTo>
                    <a:lnTo>
                      <a:pt x="89" y="488"/>
                    </a:lnTo>
                    <a:lnTo>
                      <a:pt x="102" y="486"/>
                    </a:lnTo>
                    <a:lnTo>
                      <a:pt x="116" y="481"/>
                    </a:lnTo>
                    <a:lnTo>
                      <a:pt x="129" y="478"/>
                    </a:lnTo>
                    <a:lnTo>
                      <a:pt x="142" y="473"/>
                    </a:lnTo>
                    <a:lnTo>
                      <a:pt x="154" y="469"/>
                    </a:lnTo>
                    <a:lnTo>
                      <a:pt x="163" y="465"/>
                    </a:lnTo>
                    <a:lnTo>
                      <a:pt x="164" y="469"/>
                    </a:lnTo>
                    <a:lnTo>
                      <a:pt x="162" y="476"/>
                    </a:lnTo>
                    <a:lnTo>
                      <a:pt x="156" y="489"/>
                    </a:lnTo>
                    <a:lnTo>
                      <a:pt x="142" y="510"/>
                    </a:lnTo>
                    <a:lnTo>
                      <a:pt x="133" y="522"/>
                    </a:lnTo>
                    <a:lnTo>
                      <a:pt x="125" y="530"/>
                    </a:lnTo>
                    <a:lnTo>
                      <a:pt x="117" y="536"/>
                    </a:lnTo>
                    <a:lnTo>
                      <a:pt x="111" y="540"/>
                    </a:lnTo>
                    <a:lnTo>
                      <a:pt x="105" y="545"/>
                    </a:lnTo>
                    <a:lnTo>
                      <a:pt x="102" y="551"/>
                    </a:lnTo>
                    <a:lnTo>
                      <a:pt x="101" y="559"/>
                    </a:lnTo>
                    <a:lnTo>
                      <a:pt x="101" y="569"/>
                    </a:lnTo>
                    <a:lnTo>
                      <a:pt x="105" y="582"/>
                    </a:lnTo>
                    <a:lnTo>
                      <a:pt x="117" y="594"/>
                    </a:lnTo>
                    <a:lnTo>
                      <a:pt x="133" y="606"/>
                    </a:lnTo>
                    <a:lnTo>
                      <a:pt x="154" y="613"/>
                    </a:lnTo>
                    <a:lnTo>
                      <a:pt x="176" y="615"/>
                    </a:lnTo>
                    <a:lnTo>
                      <a:pt x="199" y="610"/>
                    </a:lnTo>
                    <a:lnTo>
                      <a:pt x="222" y="598"/>
                    </a:lnTo>
                    <a:lnTo>
                      <a:pt x="242" y="574"/>
                    </a:lnTo>
                    <a:lnTo>
                      <a:pt x="254" y="598"/>
                    </a:lnTo>
                    <a:lnTo>
                      <a:pt x="262" y="621"/>
                    </a:lnTo>
                    <a:lnTo>
                      <a:pt x="269" y="644"/>
                    </a:lnTo>
                    <a:lnTo>
                      <a:pt x="276" y="667"/>
                    </a:lnTo>
                    <a:lnTo>
                      <a:pt x="280" y="690"/>
                    </a:lnTo>
                    <a:lnTo>
                      <a:pt x="285" y="712"/>
                    </a:lnTo>
                    <a:lnTo>
                      <a:pt x="291" y="734"/>
                    </a:lnTo>
                    <a:lnTo>
                      <a:pt x="298" y="756"/>
                    </a:lnTo>
                    <a:lnTo>
                      <a:pt x="314" y="799"/>
                    </a:lnTo>
                    <a:lnTo>
                      <a:pt x="328" y="835"/>
                    </a:lnTo>
                    <a:lnTo>
                      <a:pt x="340" y="864"/>
                    </a:lnTo>
                    <a:lnTo>
                      <a:pt x="353" y="889"/>
                    </a:lnTo>
                    <a:lnTo>
                      <a:pt x="368" y="912"/>
                    </a:lnTo>
                    <a:lnTo>
                      <a:pt x="386" y="936"/>
                    </a:lnTo>
                    <a:lnTo>
                      <a:pt x="408" y="964"/>
                    </a:lnTo>
                    <a:lnTo>
                      <a:pt x="436" y="998"/>
                    </a:lnTo>
                    <a:lnTo>
                      <a:pt x="439" y="1002"/>
                    </a:lnTo>
                    <a:lnTo>
                      <a:pt x="444" y="1006"/>
                    </a:lnTo>
                    <a:lnTo>
                      <a:pt x="447" y="1009"/>
                    </a:lnTo>
                    <a:lnTo>
                      <a:pt x="451" y="1014"/>
                    </a:lnTo>
                    <a:lnTo>
                      <a:pt x="515" y="522"/>
                    </a:lnTo>
                    <a:lnTo>
                      <a:pt x="503" y="516"/>
                    </a:lnTo>
                    <a:lnTo>
                      <a:pt x="489" y="504"/>
                    </a:lnTo>
                    <a:lnTo>
                      <a:pt x="476" y="489"/>
                    </a:lnTo>
                    <a:lnTo>
                      <a:pt x="465" y="472"/>
                    </a:lnTo>
                    <a:lnTo>
                      <a:pt x="454" y="456"/>
                    </a:lnTo>
                    <a:lnTo>
                      <a:pt x="446" y="443"/>
                    </a:lnTo>
                    <a:lnTo>
                      <a:pt x="442" y="433"/>
                    </a:lnTo>
                    <a:lnTo>
                      <a:pt x="439" y="430"/>
                    </a:lnTo>
                    <a:lnTo>
                      <a:pt x="443" y="426"/>
                    </a:lnTo>
                    <a:lnTo>
                      <a:pt x="450" y="419"/>
                    </a:lnTo>
                    <a:lnTo>
                      <a:pt x="462" y="409"/>
                    </a:lnTo>
                    <a:lnTo>
                      <a:pt x="477" y="398"/>
                    </a:lnTo>
                    <a:lnTo>
                      <a:pt x="494" y="388"/>
                    </a:lnTo>
                    <a:lnTo>
                      <a:pt x="511" y="380"/>
                    </a:lnTo>
                    <a:lnTo>
                      <a:pt x="528" y="378"/>
                    </a:lnTo>
                    <a:lnTo>
                      <a:pt x="543" y="381"/>
                    </a:lnTo>
                    <a:lnTo>
                      <a:pt x="556" y="389"/>
                    </a:lnTo>
                    <a:lnTo>
                      <a:pt x="566" y="398"/>
                    </a:lnTo>
                    <a:lnTo>
                      <a:pt x="574" y="406"/>
                    </a:lnTo>
                    <a:lnTo>
                      <a:pt x="579" y="415"/>
                    </a:lnTo>
                    <a:lnTo>
                      <a:pt x="582" y="423"/>
                    </a:lnTo>
                    <a:lnTo>
                      <a:pt x="585" y="427"/>
                    </a:lnTo>
                    <a:lnTo>
                      <a:pt x="586" y="432"/>
                    </a:lnTo>
                    <a:lnTo>
                      <a:pt x="586" y="433"/>
                    </a:lnTo>
                    <a:lnTo>
                      <a:pt x="585" y="438"/>
                    </a:lnTo>
                    <a:lnTo>
                      <a:pt x="580" y="448"/>
                    </a:lnTo>
                    <a:lnTo>
                      <a:pt x="573" y="463"/>
                    </a:lnTo>
                    <a:lnTo>
                      <a:pt x="564" y="479"/>
                    </a:lnTo>
                    <a:lnTo>
                      <a:pt x="553" y="496"/>
                    </a:lnTo>
                    <a:lnTo>
                      <a:pt x="542" y="510"/>
                    </a:lnTo>
                    <a:lnTo>
                      <a:pt x="529" y="521"/>
                    </a:lnTo>
                    <a:lnTo>
                      <a:pt x="517" y="523"/>
                    </a:lnTo>
                    <a:lnTo>
                      <a:pt x="471" y="1031"/>
                    </a:lnTo>
                    <a:lnTo>
                      <a:pt x="489" y="1045"/>
                    </a:lnTo>
                    <a:lnTo>
                      <a:pt x="507" y="1057"/>
                    </a:lnTo>
                    <a:lnTo>
                      <a:pt x="528" y="1070"/>
                    </a:lnTo>
                    <a:lnTo>
                      <a:pt x="549" y="1082"/>
                    </a:lnTo>
                    <a:lnTo>
                      <a:pt x="570" y="1092"/>
                    </a:lnTo>
                    <a:lnTo>
                      <a:pt x="592" y="1102"/>
                    </a:lnTo>
                    <a:lnTo>
                      <a:pt x="612" y="1113"/>
                    </a:lnTo>
                    <a:lnTo>
                      <a:pt x="634" y="1123"/>
                    </a:lnTo>
                    <a:lnTo>
                      <a:pt x="655" y="1132"/>
                    </a:lnTo>
                    <a:lnTo>
                      <a:pt x="676" y="1142"/>
                    </a:lnTo>
                    <a:lnTo>
                      <a:pt x="695" y="1152"/>
                    </a:lnTo>
                    <a:lnTo>
                      <a:pt x="714" y="1161"/>
                    </a:lnTo>
                    <a:lnTo>
                      <a:pt x="731" y="1170"/>
                    </a:lnTo>
                    <a:lnTo>
                      <a:pt x="746" y="1181"/>
                    </a:lnTo>
                    <a:lnTo>
                      <a:pt x="761" y="1191"/>
                    </a:lnTo>
                    <a:lnTo>
                      <a:pt x="772" y="1202"/>
                    </a:lnTo>
                    <a:lnTo>
                      <a:pt x="797" y="1225"/>
                    </a:lnTo>
                    <a:lnTo>
                      <a:pt x="824" y="1250"/>
                    </a:lnTo>
                    <a:lnTo>
                      <a:pt x="854" y="1276"/>
                    </a:lnTo>
                    <a:lnTo>
                      <a:pt x="885" y="1304"/>
                    </a:lnTo>
                    <a:lnTo>
                      <a:pt x="916" y="1332"/>
                    </a:lnTo>
                    <a:lnTo>
                      <a:pt x="950" y="1359"/>
                    </a:lnTo>
                    <a:lnTo>
                      <a:pt x="981" y="1387"/>
                    </a:lnTo>
                    <a:lnTo>
                      <a:pt x="1013" y="1414"/>
                    </a:lnTo>
                    <a:lnTo>
                      <a:pt x="1043" y="1438"/>
                    </a:lnTo>
                    <a:lnTo>
                      <a:pt x="1071" y="1461"/>
                    </a:lnTo>
                    <a:lnTo>
                      <a:pt x="1096" y="1481"/>
                    </a:lnTo>
                    <a:lnTo>
                      <a:pt x="1118" y="1500"/>
                    </a:lnTo>
                    <a:lnTo>
                      <a:pt x="1137" y="1515"/>
                    </a:lnTo>
                    <a:lnTo>
                      <a:pt x="1150" y="1526"/>
                    </a:lnTo>
                    <a:lnTo>
                      <a:pt x="1158" y="1533"/>
                    </a:lnTo>
                    <a:lnTo>
                      <a:pt x="1162" y="1536"/>
                    </a:lnTo>
                    <a:lnTo>
                      <a:pt x="1526" y="1130"/>
                    </a:lnTo>
                    <a:lnTo>
                      <a:pt x="1521" y="1128"/>
                    </a:lnTo>
                    <a:lnTo>
                      <a:pt x="1509" y="1122"/>
                    </a:lnTo>
                    <a:lnTo>
                      <a:pt x="1489" y="1112"/>
                    </a:lnTo>
                    <a:lnTo>
                      <a:pt x="1463" y="1099"/>
                    </a:lnTo>
                    <a:lnTo>
                      <a:pt x="1432" y="1084"/>
                    </a:lnTo>
                    <a:lnTo>
                      <a:pt x="1396" y="1066"/>
                    </a:lnTo>
                    <a:lnTo>
                      <a:pt x="1358" y="1046"/>
                    </a:lnTo>
                    <a:lnTo>
                      <a:pt x="1317" y="1025"/>
                    </a:lnTo>
                    <a:lnTo>
                      <a:pt x="1276" y="1003"/>
                    </a:lnTo>
                    <a:lnTo>
                      <a:pt x="1236" y="981"/>
                    </a:lnTo>
                    <a:lnTo>
                      <a:pt x="1196" y="958"/>
                    </a:lnTo>
                    <a:lnTo>
                      <a:pt x="1160" y="936"/>
                    </a:lnTo>
                    <a:lnTo>
                      <a:pt x="1126" y="916"/>
                    </a:lnTo>
                    <a:lnTo>
                      <a:pt x="1097" y="896"/>
                    </a:lnTo>
                    <a:lnTo>
                      <a:pt x="1074" y="878"/>
                    </a:lnTo>
                    <a:lnTo>
                      <a:pt x="1058" y="86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26" name="Freeform 25"/>
              <p:cNvSpPr>
                <a:spLocks/>
              </p:cNvSpPr>
              <p:nvPr/>
            </p:nvSpPr>
            <p:spPr bwMode="auto">
              <a:xfrm rot="3260985" flipV="1">
                <a:off x="7626445" y="3194231"/>
                <a:ext cx="52387" cy="404813"/>
              </a:xfrm>
              <a:custGeom>
                <a:avLst/>
                <a:gdLst/>
                <a:ahLst/>
                <a:cxnLst>
                  <a:cxn ang="0">
                    <a:pos x="64" y="1"/>
                  </a:cxn>
                  <a:cxn ang="0">
                    <a:pos x="64" y="0"/>
                  </a:cxn>
                  <a:cxn ang="0">
                    <a:pos x="64" y="0"/>
                  </a:cxn>
                  <a:cxn ang="0">
                    <a:pos x="64" y="0"/>
                  </a:cxn>
                  <a:cxn ang="0">
                    <a:pos x="64" y="0"/>
                  </a:cxn>
                  <a:cxn ang="0">
                    <a:pos x="0" y="492"/>
                  </a:cxn>
                  <a:cxn ang="0">
                    <a:pos x="5" y="496"/>
                  </a:cxn>
                  <a:cxn ang="0">
                    <a:pos x="10" y="500"/>
                  </a:cxn>
                  <a:cxn ang="0">
                    <a:pos x="15" y="504"/>
                  </a:cxn>
                  <a:cxn ang="0">
                    <a:pos x="20" y="509"/>
                  </a:cxn>
                  <a:cxn ang="0">
                    <a:pos x="66" y="1"/>
                  </a:cxn>
                  <a:cxn ang="0">
                    <a:pos x="66" y="1"/>
                  </a:cxn>
                  <a:cxn ang="0">
                    <a:pos x="66" y="1"/>
                  </a:cxn>
                  <a:cxn ang="0">
                    <a:pos x="66" y="1"/>
                  </a:cxn>
                  <a:cxn ang="0">
                    <a:pos x="64" y="1"/>
                  </a:cxn>
                </a:cxnLst>
                <a:rect l="0" t="0" r="r" b="b"/>
                <a:pathLst>
                  <a:path w="66" h="509">
                    <a:moveTo>
                      <a:pt x="64" y="1"/>
                    </a:moveTo>
                    <a:lnTo>
                      <a:pt x="64" y="0"/>
                    </a:lnTo>
                    <a:lnTo>
                      <a:pt x="64" y="0"/>
                    </a:lnTo>
                    <a:lnTo>
                      <a:pt x="64" y="0"/>
                    </a:lnTo>
                    <a:lnTo>
                      <a:pt x="64" y="0"/>
                    </a:lnTo>
                    <a:lnTo>
                      <a:pt x="0" y="492"/>
                    </a:lnTo>
                    <a:lnTo>
                      <a:pt x="5" y="496"/>
                    </a:lnTo>
                    <a:lnTo>
                      <a:pt x="10" y="500"/>
                    </a:lnTo>
                    <a:lnTo>
                      <a:pt x="15" y="504"/>
                    </a:lnTo>
                    <a:lnTo>
                      <a:pt x="20" y="509"/>
                    </a:lnTo>
                    <a:lnTo>
                      <a:pt x="66" y="1"/>
                    </a:lnTo>
                    <a:lnTo>
                      <a:pt x="66" y="1"/>
                    </a:lnTo>
                    <a:lnTo>
                      <a:pt x="66" y="1"/>
                    </a:lnTo>
                    <a:lnTo>
                      <a:pt x="66" y="1"/>
                    </a:lnTo>
                    <a:lnTo>
                      <a:pt x="64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27" name="Freeform 26"/>
              <p:cNvSpPr>
                <a:spLocks/>
              </p:cNvSpPr>
              <p:nvPr/>
            </p:nvSpPr>
            <p:spPr bwMode="auto">
              <a:xfrm rot="3260985" flipV="1">
                <a:off x="7093491" y="3444015"/>
                <a:ext cx="63500" cy="120650"/>
              </a:xfrm>
              <a:custGeom>
                <a:avLst/>
                <a:gdLst/>
                <a:ahLst/>
                <a:cxnLst>
                  <a:cxn ang="0">
                    <a:pos x="74" y="9"/>
                  </a:cxn>
                  <a:cxn ang="0">
                    <a:pos x="68" y="23"/>
                  </a:cxn>
                  <a:cxn ang="0">
                    <a:pos x="59" y="41"/>
                  </a:cxn>
                  <a:cxn ang="0">
                    <a:pos x="48" y="63"/>
                  </a:cxn>
                  <a:cxn ang="0">
                    <a:pos x="35" y="84"/>
                  </a:cxn>
                  <a:cxn ang="0">
                    <a:pos x="22" y="104"/>
                  </a:cxn>
                  <a:cxn ang="0">
                    <a:pos x="12" y="121"/>
                  </a:cxn>
                  <a:cxn ang="0">
                    <a:pos x="4" y="132"/>
                  </a:cxn>
                  <a:cxn ang="0">
                    <a:pos x="1" y="137"/>
                  </a:cxn>
                  <a:cxn ang="0">
                    <a:pos x="0" y="137"/>
                  </a:cxn>
                  <a:cxn ang="0">
                    <a:pos x="0" y="139"/>
                  </a:cxn>
                  <a:cxn ang="0">
                    <a:pos x="5" y="141"/>
                  </a:cxn>
                  <a:cxn ang="0">
                    <a:pos x="19" y="146"/>
                  </a:cxn>
                  <a:cxn ang="0">
                    <a:pos x="23" y="147"/>
                  </a:cxn>
                  <a:cxn ang="0">
                    <a:pos x="28" y="148"/>
                  </a:cxn>
                  <a:cxn ang="0">
                    <a:pos x="33" y="149"/>
                  </a:cxn>
                  <a:cxn ang="0">
                    <a:pos x="37" y="150"/>
                  </a:cxn>
                  <a:cxn ang="0">
                    <a:pos x="43" y="132"/>
                  </a:cxn>
                  <a:cxn ang="0">
                    <a:pos x="48" y="112"/>
                  </a:cxn>
                  <a:cxn ang="0">
                    <a:pos x="53" y="94"/>
                  </a:cxn>
                  <a:cxn ang="0">
                    <a:pos x="59" y="74"/>
                  </a:cxn>
                  <a:cxn ang="0">
                    <a:pos x="64" y="56"/>
                  </a:cxn>
                  <a:cxn ang="0">
                    <a:pos x="69" y="36"/>
                  </a:cxn>
                  <a:cxn ang="0">
                    <a:pos x="75" y="18"/>
                  </a:cxn>
                  <a:cxn ang="0">
                    <a:pos x="81" y="0"/>
                  </a:cxn>
                  <a:cxn ang="0">
                    <a:pos x="79" y="2"/>
                  </a:cxn>
                  <a:cxn ang="0">
                    <a:pos x="76" y="4"/>
                  </a:cxn>
                  <a:cxn ang="0">
                    <a:pos x="75" y="6"/>
                  </a:cxn>
                  <a:cxn ang="0">
                    <a:pos x="74" y="9"/>
                  </a:cxn>
                </a:cxnLst>
                <a:rect l="0" t="0" r="r" b="b"/>
                <a:pathLst>
                  <a:path w="81" h="150">
                    <a:moveTo>
                      <a:pt x="74" y="9"/>
                    </a:moveTo>
                    <a:lnTo>
                      <a:pt x="68" y="23"/>
                    </a:lnTo>
                    <a:lnTo>
                      <a:pt x="59" y="41"/>
                    </a:lnTo>
                    <a:lnTo>
                      <a:pt x="48" y="63"/>
                    </a:lnTo>
                    <a:lnTo>
                      <a:pt x="35" y="84"/>
                    </a:lnTo>
                    <a:lnTo>
                      <a:pt x="22" y="104"/>
                    </a:lnTo>
                    <a:lnTo>
                      <a:pt x="12" y="121"/>
                    </a:lnTo>
                    <a:lnTo>
                      <a:pt x="4" y="132"/>
                    </a:lnTo>
                    <a:lnTo>
                      <a:pt x="1" y="137"/>
                    </a:lnTo>
                    <a:lnTo>
                      <a:pt x="0" y="137"/>
                    </a:lnTo>
                    <a:lnTo>
                      <a:pt x="0" y="139"/>
                    </a:lnTo>
                    <a:lnTo>
                      <a:pt x="5" y="141"/>
                    </a:lnTo>
                    <a:lnTo>
                      <a:pt x="19" y="146"/>
                    </a:lnTo>
                    <a:lnTo>
                      <a:pt x="23" y="147"/>
                    </a:lnTo>
                    <a:lnTo>
                      <a:pt x="28" y="148"/>
                    </a:lnTo>
                    <a:lnTo>
                      <a:pt x="33" y="149"/>
                    </a:lnTo>
                    <a:lnTo>
                      <a:pt x="37" y="150"/>
                    </a:lnTo>
                    <a:lnTo>
                      <a:pt x="43" y="132"/>
                    </a:lnTo>
                    <a:lnTo>
                      <a:pt x="48" y="112"/>
                    </a:lnTo>
                    <a:lnTo>
                      <a:pt x="53" y="94"/>
                    </a:lnTo>
                    <a:lnTo>
                      <a:pt x="59" y="74"/>
                    </a:lnTo>
                    <a:lnTo>
                      <a:pt x="64" y="56"/>
                    </a:lnTo>
                    <a:lnTo>
                      <a:pt x="69" y="36"/>
                    </a:lnTo>
                    <a:lnTo>
                      <a:pt x="75" y="18"/>
                    </a:lnTo>
                    <a:lnTo>
                      <a:pt x="81" y="0"/>
                    </a:lnTo>
                    <a:lnTo>
                      <a:pt x="79" y="2"/>
                    </a:lnTo>
                    <a:lnTo>
                      <a:pt x="76" y="4"/>
                    </a:lnTo>
                    <a:lnTo>
                      <a:pt x="75" y="6"/>
                    </a:lnTo>
                    <a:lnTo>
                      <a:pt x="74" y="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28" name="Freeform 27"/>
              <p:cNvSpPr>
                <a:spLocks/>
              </p:cNvSpPr>
              <p:nvPr/>
            </p:nvSpPr>
            <p:spPr bwMode="auto">
              <a:xfrm rot="3260985" flipV="1">
                <a:off x="7188737" y="3058249"/>
                <a:ext cx="1004887" cy="1023938"/>
              </a:xfrm>
              <a:custGeom>
                <a:avLst/>
                <a:gdLst/>
                <a:ahLst/>
                <a:cxnLst>
                  <a:cxn ang="0">
                    <a:pos x="1226" y="1099"/>
                  </a:cxn>
                  <a:cxn ang="0">
                    <a:pos x="1152" y="1109"/>
                  </a:cxn>
                  <a:cxn ang="0">
                    <a:pos x="1203" y="1041"/>
                  </a:cxn>
                  <a:cxn ang="0">
                    <a:pos x="1149" y="1076"/>
                  </a:cxn>
                  <a:cxn ang="0">
                    <a:pos x="1104" y="1073"/>
                  </a:cxn>
                  <a:cxn ang="0">
                    <a:pos x="1136" y="1016"/>
                  </a:cxn>
                  <a:cxn ang="0">
                    <a:pos x="1067" y="1056"/>
                  </a:cxn>
                  <a:cxn ang="0">
                    <a:pos x="1047" y="1025"/>
                  </a:cxn>
                  <a:cxn ang="0">
                    <a:pos x="1081" y="969"/>
                  </a:cxn>
                  <a:cxn ang="0">
                    <a:pos x="985" y="1031"/>
                  </a:cxn>
                  <a:cxn ang="0">
                    <a:pos x="1007" y="979"/>
                  </a:cxn>
                  <a:cxn ang="0">
                    <a:pos x="1028" y="939"/>
                  </a:cxn>
                  <a:cxn ang="0">
                    <a:pos x="922" y="996"/>
                  </a:cxn>
                  <a:cxn ang="0">
                    <a:pos x="956" y="949"/>
                  </a:cxn>
                  <a:cxn ang="0">
                    <a:pos x="958" y="925"/>
                  </a:cxn>
                  <a:cxn ang="0">
                    <a:pos x="870" y="959"/>
                  </a:cxn>
                  <a:cxn ang="0">
                    <a:pos x="920" y="901"/>
                  </a:cxn>
                  <a:cxn ang="0">
                    <a:pos x="835" y="922"/>
                  </a:cxn>
                  <a:cxn ang="0">
                    <a:pos x="795" y="848"/>
                  </a:cxn>
                  <a:cxn ang="0">
                    <a:pos x="751" y="860"/>
                  </a:cxn>
                  <a:cxn ang="0">
                    <a:pos x="686" y="767"/>
                  </a:cxn>
                  <a:cxn ang="0">
                    <a:pos x="742" y="679"/>
                  </a:cxn>
                  <a:cxn ang="0">
                    <a:pos x="763" y="621"/>
                  </a:cxn>
                  <a:cxn ang="0">
                    <a:pos x="833" y="368"/>
                  </a:cxn>
                  <a:cxn ang="0">
                    <a:pos x="851" y="205"/>
                  </a:cxn>
                  <a:cxn ang="0">
                    <a:pos x="734" y="145"/>
                  </a:cxn>
                  <a:cxn ang="0">
                    <a:pos x="560" y="43"/>
                  </a:cxn>
                  <a:cxn ang="0">
                    <a:pos x="510" y="16"/>
                  </a:cxn>
                  <a:cxn ang="0">
                    <a:pos x="381" y="4"/>
                  </a:cxn>
                  <a:cxn ang="0">
                    <a:pos x="283" y="12"/>
                  </a:cxn>
                  <a:cxn ang="0">
                    <a:pos x="236" y="100"/>
                  </a:cxn>
                  <a:cxn ang="0">
                    <a:pos x="223" y="174"/>
                  </a:cxn>
                  <a:cxn ang="0">
                    <a:pos x="273" y="115"/>
                  </a:cxn>
                  <a:cxn ang="0">
                    <a:pos x="314" y="126"/>
                  </a:cxn>
                  <a:cxn ang="0">
                    <a:pos x="389" y="124"/>
                  </a:cxn>
                  <a:cxn ang="0">
                    <a:pos x="439" y="144"/>
                  </a:cxn>
                  <a:cxn ang="0">
                    <a:pos x="495" y="177"/>
                  </a:cxn>
                  <a:cxn ang="0">
                    <a:pos x="559" y="223"/>
                  </a:cxn>
                  <a:cxn ang="0">
                    <a:pos x="612" y="324"/>
                  </a:cxn>
                  <a:cxn ang="0">
                    <a:pos x="585" y="424"/>
                  </a:cxn>
                  <a:cxn ang="0">
                    <a:pos x="481" y="558"/>
                  </a:cxn>
                  <a:cxn ang="0">
                    <a:pos x="404" y="496"/>
                  </a:cxn>
                  <a:cxn ang="0">
                    <a:pos x="288" y="362"/>
                  </a:cxn>
                  <a:cxn ang="0">
                    <a:pos x="190" y="270"/>
                  </a:cxn>
                  <a:cxn ang="0">
                    <a:pos x="85" y="230"/>
                  </a:cxn>
                  <a:cxn ang="0">
                    <a:pos x="11" y="224"/>
                  </a:cxn>
                  <a:cxn ang="0">
                    <a:pos x="54" y="253"/>
                  </a:cxn>
                  <a:cxn ang="0">
                    <a:pos x="146" y="294"/>
                  </a:cxn>
                  <a:cxn ang="0">
                    <a:pos x="146" y="360"/>
                  </a:cxn>
                  <a:cxn ang="0">
                    <a:pos x="161" y="395"/>
                  </a:cxn>
                  <a:cxn ang="0">
                    <a:pos x="205" y="470"/>
                  </a:cxn>
                  <a:cxn ang="0">
                    <a:pos x="241" y="503"/>
                  </a:cxn>
                  <a:cxn ang="0">
                    <a:pos x="373" y="715"/>
                  </a:cxn>
                  <a:cxn ang="0">
                    <a:pos x="451" y="835"/>
                  </a:cxn>
                  <a:cxn ang="0">
                    <a:pos x="544" y="904"/>
                  </a:cxn>
                  <a:cxn ang="0">
                    <a:pos x="636" y="957"/>
                  </a:cxn>
                  <a:cxn ang="0">
                    <a:pos x="695" y="985"/>
                  </a:cxn>
                  <a:cxn ang="0">
                    <a:pos x="1083" y="1289"/>
                  </a:cxn>
                  <a:cxn ang="0">
                    <a:pos x="1222" y="1140"/>
                  </a:cxn>
                </a:cxnLst>
                <a:rect l="0" t="0" r="r" b="b"/>
                <a:pathLst>
                  <a:path w="1266" h="1289">
                    <a:moveTo>
                      <a:pt x="1221" y="1139"/>
                    </a:moveTo>
                    <a:lnTo>
                      <a:pt x="1266" y="1078"/>
                    </a:lnTo>
                    <a:lnTo>
                      <a:pt x="1264" y="1079"/>
                    </a:lnTo>
                    <a:lnTo>
                      <a:pt x="1258" y="1081"/>
                    </a:lnTo>
                    <a:lnTo>
                      <a:pt x="1250" y="1086"/>
                    </a:lnTo>
                    <a:lnTo>
                      <a:pt x="1238" y="1092"/>
                    </a:lnTo>
                    <a:lnTo>
                      <a:pt x="1226" y="1099"/>
                    </a:lnTo>
                    <a:lnTo>
                      <a:pt x="1212" y="1107"/>
                    </a:lnTo>
                    <a:lnTo>
                      <a:pt x="1197" y="1115"/>
                    </a:lnTo>
                    <a:lnTo>
                      <a:pt x="1182" y="1123"/>
                    </a:lnTo>
                    <a:lnTo>
                      <a:pt x="1175" y="1119"/>
                    </a:lnTo>
                    <a:lnTo>
                      <a:pt x="1167" y="1116"/>
                    </a:lnTo>
                    <a:lnTo>
                      <a:pt x="1160" y="1113"/>
                    </a:lnTo>
                    <a:lnTo>
                      <a:pt x="1152" y="1109"/>
                    </a:lnTo>
                    <a:lnTo>
                      <a:pt x="1161" y="1096"/>
                    </a:lnTo>
                    <a:lnTo>
                      <a:pt x="1169" y="1085"/>
                    </a:lnTo>
                    <a:lnTo>
                      <a:pt x="1178" y="1073"/>
                    </a:lnTo>
                    <a:lnTo>
                      <a:pt x="1187" y="1062"/>
                    </a:lnTo>
                    <a:lnTo>
                      <a:pt x="1193" y="1054"/>
                    </a:lnTo>
                    <a:lnTo>
                      <a:pt x="1199" y="1046"/>
                    </a:lnTo>
                    <a:lnTo>
                      <a:pt x="1203" y="1041"/>
                    </a:lnTo>
                    <a:lnTo>
                      <a:pt x="1204" y="1040"/>
                    </a:lnTo>
                    <a:lnTo>
                      <a:pt x="1202" y="1041"/>
                    </a:lnTo>
                    <a:lnTo>
                      <a:pt x="1196" y="1045"/>
                    </a:lnTo>
                    <a:lnTo>
                      <a:pt x="1187" y="1050"/>
                    </a:lnTo>
                    <a:lnTo>
                      <a:pt x="1176" y="1058"/>
                    </a:lnTo>
                    <a:lnTo>
                      <a:pt x="1162" y="1066"/>
                    </a:lnTo>
                    <a:lnTo>
                      <a:pt x="1149" y="1076"/>
                    </a:lnTo>
                    <a:lnTo>
                      <a:pt x="1135" y="1086"/>
                    </a:lnTo>
                    <a:lnTo>
                      <a:pt x="1121" y="1095"/>
                    </a:lnTo>
                    <a:lnTo>
                      <a:pt x="1115" y="1093"/>
                    </a:lnTo>
                    <a:lnTo>
                      <a:pt x="1109" y="1090"/>
                    </a:lnTo>
                    <a:lnTo>
                      <a:pt x="1104" y="1087"/>
                    </a:lnTo>
                    <a:lnTo>
                      <a:pt x="1098" y="1085"/>
                    </a:lnTo>
                    <a:lnTo>
                      <a:pt x="1104" y="1073"/>
                    </a:lnTo>
                    <a:lnTo>
                      <a:pt x="1110" y="1061"/>
                    </a:lnTo>
                    <a:lnTo>
                      <a:pt x="1117" y="1049"/>
                    </a:lnTo>
                    <a:lnTo>
                      <a:pt x="1123" y="1039"/>
                    </a:lnTo>
                    <a:lnTo>
                      <a:pt x="1128" y="1030"/>
                    </a:lnTo>
                    <a:lnTo>
                      <a:pt x="1132" y="1023"/>
                    </a:lnTo>
                    <a:lnTo>
                      <a:pt x="1135" y="1017"/>
                    </a:lnTo>
                    <a:lnTo>
                      <a:pt x="1136" y="1016"/>
                    </a:lnTo>
                    <a:lnTo>
                      <a:pt x="1134" y="1017"/>
                    </a:lnTo>
                    <a:lnTo>
                      <a:pt x="1128" y="1020"/>
                    </a:lnTo>
                    <a:lnTo>
                      <a:pt x="1119" y="1026"/>
                    </a:lnTo>
                    <a:lnTo>
                      <a:pt x="1107" y="1032"/>
                    </a:lnTo>
                    <a:lnTo>
                      <a:pt x="1094" y="1040"/>
                    </a:lnTo>
                    <a:lnTo>
                      <a:pt x="1081" y="1048"/>
                    </a:lnTo>
                    <a:lnTo>
                      <a:pt x="1067" y="1056"/>
                    </a:lnTo>
                    <a:lnTo>
                      <a:pt x="1053" y="1064"/>
                    </a:lnTo>
                    <a:lnTo>
                      <a:pt x="1047" y="1062"/>
                    </a:lnTo>
                    <a:lnTo>
                      <a:pt x="1043" y="1058"/>
                    </a:lnTo>
                    <a:lnTo>
                      <a:pt x="1037" y="1056"/>
                    </a:lnTo>
                    <a:lnTo>
                      <a:pt x="1031" y="1054"/>
                    </a:lnTo>
                    <a:lnTo>
                      <a:pt x="1039" y="1040"/>
                    </a:lnTo>
                    <a:lnTo>
                      <a:pt x="1047" y="1025"/>
                    </a:lnTo>
                    <a:lnTo>
                      <a:pt x="1056" y="1010"/>
                    </a:lnTo>
                    <a:lnTo>
                      <a:pt x="1064" y="996"/>
                    </a:lnTo>
                    <a:lnTo>
                      <a:pt x="1071" y="985"/>
                    </a:lnTo>
                    <a:lnTo>
                      <a:pt x="1077" y="975"/>
                    </a:lnTo>
                    <a:lnTo>
                      <a:pt x="1082" y="969"/>
                    </a:lnTo>
                    <a:lnTo>
                      <a:pt x="1083" y="966"/>
                    </a:lnTo>
                    <a:lnTo>
                      <a:pt x="1081" y="969"/>
                    </a:lnTo>
                    <a:lnTo>
                      <a:pt x="1072" y="973"/>
                    </a:lnTo>
                    <a:lnTo>
                      <a:pt x="1062" y="980"/>
                    </a:lnTo>
                    <a:lnTo>
                      <a:pt x="1048" y="989"/>
                    </a:lnTo>
                    <a:lnTo>
                      <a:pt x="1032" y="1000"/>
                    </a:lnTo>
                    <a:lnTo>
                      <a:pt x="1016" y="1010"/>
                    </a:lnTo>
                    <a:lnTo>
                      <a:pt x="1000" y="1020"/>
                    </a:lnTo>
                    <a:lnTo>
                      <a:pt x="985" y="1031"/>
                    </a:lnTo>
                    <a:lnTo>
                      <a:pt x="981" y="1028"/>
                    </a:lnTo>
                    <a:lnTo>
                      <a:pt x="979" y="1027"/>
                    </a:lnTo>
                    <a:lnTo>
                      <a:pt x="976" y="1025"/>
                    </a:lnTo>
                    <a:lnTo>
                      <a:pt x="972" y="1024"/>
                    </a:lnTo>
                    <a:lnTo>
                      <a:pt x="983" y="1010"/>
                    </a:lnTo>
                    <a:lnTo>
                      <a:pt x="994" y="994"/>
                    </a:lnTo>
                    <a:lnTo>
                      <a:pt x="1007" y="979"/>
                    </a:lnTo>
                    <a:lnTo>
                      <a:pt x="1018" y="964"/>
                    </a:lnTo>
                    <a:lnTo>
                      <a:pt x="1028" y="950"/>
                    </a:lnTo>
                    <a:lnTo>
                      <a:pt x="1037" y="940"/>
                    </a:lnTo>
                    <a:lnTo>
                      <a:pt x="1041" y="933"/>
                    </a:lnTo>
                    <a:lnTo>
                      <a:pt x="1044" y="931"/>
                    </a:lnTo>
                    <a:lnTo>
                      <a:pt x="1039" y="933"/>
                    </a:lnTo>
                    <a:lnTo>
                      <a:pt x="1028" y="939"/>
                    </a:lnTo>
                    <a:lnTo>
                      <a:pt x="1011" y="948"/>
                    </a:lnTo>
                    <a:lnTo>
                      <a:pt x="991" y="959"/>
                    </a:lnTo>
                    <a:lnTo>
                      <a:pt x="970" y="971"/>
                    </a:lnTo>
                    <a:lnTo>
                      <a:pt x="950" y="981"/>
                    </a:lnTo>
                    <a:lnTo>
                      <a:pt x="934" y="990"/>
                    </a:lnTo>
                    <a:lnTo>
                      <a:pt x="923" y="996"/>
                    </a:lnTo>
                    <a:lnTo>
                      <a:pt x="922" y="996"/>
                    </a:lnTo>
                    <a:lnTo>
                      <a:pt x="922" y="996"/>
                    </a:lnTo>
                    <a:lnTo>
                      <a:pt x="922" y="996"/>
                    </a:lnTo>
                    <a:lnTo>
                      <a:pt x="920" y="995"/>
                    </a:lnTo>
                    <a:lnTo>
                      <a:pt x="926" y="987"/>
                    </a:lnTo>
                    <a:lnTo>
                      <a:pt x="935" y="975"/>
                    </a:lnTo>
                    <a:lnTo>
                      <a:pt x="946" y="963"/>
                    </a:lnTo>
                    <a:lnTo>
                      <a:pt x="956" y="949"/>
                    </a:lnTo>
                    <a:lnTo>
                      <a:pt x="968" y="935"/>
                    </a:lnTo>
                    <a:lnTo>
                      <a:pt x="977" y="924"/>
                    </a:lnTo>
                    <a:lnTo>
                      <a:pt x="983" y="917"/>
                    </a:lnTo>
                    <a:lnTo>
                      <a:pt x="985" y="913"/>
                    </a:lnTo>
                    <a:lnTo>
                      <a:pt x="981" y="914"/>
                    </a:lnTo>
                    <a:lnTo>
                      <a:pt x="972" y="919"/>
                    </a:lnTo>
                    <a:lnTo>
                      <a:pt x="958" y="925"/>
                    </a:lnTo>
                    <a:lnTo>
                      <a:pt x="942" y="932"/>
                    </a:lnTo>
                    <a:lnTo>
                      <a:pt x="924" y="940"/>
                    </a:lnTo>
                    <a:lnTo>
                      <a:pt x="905" y="948"/>
                    </a:lnTo>
                    <a:lnTo>
                      <a:pt x="888" y="956"/>
                    </a:lnTo>
                    <a:lnTo>
                      <a:pt x="873" y="963"/>
                    </a:lnTo>
                    <a:lnTo>
                      <a:pt x="872" y="962"/>
                    </a:lnTo>
                    <a:lnTo>
                      <a:pt x="870" y="959"/>
                    </a:lnTo>
                    <a:lnTo>
                      <a:pt x="869" y="958"/>
                    </a:lnTo>
                    <a:lnTo>
                      <a:pt x="867" y="957"/>
                    </a:lnTo>
                    <a:lnTo>
                      <a:pt x="877" y="947"/>
                    </a:lnTo>
                    <a:lnTo>
                      <a:pt x="887" y="935"/>
                    </a:lnTo>
                    <a:lnTo>
                      <a:pt x="898" y="924"/>
                    </a:lnTo>
                    <a:lnTo>
                      <a:pt x="910" y="911"/>
                    </a:lnTo>
                    <a:lnTo>
                      <a:pt x="920" y="901"/>
                    </a:lnTo>
                    <a:lnTo>
                      <a:pt x="930" y="891"/>
                    </a:lnTo>
                    <a:lnTo>
                      <a:pt x="935" y="886"/>
                    </a:lnTo>
                    <a:lnTo>
                      <a:pt x="938" y="883"/>
                    </a:lnTo>
                    <a:lnTo>
                      <a:pt x="836" y="924"/>
                    </a:lnTo>
                    <a:lnTo>
                      <a:pt x="836" y="924"/>
                    </a:lnTo>
                    <a:lnTo>
                      <a:pt x="835" y="922"/>
                    </a:lnTo>
                    <a:lnTo>
                      <a:pt x="835" y="922"/>
                    </a:lnTo>
                    <a:lnTo>
                      <a:pt x="834" y="921"/>
                    </a:lnTo>
                    <a:lnTo>
                      <a:pt x="905" y="853"/>
                    </a:lnTo>
                    <a:lnTo>
                      <a:pt x="822" y="905"/>
                    </a:lnTo>
                    <a:lnTo>
                      <a:pt x="819" y="894"/>
                    </a:lnTo>
                    <a:lnTo>
                      <a:pt x="812" y="881"/>
                    </a:lnTo>
                    <a:lnTo>
                      <a:pt x="804" y="865"/>
                    </a:lnTo>
                    <a:lnTo>
                      <a:pt x="795" y="848"/>
                    </a:lnTo>
                    <a:lnTo>
                      <a:pt x="788" y="851"/>
                    </a:lnTo>
                    <a:lnTo>
                      <a:pt x="781" y="854"/>
                    </a:lnTo>
                    <a:lnTo>
                      <a:pt x="774" y="857"/>
                    </a:lnTo>
                    <a:lnTo>
                      <a:pt x="768" y="859"/>
                    </a:lnTo>
                    <a:lnTo>
                      <a:pt x="761" y="860"/>
                    </a:lnTo>
                    <a:lnTo>
                      <a:pt x="757" y="860"/>
                    </a:lnTo>
                    <a:lnTo>
                      <a:pt x="751" y="860"/>
                    </a:lnTo>
                    <a:lnTo>
                      <a:pt x="746" y="859"/>
                    </a:lnTo>
                    <a:lnTo>
                      <a:pt x="733" y="852"/>
                    </a:lnTo>
                    <a:lnTo>
                      <a:pt x="718" y="841"/>
                    </a:lnTo>
                    <a:lnTo>
                      <a:pt x="704" y="826"/>
                    </a:lnTo>
                    <a:lnTo>
                      <a:pt x="692" y="808"/>
                    </a:lnTo>
                    <a:lnTo>
                      <a:pt x="686" y="789"/>
                    </a:lnTo>
                    <a:lnTo>
                      <a:pt x="686" y="767"/>
                    </a:lnTo>
                    <a:lnTo>
                      <a:pt x="693" y="744"/>
                    </a:lnTo>
                    <a:lnTo>
                      <a:pt x="711" y="721"/>
                    </a:lnTo>
                    <a:lnTo>
                      <a:pt x="718" y="714"/>
                    </a:lnTo>
                    <a:lnTo>
                      <a:pt x="723" y="706"/>
                    </a:lnTo>
                    <a:lnTo>
                      <a:pt x="730" y="698"/>
                    </a:lnTo>
                    <a:lnTo>
                      <a:pt x="736" y="689"/>
                    </a:lnTo>
                    <a:lnTo>
                      <a:pt x="742" y="679"/>
                    </a:lnTo>
                    <a:lnTo>
                      <a:pt x="748" y="669"/>
                    </a:lnTo>
                    <a:lnTo>
                      <a:pt x="752" y="659"/>
                    </a:lnTo>
                    <a:lnTo>
                      <a:pt x="758" y="648"/>
                    </a:lnTo>
                    <a:lnTo>
                      <a:pt x="759" y="641"/>
                    </a:lnTo>
                    <a:lnTo>
                      <a:pt x="760" y="634"/>
                    </a:lnTo>
                    <a:lnTo>
                      <a:pt x="761" y="627"/>
                    </a:lnTo>
                    <a:lnTo>
                      <a:pt x="763" y="621"/>
                    </a:lnTo>
                    <a:lnTo>
                      <a:pt x="775" y="560"/>
                    </a:lnTo>
                    <a:lnTo>
                      <a:pt x="786" y="509"/>
                    </a:lnTo>
                    <a:lnTo>
                      <a:pt x="797" y="468"/>
                    </a:lnTo>
                    <a:lnTo>
                      <a:pt x="806" y="436"/>
                    </a:lnTo>
                    <a:lnTo>
                      <a:pt x="816" y="410"/>
                    </a:lnTo>
                    <a:lnTo>
                      <a:pt x="825" y="388"/>
                    </a:lnTo>
                    <a:lnTo>
                      <a:pt x="833" y="368"/>
                    </a:lnTo>
                    <a:lnTo>
                      <a:pt x="840" y="349"/>
                    </a:lnTo>
                    <a:lnTo>
                      <a:pt x="847" y="327"/>
                    </a:lnTo>
                    <a:lnTo>
                      <a:pt x="851" y="303"/>
                    </a:lnTo>
                    <a:lnTo>
                      <a:pt x="856" y="276"/>
                    </a:lnTo>
                    <a:lnTo>
                      <a:pt x="858" y="251"/>
                    </a:lnTo>
                    <a:lnTo>
                      <a:pt x="856" y="227"/>
                    </a:lnTo>
                    <a:lnTo>
                      <a:pt x="851" y="205"/>
                    </a:lnTo>
                    <a:lnTo>
                      <a:pt x="842" y="188"/>
                    </a:lnTo>
                    <a:lnTo>
                      <a:pt x="827" y="178"/>
                    </a:lnTo>
                    <a:lnTo>
                      <a:pt x="810" y="172"/>
                    </a:lnTo>
                    <a:lnTo>
                      <a:pt x="792" y="167"/>
                    </a:lnTo>
                    <a:lnTo>
                      <a:pt x="774" y="161"/>
                    </a:lnTo>
                    <a:lnTo>
                      <a:pt x="756" y="154"/>
                    </a:lnTo>
                    <a:lnTo>
                      <a:pt x="734" y="145"/>
                    </a:lnTo>
                    <a:lnTo>
                      <a:pt x="710" y="133"/>
                    </a:lnTo>
                    <a:lnTo>
                      <a:pt x="682" y="118"/>
                    </a:lnTo>
                    <a:lnTo>
                      <a:pt x="650" y="99"/>
                    </a:lnTo>
                    <a:lnTo>
                      <a:pt x="622" y="81"/>
                    </a:lnTo>
                    <a:lnTo>
                      <a:pt x="598" y="66"/>
                    </a:lnTo>
                    <a:lnTo>
                      <a:pt x="577" y="54"/>
                    </a:lnTo>
                    <a:lnTo>
                      <a:pt x="560" y="43"/>
                    </a:lnTo>
                    <a:lnTo>
                      <a:pt x="547" y="35"/>
                    </a:lnTo>
                    <a:lnTo>
                      <a:pt x="537" y="31"/>
                    </a:lnTo>
                    <a:lnTo>
                      <a:pt x="531" y="27"/>
                    </a:lnTo>
                    <a:lnTo>
                      <a:pt x="529" y="26"/>
                    </a:lnTo>
                    <a:lnTo>
                      <a:pt x="526" y="25"/>
                    </a:lnTo>
                    <a:lnTo>
                      <a:pt x="521" y="21"/>
                    </a:lnTo>
                    <a:lnTo>
                      <a:pt x="510" y="16"/>
                    </a:lnTo>
                    <a:lnTo>
                      <a:pt x="496" y="11"/>
                    </a:lnTo>
                    <a:lnTo>
                      <a:pt x="481" y="5"/>
                    </a:lnTo>
                    <a:lnTo>
                      <a:pt x="463" y="1"/>
                    </a:lnTo>
                    <a:lnTo>
                      <a:pt x="443" y="0"/>
                    </a:lnTo>
                    <a:lnTo>
                      <a:pt x="423" y="0"/>
                    </a:lnTo>
                    <a:lnTo>
                      <a:pt x="402" y="2"/>
                    </a:lnTo>
                    <a:lnTo>
                      <a:pt x="381" y="4"/>
                    </a:lnTo>
                    <a:lnTo>
                      <a:pt x="360" y="6"/>
                    </a:lnTo>
                    <a:lnTo>
                      <a:pt x="342" y="9"/>
                    </a:lnTo>
                    <a:lnTo>
                      <a:pt x="325" y="10"/>
                    </a:lnTo>
                    <a:lnTo>
                      <a:pt x="310" y="11"/>
                    </a:lnTo>
                    <a:lnTo>
                      <a:pt x="297" y="12"/>
                    </a:lnTo>
                    <a:lnTo>
                      <a:pt x="288" y="12"/>
                    </a:lnTo>
                    <a:lnTo>
                      <a:pt x="283" y="12"/>
                    </a:lnTo>
                    <a:lnTo>
                      <a:pt x="279" y="12"/>
                    </a:lnTo>
                    <a:lnTo>
                      <a:pt x="272" y="12"/>
                    </a:lnTo>
                    <a:lnTo>
                      <a:pt x="265" y="13"/>
                    </a:lnTo>
                    <a:lnTo>
                      <a:pt x="258" y="34"/>
                    </a:lnTo>
                    <a:lnTo>
                      <a:pt x="250" y="56"/>
                    </a:lnTo>
                    <a:lnTo>
                      <a:pt x="243" y="78"/>
                    </a:lnTo>
                    <a:lnTo>
                      <a:pt x="236" y="100"/>
                    </a:lnTo>
                    <a:lnTo>
                      <a:pt x="228" y="122"/>
                    </a:lnTo>
                    <a:lnTo>
                      <a:pt x="221" y="144"/>
                    </a:lnTo>
                    <a:lnTo>
                      <a:pt x="214" y="167"/>
                    </a:lnTo>
                    <a:lnTo>
                      <a:pt x="207" y="188"/>
                    </a:lnTo>
                    <a:lnTo>
                      <a:pt x="213" y="184"/>
                    </a:lnTo>
                    <a:lnTo>
                      <a:pt x="217" y="179"/>
                    </a:lnTo>
                    <a:lnTo>
                      <a:pt x="223" y="174"/>
                    </a:lnTo>
                    <a:lnTo>
                      <a:pt x="229" y="169"/>
                    </a:lnTo>
                    <a:lnTo>
                      <a:pt x="237" y="161"/>
                    </a:lnTo>
                    <a:lnTo>
                      <a:pt x="245" y="150"/>
                    </a:lnTo>
                    <a:lnTo>
                      <a:pt x="252" y="140"/>
                    </a:lnTo>
                    <a:lnTo>
                      <a:pt x="260" y="130"/>
                    </a:lnTo>
                    <a:lnTo>
                      <a:pt x="267" y="122"/>
                    </a:lnTo>
                    <a:lnTo>
                      <a:pt x="273" y="115"/>
                    </a:lnTo>
                    <a:lnTo>
                      <a:pt x="277" y="110"/>
                    </a:lnTo>
                    <a:lnTo>
                      <a:pt x="282" y="109"/>
                    </a:lnTo>
                    <a:lnTo>
                      <a:pt x="287" y="111"/>
                    </a:lnTo>
                    <a:lnTo>
                      <a:pt x="291" y="114"/>
                    </a:lnTo>
                    <a:lnTo>
                      <a:pt x="298" y="117"/>
                    </a:lnTo>
                    <a:lnTo>
                      <a:pt x="305" y="122"/>
                    </a:lnTo>
                    <a:lnTo>
                      <a:pt x="314" y="126"/>
                    </a:lnTo>
                    <a:lnTo>
                      <a:pt x="324" y="131"/>
                    </a:lnTo>
                    <a:lnTo>
                      <a:pt x="335" y="135"/>
                    </a:lnTo>
                    <a:lnTo>
                      <a:pt x="347" y="139"/>
                    </a:lnTo>
                    <a:lnTo>
                      <a:pt x="358" y="140"/>
                    </a:lnTo>
                    <a:lnTo>
                      <a:pt x="370" y="137"/>
                    </a:lnTo>
                    <a:lnTo>
                      <a:pt x="380" y="131"/>
                    </a:lnTo>
                    <a:lnTo>
                      <a:pt x="389" y="124"/>
                    </a:lnTo>
                    <a:lnTo>
                      <a:pt x="398" y="118"/>
                    </a:lnTo>
                    <a:lnTo>
                      <a:pt x="405" y="115"/>
                    </a:lnTo>
                    <a:lnTo>
                      <a:pt x="412" y="115"/>
                    </a:lnTo>
                    <a:lnTo>
                      <a:pt x="417" y="122"/>
                    </a:lnTo>
                    <a:lnTo>
                      <a:pt x="421" y="129"/>
                    </a:lnTo>
                    <a:lnTo>
                      <a:pt x="430" y="137"/>
                    </a:lnTo>
                    <a:lnTo>
                      <a:pt x="439" y="144"/>
                    </a:lnTo>
                    <a:lnTo>
                      <a:pt x="449" y="150"/>
                    </a:lnTo>
                    <a:lnTo>
                      <a:pt x="459" y="156"/>
                    </a:lnTo>
                    <a:lnTo>
                      <a:pt x="471" y="162"/>
                    </a:lnTo>
                    <a:lnTo>
                      <a:pt x="480" y="167"/>
                    </a:lnTo>
                    <a:lnTo>
                      <a:pt x="489" y="170"/>
                    </a:lnTo>
                    <a:lnTo>
                      <a:pt x="492" y="174"/>
                    </a:lnTo>
                    <a:lnTo>
                      <a:pt x="495" y="177"/>
                    </a:lnTo>
                    <a:lnTo>
                      <a:pt x="499" y="180"/>
                    </a:lnTo>
                    <a:lnTo>
                      <a:pt x="502" y="184"/>
                    </a:lnTo>
                    <a:lnTo>
                      <a:pt x="522" y="199"/>
                    </a:lnTo>
                    <a:lnTo>
                      <a:pt x="537" y="208"/>
                    </a:lnTo>
                    <a:lnTo>
                      <a:pt x="546" y="215"/>
                    </a:lnTo>
                    <a:lnTo>
                      <a:pt x="553" y="218"/>
                    </a:lnTo>
                    <a:lnTo>
                      <a:pt x="559" y="223"/>
                    </a:lnTo>
                    <a:lnTo>
                      <a:pt x="564" y="227"/>
                    </a:lnTo>
                    <a:lnTo>
                      <a:pt x="570" y="233"/>
                    </a:lnTo>
                    <a:lnTo>
                      <a:pt x="579" y="243"/>
                    </a:lnTo>
                    <a:lnTo>
                      <a:pt x="594" y="263"/>
                    </a:lnTo>
                    <a:lnTo>
                      <a:pt x="604" y="285"/>
                    </a:lnTo>
                    <a:lnTo>
                      <a:pt x="609" y="306"/>
                    </a:lnTo>
                    <a:lnTo>
                      <a:pt x="612" y="324"/>
                    </a:lnTo>
                    <a:lnTo>
                      <a:pt x="612" y="342"/>
                    </a:lnTo>
                    <a:lnTo>
                      <a:pt x="610" y="354"/>
                    </a:lnTo>
                    <a:lnTo>
                      <a:pt x="609" y="362"/>
                    </a:lnTo>
                    <a:lnTo>
                      <a:pt x="608" y="366"/>
                    </a:lnTo>
                    <a:lnTo>
                      <a:pt x="606" y="374"/>
                    </a:lnTo>
                    <a:lnTo>
                      <a:pt x="598" y="394"/>
                    </a:lnTo>
                    <a:lnTo>
                      <a:pt x="585" y="424"/>
                    </a:lnTo>
                    <a:lnTo>
                      <a:pt x="570" y="457"/>
                    </a:lnTo>
                    <a:lnTo>
                      <a:pt x="552" y="492"/>
                    </a:lnTo>
                    <a:lnTo>
                      <a:pt x="532" y="521"/>
                    </a:lnTo>
                    <a:lnTo>
                      <a:pt x="511" y="546"/>
                    </a:lnTo>
                    <a:lnTo>
                      <a:pt x="491" y="557"/>
                    </a:lnTo>
                    <a:lnTo>
                      <a:pt x="486" y="558"/>
                    </a:lnTo>
                    <a:lnTo>
                      <a:pt x="481" y="558"/>
                    </a:lnTo>
                    <a:lnTo>
                      <a:pt x="477" y="557"/>
                    </a:lnTo>
                    <a:lnTo>
                      <a:pt x="472" y="556"/>
                    </a:lnTo>
                    <a:lnTo>
                      <a:pt x="461" y="549"/>
                    </a:lnTo>
                    <a:lnTo>
                      <a:pt x="448" y="539"/>
                    </a:lnTo>
                    <a:lnTo>
                      <a:pt x="434" y="527"/>
                    </a:lnTo>
                    <a:lnTo>
                      <a:pt x="419" y="512"/>
                    </a:lnTo>
                    <a:lnTo>
                      <a:pt x="404" y="496"/>
                    </a:lnTo>
                    <a:lnTo>
                      <a:pt x="388" y="479"/>
                    </a:lnTo>
                    <a:lnTo>
                      <a:pt x="372" y="460"/>
                    </a:lnTo>
                    <a:lnTo>
                      <a:pt x="355" y="441"/>
                    </a:lnTo>
                    <a:lnTo>
                      <a:pt x="338" y="421"/>
                    </a:lnTo>
                    <a:lnTo>
                      <a:pt x="321" y="402"/>
                    </a:lnTo>
                    <a:lnTo>
                      <a:pt x="304" y="382"/>
                    </a:lnTo>
                    <a:lnTo>
                      <a:pt x="288" y="362"/>
                    </a:lnTo>
                    <a:lnTo>
                      <a:pt x="272" y="344"/>
                    </a:lnTo>
                    <a:lnTo>
                      <a:pt x="256" y="327"/>
                    </a:lnTo>
                    <a:lnTo>
                      <a:pt x="241" y="311"/>
                    </a:lnTo>
                    <a:lnTo>
                      <a:pt x="226" y="297"/>
                    </a:lnTo>
                    <a:lnTo>
                      <a:pt x="214" y="288"/>
                    </a:lnTo>
                    <a:lnTo>
                      <a:pt x="203" y="278"/>
                    </a:lnTo>
                    <a:lnTo>
                      <a:pt x="190" y="270"/>
                    </a:lnTo>
                    <a:lnTo>
                      <a:pt x="178" y="263"/>
                    </a:lnTo>
                    <a:lnTo>
                      <a:pt x="164" y="258"/>
                    </a:lnTo>
                    <a:lnTo>
                      <a:pt x="152" y="251"/>
                    </a:lnTo>
                    <a:lnTo>
                      <a:pt x="139" y="246"/>
                    </a:lnTo>
                    <a:lnTo>
                      <a:pt x="126" y="241"/>
                    </a:lnTo>
                    <a:lnTo>
                      <a:pt x="106" y="235"/>
                    </a:lnTo>
                    <a:lnTo>
                      <a:pt x="85" y="230"/>
                    </a:lnTo>
                    <a:lnTo>
                      <a:pt x="67" y="227"/>
                    </a:lnTo>
                    <a:lnTo>
                      <a:pt x="50" y="223"/>
                    </a:lnTo>
                    <a:lnTo>
                      <a:pt x="38" y="222"/>
                    </a:lnTo>
                    <a:lnTo>
                      <a:pt x="27" y="221"/>
                    </a:lnTo>
                    <a:lnTo>
                      <a:pt x="20" y="220"/>
                    </a:lnTo>
                    <a:lnTo>
                      <a:pt x="18" y="220"/>
                    </a:lnTo>
                    <a:lnTo>
                      <a:pt x="11" y="224"/>
                    </a:lnTo>
                    <a:lnTo>
                      <a:pt x="3" y="230"/>
                    </a:lnTo>
                    <a:lnTo>
                      <a:pt x="0" y="236"/>
                    </a:lnTo>
                    <a:lnTo>
                      <a:pt x="3" y="239"/>
                    </a:lnTo>
                    <a:lnTo>
                      <a:pt x="10" y="241"/>
                    </a:lnTo>
                    <a:lnTo>
                      <a:pt x="22" y="244"/>
                    </a:lnTo>
                    <a:lnTo>
                      <a:pt x="37" y="248"/>
                    </a:lnTo>
                    <a:lnTo>
                      <a:pt x="54" y="253"/>
                    </a:lnTo>
                    <a:lnTo>
                      <a:pt x="73" y="259"/>
                    </a:lnTo>
                    <a:lnTo>
                      <a:pt x="92" y="266"/>
                    </a:lnTo>
                    <a:lnTo>
                      <a:pt x="109" y="273"/>
                    </a:lnTo>
                    <a:lnTo>
                      <a:pt x="125" y="280"/>
                    </a:lnTo>
                    <a:lnTo>
                      <a:pt x="133" y="284"/>
                    </a:lnTo>
                    <a:lnTo>
                      <a:pt x="140" y="289"/>
                    </a:lnTo>
                    <a:lnTo>
                      <a:pt x="146" y="294"/>
                    </a:lnTo>
                    <a:lnTo>
                      <a:pt x="151" y="299"/>
                    </a:lnTo>
                    <a:lnTo>
                      <a:pt x="163" y="313"/>
                    </a:lnTo>
                    <a:lnTo>
                      <a:pt x="167" y="324"/>
                    </a:lnTo>
                    <a:lnTo>
                      <a:pt x="163" y="335"/>
                    </a:lnTo>
                    <a:lnTo>
                      <a:pt x="158" y="345"/>
                    </a:lnTo>
                    <a:lnTo>
                      <a:pt x="152" y="354"/>
                    </a:lnTo>
                    <a:lnTo>
                      <a:pt x="146" y="360"/>
                    </a:lnTo>
                    <a:lnTo>
                      <a:pt x="139" y="364"/>
                    </a:lnTo>
                    <a:lnTo>
                      <a:pt x="129" y="366"/>
                    </a:lnTo>
                    <a:lnTo>
                      <a:pt x="135" y="371"/>
                    </a:lnTo>
                    <a:lnTo>
                      <a:pt x="140" y="376"/>
                    </a:lnTo>
                    <a:lnTo>
                      <a:pt x="147" y="382"/>
                    </a:lnTo>
                    <a:lnTo>
                      <a:pt x="154" y="388"/>
                    </a:lnTo>
                    <a:lnTo>
                      <a:pt x="161" y="395"/>
                    </a:lnTo>
                    <a:lnTo>
                      <a:pt x="167" y="402"/>
                    </a:lnTo>
                    <a:lnTo>
                      <a:pt x="174" y="407"/>
                    </a:lnTo>
                    <a:lnTo>
                      <a:pt x="181" y="414"/>
                    </a:lnTo>
                    <a:lnTo>
                      <a:pt x="183" y="426"/>
                    </a:lnTo>
                    <a:lnTo>
                      <a:pt x="188" y="440"/>
                    </a:lnTo>
                    <a:lnTo>
                      <a:pt x="196" y="455"/>
                    </a:lnTo>
                    <a:lnTo>
                      <a:pt x="205" y="470"/>
                    </a:lnTo>
                    <a:lnTo>
                      <a:pt x="213" y="479"/>
                    </a:lnTo>
                    <a:lnTo>
                      <a:pt x="217" y="485"/>
                    </a:lnTo>
                    <a:lnTo>
                      <a:pt x="221" y="488"/>
                    </a:lnTo>
                    <a:lnTo>
                      <a:pt x="224" y="492"/>
                    </a:lnTo>
                    <a:lnTo>
                      <a:pt x="228" y="494"/>
                    </a:lnTo>
                    <a:lnTo>
                      <a:pt x="234" y="497"/>
                    </a:lnTo>
                    <a:lnTo>
                      <a:pt x="241" y="503"/>
                    </a:lnTo>
                    <a:lnTo>
                      <a:pt x="252" y="511"/>
                    </a:lnTo>
                    <a:lnTo>
                      <a:pt x="271" y="541"/>
                    </a:lnTo>
                    <a:lnTo>
                      <a:pt x="290" y="573"/>
                    </a:lnTo>
                    <a:lnTo>
                      <a:pt x="312" y="608"/>
                    </a:lnTo>
                    <a:lnTo>
                      <a:pt x="333" y="644"/>
                    </a:lnTo>
                    <a:lnTo>
                      <a:pt x="353" y="679"/>
                    </a:lnTo>
                    <a:lnTo>
                      <a:pt x="373" y="715"/>
                    </a:lnTo>
                    <a:lnTo>
                      <a:pt x="391" y="748"/>
                    </a:lnTo>
                    <a:lnTo>
                      <a:pt x="408" y="781"/>
                    </a:lnTo>
                    <a:lnTo>
                      <a:pt x="413" y="791"/>
                    </a:lnTo>
                    <a:lnTo>
                      <a:pt x="421" y="801"/>
                    </a:lnTo>
                    <a:lnTo>
                      <a:pt x="430" y="813"/>
                    </a:lnTo>
                    <a:lnTo>
                      <a:pt x="440" y="823"/>
                    </a:lnTo>
                    <a:lnTo>
                      <a:pt x="451" y="835"/>
                    </a:lnTo>
                    <a:lnTo>
                      <a:pt x="464" y="845"/>
                    </a:lnTo>
                    <a:lnTo>
                      <a:pt x="477" y="857"/>
                    </a:lnTo>
                    <a:lnTo>
                      <a:pt x="491" y="867"/>
                    </a:lnTo>
                    <a:lnTo>
                      <a:pt x="503" y="876"/>
                    </a:lnTo>
                    <a:lnTo>
                      <a:pt x="516" y="886"/>
                    </a:lnTo>
                    <a:lnTo>
                      <a:pt x="530" y="895"/>
                    </a:lnTo>
                    <a:lnTo>
                      <a:pt x="544" y="904"/>
                    </a:lnTo>
                    <a:lnTo>
                      <a:pt x="557" y="912"/>
                    </a:lnTo>
                    <a:lnTo>
                      <a:pt x="570" y="920"/>
                    </a:lnTo>
                    <a:lnTo>
                      <a:pt x="584" y="928"/>
                    </a:lnTo>
                    <a:lnTo>
                      <a:pt x="598" y="936"/>
                    </a:lnTo>
                    <a:lnTo>
                      <a:pt x="610" y="943"/>
                    </a:lnTo>
                    <a:lnTo>
                      <a:pt x="623" y="950"/>
                    </a:lnTo>
                    <a:lnTo>
                      <a:pt x="636" y="957"/>
                    </a:lnTo>
                    <a:lnTo>
                      <a:pt x="647" y="963"/>
                    </a:lnTo>
                    <a:lnTo>
                      <a:pt x="658" y="969"/>
                    </a:lnTo>
                    <a:lnTo>
                      <a:pt x="668" y="973"/>
                    </a:lnTo>
                    <a:lnTo>
                      <a:pt x="677" y="978"/>
                    </a:lnTo>
                    <a:lnTo>
                      <a:pt x="685" y="981"/>
                    </a:lnTo>
                    <a:lnTo>
                      <a:pt x="690" y="984"/>
                    </a:lnTo>
                    <a:lnTo>
                      <a:pt x="695" y="985"/>
                    </a:lnTo>
                    <a:lnTo>
                      <a:pt x="698" y="986"/>
                    </a:lnTo>
                    <a:lnTo>
                      <a:pt x="703" y="987"/>
                    </a:lnTo>
                    <a:lnTo>
                      <a:pt x="707" y="988"/>
                    </a:lnTo>
                    <a:lnTo>
                      <a:pt x="712" y="989"/>
                    </a:lnTo>
                    <a:lnTo>
                      <a:pt x="715" y="989"/>
                    </a:lnTo>
                    <a:lnTo>
                      <a:pt x="720" y="989"/>
                    </a:lnTo>
                    <a:lnTo>
                      <a:pt x="1083" y="1289"/>
                    </a:lnTo>
                    <a:lnTo>
                      <a:pt x="1184" y="1182"/>
                    </a:lnTo>
                    <a:lnTo>
                      <a:pt x="1189" y="1182"/>
                    </a:lnTo>
                    <a:lnTo>
                      <a:pt x="1204" y="1161"/>
                    </a:lnTo>
                    <a:lnTo>
                      <a:pt x="1225" y="1140"/>
                    </a:lnTo>
                    <a:lnTo>
                      <a:pt x="1225" y="1140"/>
                    </a:lnTo>
                    <a:lnTo>
                      <a:pt x="1223" y="1140"/>
                    </a:lnTo>
                    <a:lnTo>
                      <a:pt x="1222" y="1140"/>
                    </a:lnTo>
                    <a:lnTo>
                      <a:pt x="1221" y="113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29" name="Freeform 28"/>
              <p:cNvSpPr>
                <a:spLocks/>
              </p:cNvSpPr>
              <p:nvPr/>
            </p:nvSpPr>
            <p:spPr bwMode="auto">
              <a:xfrm rot="3260985" flipV="1">
                <a:off x="7158111" y="3330545"/>
                <a:ext cx="104775" cy="65088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17" y="0"/>
                  </a:cxn>
                  <a:cxn ang="0">
                    <a:pos x="33" y="2"/>
                  </a:cxn>
                  <a:cxn ang="0">
                    <a:pos x="52" y="7"/>
                  </a:cxn>
                  <a:cxn ang="0">
                    <a:pos x="71" y="15"/>
                  </a:cxn>
                  <a:cxn ang="0">
                    <a:pos x="90" y="23"/>
                  </a:cxn>
                  <a:cxn ang="0">
                    <a:pos x="107" y="34"/>
                  </a:cxn>
                  <a:cxn ang="0">
                    <a:pos x="120" y="42"/>
                  </a:cxn>
                  <a:cxn ang="0">
                    <a:pos x="128" y="49"/>
                  </a:cxn>
                  <a:cxn ang="0">
                    <a:pos x="131" y="59"/>
                  </a:cxn>
                  <a:cxn ang="0">
                    <a:pos x="128" y="70"/>
                  </a:cxn>
                  <a:cxn ang="0">
                    <a:pos x="123" y="78"/>
                  </a:cxn>
                  <a:cxn ang="0">
                    <a:pos x="120" y="81"/>
                  </a:cxn>
                  <a:cxn ang="0">
                    <a:pos x="120" y="81"/>
                  </a:cxn>
                  <a:cxn ang="0">
                    <a:pos x="119" y="81"/>
                  </a:cxn>
                  <a:cxn ang="0">
                    <a:pos x="116" y="81"/>
                  </a:cxn>
                  <a:cxn ang="0">
                    <a:pos x="113" y="81"/>
                  </a:cxn>
                  <a:cxn ang="0">
                    <a:pos x="108" y="79"/>
                  </a:cxn>
                  <a:cxn ang="0">
                    <a:pos x="101" y="75"/>
                  </a:cxn>
                  <a:cxn ang="0">
                    <a:pos x="91" y="71"/>
                  </a:cxn>
                  <a:cxn ang="0">
                    <a:pos x="80" y="64"/>
                  </a:cxn>
                  <a:cxn ang="0">
                    <a:pos x="62" y="55"/>
                  </a:cxn>
                  <a:cxn ang="0">
                    <a:pos x="45" y="45"/>
                  </a:cxn>
                  <a:cxn ang="0">
                    <a:pos x="29" y="37"/>
                  </a:cxn>
                  <a:cxn ang="0">
                    <a:pos x="16" y="29"/>
                  </a:cxn>
                  <a:cxn ang="0">
                    <a:pos x="6" y="21"/>
                  </a:cxn>
                  <a:cxn ang="0">
                    <a:pos x="0" y="15"/>
                  </a:cxn>
                  <a:cxn ang="0">
                    <a:pos x="0" y="8"/>
                  </a:cxn>
                  <a:cxn ang="0">
                    <a:pos x="6" y="3"/>
                  </a:cxn>
                </a:cxnLst>
                <a:rect l="0" t="0" r="r" b="b"/>
                <a:pathLst>
                  <a:path w="131" h="81">
                    <a:moveTo>
                      <a:pt x="6" y="3"/>
                    </a:moveTo>
                    <a:lnTo>
                      <a:pt x="17" y="0"/>
                    </a:lnTo>
                    <a:lnTo>
                      <a:pt x="33" y="2"/>
                    </a:lnTo>
                    <a:lnTo>
                      <a:pt x="52" y="7"/>
                    </a:lnTo>
                    <a:lnTo>
                      <a:pt x="71" y="15"/>
                    </a:lnTo>
                    <a:lnTo>
                      <a:pt x="90" y="23"/>
                    </a:lnTo>
                    <a:lnTo>
                      <a:pt x="107" y="34"/>
                    </a:lnTo>
                    <a:lnTo>
                      <a:pt x="120" y="42"/>
                    </a:lnTo>
                    <a:lnTo>
                      <a:pt x="128" y="49"/>
                    </a:lnTo>
                    <a:lnTo>
                      <a:pt x="131" y="59"/>
                    </a:lnTo>
                    <a:lnTo>
                      <a:pt x="128" y="70"/>
                    </a:lnTo>
                    <a:lnTo>
                      <a:pt x="123" y="78"/>
                    </a:lnTo>
                    <a:lnTo>
                      <a:pt x="120" y="81"/>
                    </a:lnTo>
                    <a:lnTo>
                      <a:pt x="120" y="81"/>
                    </a:lnTo>
                    <a:lnTo>
                      <a:pt x="119" y="81"/>
                    </a:lnTo>
                    <a:lnTo>
                      <a:pt x="116" y="81"/>
                    </a:lnTo>
                    <a:lnTo>
                      <a:pt x="113" y="81"/>
                    </a:lnTo>
                    <a:lnTo>
                      <a:pt x="108" y="79"/>
                    </a:lnTo>
                    <a:lnTo>
                      <a:pt x="101" y="75"/>
                    </a:lnTo>
                    <a:lnTo>
                      <a:pt x="91" y="71"/>
                    </a:lnTo>
                    <a:lnTo>
                      <a:pt x="80" y="64"/>
                    </a:lnTo>
                    <a:lnTo>
                      <a:pt x="62" y="55"/>
                    </a:lnTo>
                    <a:lnTo>
                      <a:pt x="45" y="45"/>
                    </a:lnTo>
                    <a:lnTo>
                      <a:pt x="29" y="37"/>
                    </a:lnTo>
                    <a:lnTo>
                      <a:pt x="16" y="29"/>
                    </a:lnTo>
                    <a:lnTo>
                      <a:pt x="6" y="21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30" name="Freeform 29"/>
              <p:cNvSpPr>
                <a:spLocks/>
              </p:cNvSpPr>
              <p:nvPr/>
            </p:nvSpPr>
            <p:spPr bwMode="auto">
              <a:xfrm rot="3260985" flipV="1">
                <a:off x="7214076" y="3274417"/>
                <a:ext cx="60325" cy="50800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16" y="1"/>
                  </a:cxn>
                  <a:cxn ang="0">
                    <a:pos x="23" y="5"/>
                  </a:cxn>
                  <a:cxn ang="0">
                    <a:pos x="34" y="11"/>
                  </a:cxn>
                  <a:cxn ang="0">
                    <a:pos x="45" y="18"/>
                  </a:cxn>
                  <a:cxn ang="0">
                    <a:pos x="56" y="24"/>
                  </a:cxn>
                  <a:cxn ang="0">
                    <a:pos x="66" y="31"/>
                  </a:cxn>
                  <a:cxn ang="0">
                    <a:pos x="73" y="36"/>
                  </a:cxn>
                  <a:cxn ang="0">
                    <a:pos x="76" y="41"/>
                  </a:cxn>
                  <a:cxn ang="0">
                    <a:pos x="75" y="44"/>
                  </a:cxn>
                  <a:cxn ang="0">
                    <a:pos x="69" y="49"/>
                  </a:cxn>
                  <a:cxn ang="0">
                    <a:pos x="61" y="53"/>
                  </a:cxn>
                  <a:cxn ang="0">
                    <a:pos x="51" y="58"/>
                  </a:cxn>
                  <a:cxn ang="0">
                    <a:pos x="41" y="61"/>
                  </a:cxn>
                  <a:cxn ang="0">
                    <a:pos x="29" y="64"/>
                  </a:cxn>
                  <a:cxn ang="0">
                    <a:pos x="19" y="62"/>
                  </a:cxn>
                  <a:cxn ang="0">
                    <a:pos x="10" y="58"/>
                  </a:cxn>
                  <a:cxn ang="0">
                    <a:pos x="0" y="46"/>
                  </a:cxn>
                  <a:cxn ang="0">
                    <a:pos x="0" y="36"/>
                  </a:cxn>
                  <a:cxn ang="0">
                    <a:pos x="5" y="21"/>
                  </a:cxn>
                  <a:cxn ang="0">
                    <a:pos x="14" y="0"/>
                  </a:cxn>
                </a:cxnLst>
                <a:rect l="0" t="0" r="r" b="b"/>
                <a:pathLst>
                  <a:path w="76" h="64">
                    <a:moveTo>
                      <a:pt x="14" y="0"/>
                    </a:moveTo>
                    <a:lnTo>
                      <a:pt x="16" y="1"/>
                    </a:lnTo>
                    <a:lnTo>
                      <a:pt x="23" y="5"/>
                    </a:lnTo>
                    <a:lnTo>
                      <a:pt x="34" y="11"/>
                    </a:lnTo>
                    <a:lnTo>
                      <a:pt x="45" y="18"/>
                    </a:lnTo>
                    <a:lnTo>
                      <a:pt x="56" y="24"/>
                    </a:lnTo>
                    <a:lnTo>
                      <a:pt x="66" y="31"/>
                    </a:lnTo>
                    <a:lnTo>
                      <a:pt x="73" y="36"/>
                    </a:lnTo>
                    <a:lnTo>
                      <a:pt x="76" y="41"/>
                    </a:lnTo>
                    <a:lnTo>
                      <a:pt x="75" y="44"/>
                    </a:lnTo>
                    <a:lnTo>
                      <a:pt x="69" y="49"/>
                    </a:lnTo>
                    <a:lnTo>
                      <a:pt x="61" y="53"/>
                    </a:lnTo>
                    <a:lnTo>
                      <a:pt x="51" y="58"/>
                    </a:lnTo>
                    <a:lnTo>
                      <a:pt x="41" y="61"/>
                    </a:lnTo>
                    <a:lnTo>
                      <a:pt x="29" y="64"/>
                    </a:lnTo>
                    <a:lnTo>
                      <a:pt x="19" y="62"/>
                    </a:lnTo>
                    <a:lnTo>
                      <a:pt x="10" y="58"/>
                    </a:lnTo>
                    <a:lnTo>
                      <a:pt x="0" y="46"/>
                    </a:lnTo>
                    <a:lnTo>
                      <a:pt x="0" y="36"/>
                    </a:lnTo>
                    <a:lnTo>
                      <a:pt x="5" y="2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31" name="Freeform 30"/>
              <p:cNvSpPr>
                <a:spLocks/>
              </p:cNvSpPr>
              <p:nvPr/>
            </p:nvSpPr>
            <p:spPr bwMode="auto">
              <a:xfrm>
                <a:off x="7386638" y="2592388"/>
                <a:ext cx="177800" cy="457200"/>
              </a:xfrm>
              <a:custGeom>
                <a:avLst/>
                <a:gdLst/>
                <a:ahLst/>
                <a:cxnLst>
                  <a:cxn ang="0">
                    <a:pos x="225" y="0"/>
                  </a:cxn>
                  <a:cxn ang="0">
                    <a:pos x="224" y="2"/>
                  </a:cxn>
                  <a:cxn ang="0">
                    <a:pos x="220" y="6"/>
                  </a:cxn>
                  <a:cxn ang="0">
                    <a:pos x="213" y="15"/>
                  </a:cxn>
                  <a:cxn ang="0">
                    <a:pos x="204" y="30"/>
                  </a:cxn>
                  <a:cxn ang="0">
                    <a:pos x="191" y="51"/>
                  </a:cxn>
                  <a:cxn ang="0">
                    <a:pos x="176" y="81"/>
                  </a:cxn>
                  <a:cxn ang="0">
                    <a:pos x="158" y="120"/>
                  </a:cxn>
                  <a:cxn ang="0">
                    <a:pos x="137" y="169"/>
                  </a:cxn>
                  <a:cxn ang="0">
                    <a:pos x="114" y="227"/>
                  </a:cxn>
                  <a:cxn ang="0">
                    <a:pos x="91" y="294"/>
                  </a:cxn>
                  <a:cxn ang="0">
                    <a:pos x="68" y="362"/>
                  </a:cxn>
                  <a:cxn ang="0">
                    <a:pos x="46" y="428"/>
                  </a:cxn>
                  <a:cxn ang="0">
                    <a:pos x="28" y="487"/>
                  </a:cxn>
                  <a:cxn ang="0">
                    <a:pos x="13" y="534"/>
                  </a:cxn>
                  <a:cxn ang="0">
                    <a:pos x="4" y="566"/>
                  </a:cxn>
                  <a:cxn ang="0">
                    <a:pos x="0" y="578"/>
                  </a:cxn>
                  <a:cxn ang="0">
                    <a:pos x="5" y="564"/>
                  </a:cxn>
                  <a:cxn ang="0">
                    <a:pos x="19" y="526"/>
                  </a:cxn>
                  <a:cxn ang="0">
                    <a:pos x="37" y="472"/>
                  </a:cxn>
                  <a:cxn ang="0">
                    <a:pos x="60" y="407"/>
                  </a:cxn>
                  <a:cxn ang="0">
                    <a:pos x="85" y="338"/>
                  </a:cxn>
                  <a:cxn ang="0">
                    <a:pos x="110" y="272"/>
                  </a:cxn>
                  <a:cxn ang="0">
                    <a:pos x="132" y="215"/>
                  </a:cxn>
                  <a:cxn ang="0">
                    <a:pos x="148" y="173"/>
                  </a:cxn>
                  <a:cxn ang="0">
                    <a:pos x="165" y="133"/>
                  </a:cxn>
                  <a:cxn ang="0">
                    <a:pos x="180" y="98"/>
                  </a:cxn>
                  <a:cxn ang="0">
                    <a:pos x="193" y="68"/>
                  </a:cxn>
                  <a:cxn ang="0">
                    <a:pos x="204" y="44"/>
                  </a:cxn>
                  <a:cxn ang="0">
                    <a:pos x="213" y="25"/>
                  </a:cxn>
                  <a:cxn ang="0">
                    <a:pos x="219" y="12"/>
                  </a:cxn>
                  <a:cxn ang="0">
                    <a:pos x="224" y="3"/>
                  </a:cxn>
                  <a:cxn ang="0">
                    <a:pos x="225" y="0"/>
                  </a:cxn>
                </a:cxnLst>
                <a:rect l="0" t="0" r="r" b="b"/>
                <a:pathLst>
                  <a:path w="225" h="578">
                    <a:moveTo>
                      <a:pt x="225" y="0"/>
                    </a:moveTo>
                    <a:lnTo>
                      <a:pt x="224" y="2"/>
                    </a:lnTo>
                    <a:lnTo>
                      <a:pt x="220" y="6"/>
                    </a:lnTo>
                    <a:lnTo>
                      <a:pt x="213" y="15"/>
                    </a:lnTo>
                    <a:lnTo>
                      <a:pt x="204" y="30"/>
                    </a:lnTo>
                    <a:lnTo>
                      <a:pt x="191" y="51"/>
                    </a:lnTo>
                    <a:lnTo>
                      <a:pt x="176" y="81"/>
                    </a:lnTo>
                    <a:lnTo>
                      <a:pt x="158" y="120"/>
                    </a:lnTo>
                    <a:lnTo>
                      <a:pt x="137" y="169"/>
                    </a:lnTo>
                    <a:lnTo>
                      <a:pt x="114" y="227"/>
                    </a:lnTo>
                    <a:lnTo>
                      <a:pt x="91" y="294"/>
                    </a:lnTo>
                    <a:lnTo>
                      <a:pt x="68" y="362"/>
                    </a:lnTo>
                    <a:lnTo>
                      <a:pt x="46" y="428"/>
                    </a:lnTo>
                    <a:lnTo>
                      <a:pt x="28" y="487"/>
                    </a:lnTo>
                    <a:lnTo>
                      <a:pt x="13" y="534"/>
                    </a:lnTo>
                    <a:lnTo>
                      <a:pt x="4" y="566"/>
                    </a:lnTo>
                    <a:lnTo>
                      <a:pt x="0" y="578"/>
                    </a:lnTo>
                    <a:lnTo>
                      <a:pt x="5" y="564"/>
                    </a:lnTo>
                    <a:lnTo>
                      <a:pt x="19" y="526"/>
                    </a:lnTo>
                    <a:lnTo>
                      <a:pt x="37" y="472"/>
                    </a:lnTo>
                    <a:lnTo>
                      <a:pt x="60" y="407"/>
                    </a:lnTo>
                    <a:lnTo>
                      <a:pt x="85" y="338"/>
                    </a:lnTo>
                    <a:lnTo>
                      <a:pt x="110" y="272"/>
                    </a:lnTo>
                    <a:lnTo>
                      <a:pt x="132" y="215"/>
                    </a:lnTo>
                    <a:lnTo>
                      <a:pt x="148" y="173"/>
                    </a:lnTo>
                    <a:lnTo>
                      <a:pt x="165" y="133"/>
                    </a:lnTo>
                    <a:lnTo>
                      <a:pt x="180" y="98"/>
                    </a:lnTo>
                    <a:lnTo>
                      <a:pt x="193" y="68"/>
                    </a:lnTo>
                    <a:lnTo>
                      <a:pt x="204" y="44"/>
                    </a:lnTo>
                    <a:lnTo>
                      <a:pt x="213" y="25"/>
                    </a:lnTo>
                    <a:lnTo>
                      <a:pt x="219" y="12"/>
                    </a:lnTo>
                    <a:lnTo>
                      <a:pt x="224" y="3"/>
                    </a:lnTo>
                    <a:lnTo>
                      <a:pt x="22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</p:grpSp>
        <p:sp>
          <p:nvSpPr>
            <p:cNvPr id="24" name="Line 34"/>
            <p:cNvSpPr>
              <a:spLocks noChangeShapeType="1"/>
            </p:cNvSpPr>
            <p:nvPr/>
          </p:nvSpPr>
          <p:spPr bwMode="auto">
            <a:xfrm flipV="1">
              <a:off x="7329488" y="918287"/>
              <a:ext cx="0" cy="2247188"/>
            </a:xfrm>
            <a:prstGeom prst="line">
              <a:avLst/>
            </a:prstGeom>
            <a:noFill/>
            <a:ln w="1270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9306564" y="4870149"/>
            <a:ext cx="22570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Stabilizable but fragile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  <p:sp>
        <p:nvSpPr>
          <p:cNvPr id="33" name="Shape 124"/>
          <p:cNvSpPr/>
          <p:nvPr/>
        </p:nvSpPr>
        <p:spPr>
          <a:xfrm>
            <a:off x="4493015" y="1866790"/>
            <a:ext cx="3382034" cy="503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 algn="l">
              <a:defRPr sz="1700"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K.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neumoniae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Kp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  <a:endParaRPr kumimoji="0" sz="2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Shape 124"/>
          <p:cNvSpPr/>
          <p:nvPr/>
        </p:nvSpPr>
        <p:spPr>
          <a:xfrm>
            <a:off x="58174" y="1908232"/>
            <a:ext cx="3370825" cy="441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 algn="l">
              <a:defRPr sz="1700"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B.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</a:t>
            </a: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hetaiotaomicron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</a:t>
            </a: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Bt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  <a:endParaRPr kumimoji="0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Cloud 1"/>
          <p:cNvSpPr/>
          <p:nvPr/>
        </p:nvSpPr>
        <p:spPr>
          <a:xfrm flipV="1">
            <a:off x="-753774" y="79118"/>
            <a:ext cx="4339484" cy="3138818"/>
          </a:xfrm>
          <a:prstGeom prst="cloud">
            <a:avLst/>
          </a:prstGeom>
          <a:solidFill>
            <a:srgbClr val="FFC000">
              <a:alpha val="61961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43431" y="762000"/>
            <a:ext cx="731290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65281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29985" y="3040997"/>
            <a:ext cx="3648756" cy="9615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13500000" sx="103000" sy="103000" algn="br" rotWithShape="0">
              <a:prstClr val="black">
                <a:alpha val="67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2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Less cancer but</a:t>
            </a:r>
          </a:p>
          <a:p>
            <a:pPr marL="0" marR="0" lvl="0" indent="0" algn="l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2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Poor wound healing</a:t>
            </a:r>
            <a:endParaRPr kumimoji="0" lang="en-US" sz="2471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98059" y="3026989"/>
            <a:ext cx="2382383" cy="226536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13500000" sx="103000" sy="103000" algn="br" rotWithShape="0">
              <a:prstClr val="black">
                <a:alpha val="67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2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Less violence</a:t>
            </a:r>
          </a:p>
          <a:p>
            <a:pPr marL="403433" marR="0" lvl="0" indent="-403433" algn="l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2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Fly</a:t>
            </a:r>
          </a:p>
          <a:p>
            <a:pPr marL="403433" marR="0" lvl="0" indent="-403433" algn="l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2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Burrow</a:t>
            </a:r>
          </a:p>
          <a:p>
            <a:pPr marL="403433" marR="0" lvl="0" indent="-403433" algn="l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2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Social</a:t>
            </a:r>
          </a:p>
          <a:p>
            <a:pPr marL="403433" marR="0" lvl="0" indent="-403433" algn="l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2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Big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96235" y="888067"/>
            <a:ext cx="3962944" cy="58124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13500000" sx="103000" sy="103000" algn="br" rotWithShape="0">
              <a:prstClr val="black">
                <a:alpha val="67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7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Long life but cancer?</a:t>
            </a:r>
            <a:endParaRPr kumimoji="0" lang="en-US" sz="2824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Arial"/>
            </a:endParaRPr>
          </a:p>
        </p:txBody>
      </p:sp>
      <p:sp>
        <p:nvSpPr>
          <p:cNvPr id="11" name="Up Arrow 10"/>
          <p:cNvSpPr/>
          <p:nvPr/>
        </p:nvSpPr>
        <p:spPr>
          <a:xfrm rot="14768425">
            <a:off x="5147703" y="3712029"/>
            <a:ext cx="823632" cy="700207"/>
          </a:xfrm>
          <a:prstGeom prst="upArrow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13500000" sx="103000" sy="103000" algn="br" rotWithShape="0">
              <a:prstClr val="black">
                <a:alpha val="67000"/>
              </a:prstClr>
            </a:outerShdw>
          </a:effectLst>
        </p:spPr>
        <p:txBody>
          <a:bodyPr>
            <a:spAutoFit/>
          </a:bodyPr>
          <a:lstStyle/>
          <a:p>
            <a:pPr marL="0" marR="0" lvl="0" indent="0" algn="l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2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Arial"/>
            </a:endParaRPr>
          </a:p>
        </p:txBody>
      </p:sp>
      <p:sp>
        <p:nvSpPr>
          <p:cNvPr id="12" name="Up Arrow 11"/>
          <p:cNvSpPr/>
          <p:nvPr/>
        </p:nvSpPr>
        <p:spPr>
          <a:xfrm rot="1053798">
            <a:off x="3639110" y="1895276"/>
            <a:ext cx="823632" cy="700207"/>
          </a:xfrm>
          <a:prstGeom prst="upArrow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13500000" sx="103000" sy="103000" algn="br" rotWithShape="0">
              <a:prstClr val="black">
                <a:alpha val="67000"/>
              </a:prstClr>
            </a:outerShdw>
          </a:effectLst>
        </p:spPr>
        <p:txBody>
          <a:bodyPr>
            <a:spAutoFit/>
          </a:bodyPr>
          <a:lstStyle/>
          <a:p>
            <a:pPr marL="0" marR="0" lvl="0" indent="0" algn="l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2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Arial"/>
            </a:endParaRPr>
          </a:p>
        </p:txBody>
      </p:sp>
      <p:sp>
        <p:nvSpPr>
          <p:cNvPr id="13" name="Up Arrow 12"/>
          <p:cNvSpPr/>
          <p:nvPr/>
        </p:nvSpPr>
        <p:spPr>
          <a:xfrm rot="8766945">
            <a:off x="6668901" y="1895276"/>
            <a:ext cx="823632" cy="700207"/>
          </a:xfrm>
          <a:prstGeom prst="upArrow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13500000" sx="103000" sy="103000" algn="br" rotWithShape="0">
              <a:prstClr val="black">
                <a:alpha val="67000"/>
              </a:prstClr>
            </a:outerShdw>
          </a:effectLst>
        </p:spPr>
        <p:txBody>
          <a:bodyPr>
            <a:spAutoFit/>
          </a:bodyPr>
          <a:lstStyle/>
          <a:p>
            <a:pPr marL="0" marR="0" lvl="0" indent="0" algn="l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2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17782" y="5638800"/>
            <a:ext cx="29845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A related triangle.</a:t>
            </a:r>
          </a:p>
        </p:txBody>
      </p:sp>
    </p:spTree>
    <p:extLst>
      <p:ext uri="{BB962C8B-B14F-4D97-AF65-F5344CB8AC3E}">
        <p14:creationId xmlns:p14="http://schemas.microsoft.com/office/powerpoint/2010/main" val="363746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066800" y="3596847"/>
            <a:ext cx="7014463" cy="3058764"/>
            <a:chOff x="4030697" y="4300359"/>
            <a:chExt cx="4811902" cy="2182868"/>
          </a:xfrm>
        </p:grpSpPr>
        <p:sp>
          <p:nvSpPr>
            <p:cNvPr id="155" name="Shape 155"/>
            <p:cNvSpPr/>
            <p:nvPr/>
          </p:nvSpPr>
          <p:spPr>
            <a:xfrm flipV="1">
              <a:off x="4587955" y="4455422"/>
              <a:ext cx="1" cy="1792877"/>
            </a:xfrm>
            <a:prstGeom prst="line">
              <a:avLst/>
            </a:prstGeom>
            <a:ln w="57150" cmpd="sng">
              <a:solid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Shape 156"/>
            <p:cNvSpPr/>
            <p:nvPr/>
          </p:nvSpPr>
          <p:spPr>
            <a:xfrm>
              <a:off x="4590931" y="6240444"/>
              <a:ext cx="2917849" cy="1"/>
            </a:xfrm>
            <a:prstGeom prst="line">
              <a:avLst/>
            </a:prstGeom>
            <a:ln w="57150" cmpd="sng">
              <a:solid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Shape 157"/>
            <p:cNvSpPr/>
            <p:nvPr/>
          </p:nvSpPr>
          <p:spPr>
            <a:xfrm>
              <a:off x="4030697" y="4300359"/>
              <a:ext cx="556648" cy="37504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5717" tIns="35717" rIns="35717" bIns="35717" anchor="ctr"/>
            <a:lstStyle>
              <a:lvl1pPr>
                <a:defRPr sz="1400" b="1"/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/>
              </a:pPr>
              <a:r>
                <a:rPr kumimoji="0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[KP] </a:t>
              </a:r>
            </a:p>
          </p:txBody>
        </p:sp>
        <p:sp>
          <p:nvSpPr>
            <p:cNvPr id="158" name="Shape 158"/>
            <p:cNvSpPr/>
            <p:nvPr/>
          </p:nvSpPr>
          <p:spPr>
            <a:xfrm>
              <a:off x="5842610" y="6248298"/>
              <a:ext cx="2494216" cy="23492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5717" tIns="35717" rIns="35717" bIns="35717" anchor="ctr"/>
            <a:lstStyle>
              <a:lvl1pPr>
                <a:defRPr sz="1400" b="1"/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/>
              </a:pPr>
              <a:r>
                <a:rPr kumimoji="0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Glucose Flux In</a:t>
              </a:r>
            </a:p>
          </p:txBody>
        </p:sp>
        <p:sp>
          <p:nvSpPr>
            <p:cNvPr id="159" name="Shape 159"/>
            <p:cNvSpPr/>
            <p:nvPr/>
          </p:nvSpPr>
          <p:spPr>
            <a:xfrm flipV="1">
              <a:off x="4616298" y="5378803"/>
              <a:ext cx="2870996" cy="869496"/>
            </a:xfrm>
            <a:prstGeom prst="line">
              <a:avLst/>
            </a:prstGeom>
            <a:ln w="57150" cmpd="sng">
              <a:solidFill>
                <a:srgbClr val="82A9BC"/>
              </a:solidFill>
              <a:miter lim="400000"/>
              <a:tailEnd type="triangle"/>
            </a:ln>
          </p:spPr>
          <p:txBody>
            <a:bodyPr lIns="0" tIns="0" rIns="0" bIns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Shape 160"/>
            <p:cNvSpPr/>
            <p:nvPr/>
          </p:nvSpPr>
          <p:spPr>
            <a:xfrm>
              <a:off x="7520344" y="5164336"/>
              <a:ext cx="404457" cy="37504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5717" tIns="35717" rIns="35717" bIns="35717" anchor="ctr"/>
            <a:lstStyle>
              <a:lvl1pPr>
                <a:defRPr sz="1400" b="1"/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/>
              </a:pPr>
              <a:r>
                <a:rPr kumimoji="0" sz="24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K</a:t>
              </a:r>
              <a:r>
                <a:rPr kumimoji="0" lang="en-US" sz="24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</a:t>
              </a:r>
              <a:r>
                <a:rPr kumimoji="0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64" name="Screen Shot 2018-10-31 at 10.30.57 PM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7809390" y="4882420"/>
              <a:ext cx="1033209" cy="760286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62" name="Shape 162"/>
          <p:cNvSpPr/>
          <p:nvPr/>
        </p:nvSpPr>
        <p:spPr>
          <a:xfrm>
            <a:off x="4677951" y="2959931"/>
            <a:ext cx="625917" cy="36643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>
                <a:solidFill>
                  <a:srgbClr val="FFFFFF"/>
                </a:solidFill>
              </a:defRPr>
            </a:pP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3" name="Shape 163"/>
          <p:cNvSpPr/>
          <p:nvPr/>
        </p:nvSpPr>
        <p:spPr>
          <a:xfrm rot="3180000">
            <a:off x="3683262" y="2280620"/>
            <a:ext cx="1724703" cy="21563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>
                <a:solidFill>
                  <a:srgbClr val="FFFFFF"/>
                </a:solidFill>
              </a:defRPr>
            </a:pP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 descr="Screen Shot 2019-01-24 at 9.46.4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41" y="567689"/>
            <a:ext cx="6667345" cy="2745378"/>
          </a:xfrm>
          <a:prstGeom prst="rect">
            <a:avLst/>
          </a:prstGeom>
        </p:spPr>
      </p:pic>
      <p:sp>
        <p:nvSpPr>
          <p:cNvPr id="18" name="Shape 124"/>
          <p:cNvSpPr/>
          <p:nvPr/>
        </p:nvSpPr>
        <p:spPr>
          <a:xfrm>
            <a:off x="4387424" y="113327"/>
            <a:ext cx="2956560" cy="810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 algn="l">
              <a:defRPr sz="1700"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Starter “fuel”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(e.g. glucose)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Shape 124"/>
          <p:cNvSpPr/>
          <p:nvPr/>
        </p:nvSpPr>
        <p:spPr>
          <a:xfrm>
            <a:off x="4493015" y="1897569"/>
            <a:ext cx="2956560" cy="441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 algn="l">
              <a:defRPr sz="1700"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K.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</a:t>
            </a: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neumoniae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</a:t>
            </a: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Kp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  <a:endParaRPr kumimoji="0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Shape 124"/>
          <p:cNvSpPr/>
          <p:nvPr/>
        </p:nvSpPr>
        <p:spPr>
          <a:xfrm>
            <a:off x="58174" y="1908232"/>
            <a:ext cx="3370825" cy="441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 algn="l">
              <a:defRPr sz="1700"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B.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</a:t>
            </a: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hetaiotaomicron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</a:t>
            </a: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Bt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  <a:endParaRPr kumimoji="0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Shape 124"/>
          <p:cNvSpPr/>
          <p:nvPr/>
        </p:nvSpPr>
        <p:spPr>
          <a:xfrm>
            <a:off x="2486778" y="2369294"/>
            <a:ext cx="2956560" cy="810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 algn="l">
              <a:defRPr sz="1700"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simple sugars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SCFA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Shape 174"/>
          <p:cNvSpPr/>
          <p:nvPr/>
        </p:nvSpPr>
        <p:spPr>
          <a:xfrm flipV="1">
            <a:off x="4638197" y="3981500"/>
            <a:ext cx="1382243" cy="403944"/>
          </a:xfrm>
          <a:prstGeom prst="line">
            <a:avLst/>
          </a:prstGeom>
          <a:ln w="57150" cmpd="sng">
            <a:solidFill>
              <a:srgbClr val="BD5B0C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Shape 175"/>
          <p:cNvSpPr/>
          <p:nvPr/>
        </p:nvSpPr>
        <p:spPr>
          <a:xfrm flipV="1">
            <a:off x="4463119" y="4584612"/>
            <a:ext cx="1" cy="813226"/>
          </a:xfrm>
          <a:prstGeom prst="line">
            <a:avLst/>
          </a:prstGeom>
          <a:ln w="57150" cmpd="sng">
            <a:solidFill>
              <a:srgbClr val="BD5B0C"/>
            </a:solidFill>
            <a:miter lim="400000"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Shape 176"/>
          <p:cNvSpPr/>
          <p:nvPr/>
        </p:nvSpPr>
        <p:spPr>
          <a:xfrm flipV="1">
            <a:off x="1911374" y="5592712"/>
            <a:ext cx="2377226" cy="722697"/>
          </a:xfrm>
          <a:prstGeom prst="line">
            <a:avLst/>
          </a:prstGeom>
          <a:ln w="57150" cmpd="sng">
            <a:solidFill>
              <a:srgbClr val="BD5B0C"/>
            </a:solidFill>
            <a:miter lim="400000"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Shape 183"/>
          <p:cNvSpPr/>
          <p:nvPr/>
        </p:nvSpPr>
        <p:spPr>
          <a:xfrm>
            <a:off x="4461475" y="4382857"/>
            <a:ext cx="190156" cy="2193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2211" y="9978"/>
                  <a:pt x="9411" y="2778"/>
                  <a:pt x="21600" y="0"/>
                </a:cubicBezTo>
              </a:path>
            </a:pathLst>
          </a:custGeom>
          <a:ln w="57150" cmpd="sng">
            <a:solidFill>
              <a:srgbClr val="BD5B0C"/>
            </a:solidFill>
            <a:miter lim="400000"/>
          </a:ln>
        </p:spPr>
        <p:txBody>
          <a:bodyPr lIns="64291" tIns="32146" rIns="64291" bIns="32146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Shape 178"/>
          <p:cNvSpPr/>
          <p:nvPr/>
        </p:nvSpPr>
        <p:spPr>
          <a:xfrm>
            <a:off x="5549996" y="3479528"/>
            <a:ext cx="1193364" cy="5491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 anchor="ctr"/>
          <a:lstStyle>
            <a:lvl1pPr>
              <a:defRPr sz="1400" b="1">
                <a:solidFill>
                  <a:srgbClr val="BD5B0C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>
                <a:solidFill>
                  <a:srgbClr val="000000"/>
                </a:solidFill>
              </a:defRPr>
            </a:pPr>
            <a:r>
              <a:rPr kumimoji="0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</a:t>
            </a:r>
            <a:r>
              <a:rPr kumimoji="0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</a:t>
            </a:r>
            <a:r>
              <a:rPr kumimoji="0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</a:t>
            </a:r>
            <a:r>
              <a:rPr kumimoji="0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Shape 184"/>
          <p:cNvSpPr/>
          <p:nvPr/>
        </p:nvSpPr>
        <p:spPr>
          <a:xfrm>
            <a:off x="4265363" y="5371966"/>
            <a:ext cx="190156" cy="2193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19389" y="11622"/>
                  <a:pt x="12189" y="18822"/>
                  <a:pt x="0" y="21600"/>
                </a:cubicBezTo>
              </a:path>
            </a:pathLst>
          </a:custGeom>
          <a:ln w="57150" cmpd="sng">
            <a:solidFill>
              <a:srgbClr val="BD5B0C"/>
            </a:solidFill>
            <a:miter lim="400000"/>
          </a:ln>
        </p:spPr>
        <p:txBody>
          <a:bodyPr lIns="64291" tIns="32146" rIns="64291" bIns="32146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Shape 180"/>
          <p:cNvSpPr/>
          <p:nvPr/>
        </p:nvSpPr>
        <p:spPr>
          <a:xfrm>
            <a:off x="8686799" y="2581443"/>
            <a:ext cx="3315106" cy="1918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DE6A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“State 2</a:t>
            </a:r>
            <a:r>
              <a:rPr kumimoji="0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E6A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E6A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DE6A1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Growth </a:t>
            </a:r>
            <a:r>
              <a:rPr kumimoji="0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anaerobic bacteria resulting in overgrowth of facultative anaerobe </a:t>
            </a:r>
          </a:p>
        </p:txBody>
      </p:sp>
      <p:pic>
        <p:nvPicPr>
          <p:cNvPr id="47" name="Screen Shot 2018-10-31 at 11.04.29 PM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09644" y="3413438"/>
            <a:ext cx="1512756" cy="933867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Up Arrow 6"/>
          <p:cNvSpPr/>
          <p:nvPr/>
        </p:nvSpPr>
        <p:spPr>
          <a:xfrm>
            <a:off x="5526032" y="4412465"/>
            <a:ext cx="409615" cy="657807"/>
          </a:xfrm>
          <a:prstGeom prst="upArrow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7965153" y="5129089"/>
            <a:ext cx="699785" cy="1649941"/>
            <a:chOff x="7086600" y="918287"/>
            <a:chExt cx="1321053" cy="3114756"/>
          </a:xfrm>
        </p:grpSpPr>
        <p:grpSp>
          <p:nvGrpSpPr>
            <p:cNvPr id="31" name="Group 30"/>
            <p:cNvGrpSpPr/>
            <p:nvPr/>
          </p:nvGrpSpPr>
          <p:grpSpPr>
            <a:xfrm>
              <a:off x="7086600" y="2438400"/>
              <a:ext cx="1321053" cy="1594643"/>
              <a:chOff x="7064916" y="2592388"/>
              <a:chExt cx="1321053" cy="1594643"/>
            </a:xfrm>
          </p:grpSpPr>
          <p:sp>
            <p:nvSpPr>
              <p:cNvPr id="33" name="Freeform 32"/>
              <p:cNvSpPr>
                <a:spLocks/>
              </p:cNvSpPr>
              <p:nvPr/>
            </p:nvSpPr>
            <p:spPr bwMode="auto">
              <a:xfrm rot="3260985" flipV="1">
                <a:off x="7170738" y="2971800"/>
                <a:ext cx="1211262" cy="1219200"/>
              </a:xfrm>
              <a:custGeom>
                <a:avLst/>
                <a:gdLst/>
                <a:ahLst/>
                <a:cxnLst>
                  <a:cxn ang="0">
                    <a:pos x="1013" y="660"/>
                  </a:cxn>
                  <a:cxn ang="0">
                    <a:pos x="993" y="312"/>
                  </a:cxn>
                  <a:cxn ang="0">
                    <a:pos x="953" y="194"/>
                  </a:cxn>
                  <a:cxn ang="0">
                    <a:pos x="897" y="144"/>
                  </a:cxn>
                  <a:cxn ang="0">
                    <a:pos x="837" y="125"/>
                  </a:cxn>
                  <a:cxn ang="0">
                    <a:pos x="760" y="91"/>
                  </a:cxn>
                  <a:cxn ang="0">
                    <a:pos x="672" y="50"/>
                  </a:cxn>
                  <a:cxn ang="0">
                    <a:pos x="595" y="18"/>
                  </a:cxn>
                  <a:cxn ang="0">
                    <a:pos x="533" y="3"/>
                  </a:cxn>
                  <a:cxn ang="0">
                    <a:pos x="453" y="0"/>
                  </a:cxn>
                  <a:cxn ang="0">
                    <a:pos x="367" y="6"/>
                  </a:cxn>
                  <a:cxn ang="0">
                    <a:pos x="290" y="18"/>
                  </a:cxn>
                  <a:cxn ang="0">
                    <a:pos x="202" y="94"/>
                  </a:cxn>
                  <a:cxn ang="0">
                    <a:pos x="116" y="211"/>
                  </a:cxn>
                  <a:cxn ang="0">
                    <a:pos x="23" y="243"/>
                  </a:cxn>
                  <a:cxn ang="0">
                    <a:pos x="18" y="328"/>
                  </a:cxn>
                  <a:cxn ang="0">
                    <a:pos x="42" y="377"/>
                  </a:cxn>
                  <a:cxn ang="0">
                    <a:pos x="22" y="420"/>
                  </a:cxn>
                  <a:cxn ang="0">
                    <a:pos x="14" y="451"/>
                  </a:cxn>
                  <a:cxn ang="0">
                    <a:pos x="53" y="485"/>
                  </a:cxn>
                  <a:cxn ang="0">
                    <a:pos x="102" y="486"/>
                  </a:cxn>
                  <a:cxn ang="0">
                    <a:pos x="154" y="469"/>
                  </a:cxn>
                  <a:cxn ang="0">
                    <a:pos x="156" y="489"/>
                  </a:cxn>
                  <a:cxn ang="0">
                    <a:pos x="117" y="536"/>
                  </a:cxn>
                  <a:cxn ang="0">
                    <a:pos x="101" y="559"/>
                  </a:cxn>
                  <a:cxn ang="0">
                    <a:pos x="133" y="606"/>
                  </a:cxn>
                  <a:cxn ang="0">
                    <a:pos x="222" y="598"/>
                  </a:cxn>
                  <a:cxn ang="0">
                    <a:pos x="269" y="644"/>
                  </a:cxn>
                  <a:cxn ang="0">
                    <a:pos x="291" y="734"/>
                  </a:cxn>
                  <a:cxn ang="0">
                    <a:pos x="340" y="864"/>
                  </a:cxn>
                  <a:cxn ang="0">
                    <a:pos x="408" y="964"/>
                  </a:cxn>
                  <a:cxn ang="0">
                    <a:pos x="447" y="1009"/>
                  </a:cxn>
                  <a:cxn ang="0">
                    <a:pos x="489" y="504"/>
                  </a:cxn>
                  <a:cxn ang="0">
                    <a:pos x="446" y="443"/>
                  </a:cxn>
                  <a:cxn ang="0">
                    <a:pos x="450" y="419"/>
                  </a:cxn>
                  <a:cxn ang="0">
                    <a:pos x="511" y="380"/>
                  </a:cxn>
                  <a:cxn ang="0">
                    <a:pos x="566" y="398"/>
                  </a:cxn>
                  <a:cxn ang="0">
                    <a:pos x="585" y="427"/>
                  </a:cxn>
                  <a:cxn ang="0">
                    <a:pos x="580" y="448"/>
                  </a:cxn>
                  <a:cxn ang="0">
                    <a:pos x="542" y="510"/>
                  </a:cxn>
                  <a:cxn ang="0">
                    <a:pos x="489" y="1045"/>
                  </a:cxn>
                  <a:cxn ang="0">
                    <a:pos x="570" y="1092"/>
                  </a:cxn>
                  <a:cxn ang="0">
                    <a:pos x="655" y="1132"/>
                  </a:cxn>
                  <a:cxn ang="0">
                    <a:pos x="731" y="1170"/>
                  </a:cxn>
                  <a:cxn ang="0">
                    <a:pos x="797" y="1225"/>
                  </a:cxn>
                  <a:cxn ang="0">
                    <a:pos x="916" y="1332"/>
                  </a:cxn>
                  <a:cxn ang="0">
                    <a:pos x="1043" y="1438"/>
                  </a:cxn>
                  <a:cxn ang="0">
                    <a:pos x="1137" y="1515"/>
                  </a:cxn>
                  <a:cxn ang="0">
                    <a:pos x="1526" y="1130"/>
                  </a:cxn>
                  <a:cxn ang="0">
                    <a:pos x="1463" y="1099"/>
                  </a:cxn>
                  <a:cxn ang="0">
                    <a:pos x="1317" y="1025"/>
                  </a:cxn>
                  <a:cxn ang="0">
                    <a:pos x="1160" y="936"/>
                  </a:cxn>
                  <a:cxn ang="0">
                    <a:pos x="1058" y="862"/>
                  </a:cxn>
                </a:cxnLst>
                <a:rect l="0" t="0" r="r" b="b"/>
                <a:pathLst>
                  <a:path w="1526" h="1536">
                    <a:moveTo>
                      <a:pt x="1058" y="862"/>
                    </a:moveTo>
                    <a:lnTo>
                      <a:pt x="1037" y="817"/>
                    </a:lnTo>
                    <a:lnTo>
                      <a:pt x="1022" y="748"/>
                    </a:lnTo>
                    <a:lnTo>
                      <a:pt x="1013" y="660"/>
                    </a:lnTo>
                    <a:lnTo>
                      <a:pt x="1006" y="565"/>
                    </a:lnTo>
                    <a:lnTo>
                      <a:pt x="1002" y="470"/>
                    </a:lnTo>
                    <a:lnTo>
                      <a:pt x="998" y="382"/>
                    </a:lnTo>
                    <a:lnTo>
                      <a:pt x="993" y="312"/>
                    </a:lnTo>
                    <a:lnTo>
                      <a:pt x="983" y="267"/>
                    </a:lnTo>
                    <a:lnTo>
                      <a:pt x="973" y="239"/>
                    </a:lnTo>
                    <a:lnTo>
                      <a:pt x="963" y="215"/>
                    </a:lnTo>
                    <a:lnTo>
                      <a:pt x="953" y="194"/>
                    </a:lnTo>
                    <a:lnTo>
                      <a:pt x="942" y="176"/>
                    </a:lnTo>
                    <a:lnTo>
                      <a:pt x="929" y="162"/>
                    </a:lnTo>
                    <a:lnTo>
                      <a:pt x="914" y="152"/>
                    </a:lnTo>
                    <a:lnTo>
                      <a:pt x="897" y="144"/>
                    </a:lnTo>
                    <a:lnTo>
                      <a:pt x="875" y="138"/>
                    </a:lnTo>
                    <a:lnTo>
                      <a:pt x="865" y="136"/>
                    </a:lnTo>
                    <a:lnTo>
                      <a:pt x="852" y="131"/>
                    </a:lnTo>
                    <a:lnTo>
                      <a:pt x="837" y="125"/>
                    </a:lnTo>
                    <a:lnTo>
                      <a:pt x="820" y="118"/>
                    </a:lnTo>
                    <a:lnTo>
                      <a:pt x="801" y="109"/>
                    </a:lnTo>
                    <a:lnTo>
                      <a:pt x="782" y="101"/>
                    </a:lnTo>
                    <a:lnTo>
                      <a:pt x="760" y="91"/>
                    </a:lnTo>
                    <a:lnTo>
                      <a:pt x="739" y="80"/>
                    </a:lnTo>
                    <a:lnTo>
                      <a:pt x="717" y="70"/>
                    </a:lnTo>
                    <a:lnTo>
                      <a:pt x="694" y="61"/>
                    </a:lnTo>
                    <a:lnTo>
                      <a:pt x="672" y="50"/>
                    </a:lnTo>
                    <a:lnTo>
                      <a:pt x="651" y="41"/>
                    </a:lnTo>
                    <a:lnTo>
                      <a:pt x="631" y="32"/>
                    </a:lnTo>
                    <a:lnTo>
                      <a:pt x="612" y="24"/>
                    </a:lnTo>
                    <a:lnTo>
                      <a:pt x="595" y="18"/>
                    </a:lnTo>
                    <a:lnTo>
                      <a:pt x="579" y="12"/>
                    </a:lnTo>
                    <a:lnTo>
                      <a:pt x="565" y="9"/>
                    </a:lnTo>
                    <a:lnTo>
                      <a:pt x="550" y="6"/>
                    </a:lnTo>
                    <a:lnTo>
                      <a:pt x="533" y="3"/>
                    </a:lnTo>
                    <a:lnTo>
                      <a:pt x="514" y="2"/>
                    </a:lnTo>
                    <a:lnTo>
                      <a:pt x="495" y="1"/>
                    </a:lnTo>
                    <a:lnTo>
                      <a:pt x="474" y="0"/>
                    </a:lnTo>
                    <a:lnTo>
                      <a:pt x="453" y="0"/>
                    </a:lnTo>
                    <a:lnTo>
                      <a:pt x="431" y="0"/>
                    </a:lnTo>
                    <a:lnTo>
                      <a:pt x="409" y="1"/>
                    </a:lnTo>
                    <a:lnTo>
                      <a:pt x="388" y="3"/>
                    </a:lnTo>
                    <a:lnTo>
                      <a:pt x="367" y="6"/>
                    </a:lnTo>
                    <a:lnTo>
                      <a:pt x="346" y="8"/>
                    </a:lnTo>
                    <a:lnTo>
                      <a:pt x="325" y="10"/>
                    </a:lnTo>
                    <a:lnTo>
                      <a:pt x="307" y="15"/>
                    </a:lnTo>
                    <a:lnTo>
                      <a:pt x="290" y="18"/>
                    </a:lnTo>
                    <a:lnTo>
                      <a:pt x="273" y="23"/>
                    </a:lnTo>
                    <a:lnTo>
                      <a:pt x="248" y="38"/>
                    </a:lnTo>
                    <a:lnTo>
                      <a:pt x="224" y="63"/>
                    </a:lnTo>
                    <a:lnTo>
                      <a:pt x="202" y="94"/>
                    </a:lnTo>
                    <a:lnTo>
                      <a:pt x="180" y="129"/>
                    </a:lnTo>
                    <a:lnTo>
                      <a:pt x="158" y="162"/>
                    </a:lnTo>
                    <a:lnTo>
                      <a:pt x="138" y="191"/>
                    </a:lnTo>
                    <a:lnTo>
                      <a:pt x="116" y="211"/>
                    </a:lnTo>
                    <a:lnTo>
                      <a:pt x="93" y="219"/>
                    </a:lnTo>
                    <a:lnTo>
                      <a:pt x="67" y="222"/>
                    </a:lnTo>
                    <a:lnTo>
                      <a:pt x="44" y="230"/>
                    </a:lnTo>
                    <a:lnTo>
                      <a:pt x="23" y="243"/>
                    </a:lnTo>
                    <a:lnTo>
                      <a:pt x="8" y="260"/>
                    </a:lnTo>
                    <a:lnTo>
                      <a:pt x="0" y="281"/>
                    </a:lnTo>
                    <a:lnTo>
                      <a:pt x="3" y="304"/>
                    </a:lnTo>
                    <a:lnTo>
                      <a:pt x="18" y="328"/>
                    </a:lnTo>
                    <a:lnTo>
                      <a:pt x="47" y="355"/>
                    </a:lnTo>
                    <a:lnTo>
                      <a:pt x="48" y="359"/>
                    </a:lnTo>
                    <a:lnTo>
                      <a:pt x="45" y="366"/>
                    </a:lnTo>
                    <a:lnTo>
                      <a:pt x="42" y="377"/>
                    </a:lnTo>
                    <a:lnTo>
                      <a:pt x="37" y="389"/>
                    </a:lnTo>
                    <a:lnTo>
                      <a:pt x="32" y="401"/>
                    </a:lnTo>
                    <a:lnTo>
                      <a:pt x="27" y="411"/>
                    </a:lnTo>
                    <a:lnTo>
                      <a:pt x="22" y="420"/>
                    </a:lnTo>
                    <a:lnTo>
                      <a:pt x="19" y="425"/>
                    </a:lnTo>
                    <a:lnTo>
                      <a:pt x="14" y="433"/>
                    </a:lnTo>
                    <a:lnTo>
                      <a:pt x="13" y="442"/>
                    </a:lnTo>
                    <a:lnTo>
                      <a:pt x="14" y="451"/>
                    </a:lnTo>
                    <a:lnTo>
                      <a:pt x="20" y="462"/>
                    </a:lnTo>
                    <a:lnTo>
                      <a:pt x="28" y="471"/>
                    </a:lnTo>
                    <a:lnTo>
                      <a:pt x="40" y="479"/>
                    </a:lnTo>
                    <a:lnTo>
                      <a:pt x="53" y="485"/>
                    </a:lnTo>
                    <a:lnTo>
                      <a:pt x="70" y="489"/>
                    </a:lnTo>
                    <a:lnTo>
                      <a:pt x="79" y="489"/>
                    </a:lnTo>
                    <a:lnTo>
                      <a:pt x="89" y="488"/>
                    </a:lnTo>
                    <a:lnTo>
                      <a:pt x="102" y="486"/>
                    </a:lnTo>
                    <a:lnTo>
                      <a:pt x="116" y="481"/>
                    </a:lnTo>
                    <a:lnTo>
                      <a:pt x="129" y="478"/>
                    </a:lnTo>
                    <a:lnTo>
                      <a:pt x="142" y="473"/>
                    </a:lnTo>
                    <a:lnTo>
                      <a:pt x="154" y="469"/>
                    </a:lnTo>
                    <a:lnTo>
                      <a:pt x="163" y="465"/>
                    </a:lnTo>
                    <a:lnTo>
                      <a:pt x="164" y="469"/>
                    </a:lnTo>
                    <a:lnTo>
                      <a:pt x="162" y="476"/>
                    </a:lnTo>
                    <a:lnTo>
                      <a:pt x="156" y="489"/>
                    </a:lnTo>
                    <a:lnTo>
                      <a:pt x="142" y="510"/>
                    </a:lnTo>
                    <a:lnTo>
                      <a:pt x="133" y="522"/>
                    </a:lnTo>
                    <a:lnTo>
                      <a:pt x="125" y="530"/>
                    </a:lnTo>
                    <a:lnTo>
                      <a:pt x="117" y="536"/>
                    </a:lnTo>
                    <a:lnTo>
                      <a:pt x="111" y="540"/>
                    </a:lnTo>
                    <a:lnTo>
                      <a:pt x="105" y="545"/>
                    </a:lnTo>
                    <a:lnTo>
                      <a:pt x="102" y="551"/>
                    </a:lnTo>
                    <a:lnTo>
                      <a:pt x="101" y="559"/>
                    </a:lnTo>
                    <a:lnTo>
                      <a:pt x="101" y="569"/>
                    </a:lnTo>
                    <a:lnTo>
                      <a:pt x="105" y="582"/>
                    </a:lnTo>
                    <a:lnTo>
                      <a:pt x="117" y="594"/>
                    </a:lnTo>
                    <a:lnTo>
                      <a:pt x="133" y="606"/>
                    </a:lnTo>
                    <a:lnTo>
                      <a:pt x="154" y="613"/>
                    </a:lnTo>
                    <a:lnTo>
                      <a:pt x="176" y="615"/>
                    </a:lnTo>
                    <a:lnTo>
                      <a:pt x="199" y="610"/>
                    </a:lnTo>
                    <a:lnTo>
                      <a:pt x="222" y="598"/>
                    </a:lnTo>
                    <a:lnTo>
                      <a:pt x="242" y="574"/>
                    </a:lnTo>
                    <a:lnTo>
                      <a:pt x="254" y="598"/>
                    </a:lnTo>
                    <a:lnTo>
                      <a:pt x="262" y="621"/>
                    </a:lnTo>
                    <a:lnTo>
                      <a:pt x="269" y="644"/>
                    </a:lnTo>
                    <a:lnTo>
                      <a:pt x="276" y="667"/>
                    </a:lnTo>
                    <a:lnTo>
                      <a:pt x="280" y="690"/>
                    </a:lnTo>
                    <a:lnTo>
                      <a:pt x="285" y="712"/>
                    </a:lnTo>
                    <a:lnTo>
                      <a:pt x="291" y="734"/>
                    </a:lnTo>
                    <a:lnTo>
                      <a:pt x="298" y="756"/>
                    </a:lnTo>
                    <a:lnTo>
                      <a:pt x="314" y="799"/>
                    </a:lnTo>
                    <a:lnTo>
                      <a:pt x="328" y="835"/>
                    </a:lnTo>
                    <a:lnTo>
                      <a:pt x="340" y="864"/>
                    </a:lnTo>
                    <a:lnTo>
                      <a:pt x="353" y="889"/>
                    </a:lnTo>
                    <a:lnTo>
                      <a:pt x="368" y="912"/>
                    </a:lnTo>
                    <a:lnTo>
                      <a:pt x="386" y="936"/>
                    </a:lnTo>
                    <a:lnTo>
                      <a:pt x="408" y="964"/>
                    </a:lnTo>
                    <a:lnTo>
                      <a:pt x="436" y="998"/>
                    </a:lnTo>
                    <a:lnTo>
                      <a:pt x="439" y="1002"/>
                    </a:lnTo>
                    <a:lnTo>
                      <a:pt x="444" y="1006"/>
                    </a:lnTo>
                    <a:lnTo>
                      <a:pt x="447" y="1009"/>
                    </a:lnTo>
                    <a:lnTo>
                      <a:pt x="451" y="1014"/>
                    </a:lnTo>
                    <a:lnTo>
                      <a:pt x="515" y="522"/>
                    </a:lnTo>
                    <a:lnTo>
                      <a:pt x="503" y="516"/>
                    </a:lnTo>
                    <a:lnTo>
                      <a:pt x="489" y="504"/>
                    </a:lnTo>
                    <a:lnTo>
                      <a:pt x="476" y="489"/>
                    </a:lnTo>
                    <a:lnTo>
                      <a:pt x="465" y="472"/>
                    </a:lnTo>
                    <a:lnTo>
                      <a:pt x="454" y="456"/>
                    </a:lnTo>
                    <a:lnTo>
                      <a:pt x="446" y="443"/>
                    </a:lnTo>
                    <a:lnTo>
                      <a:pt x="442" y="433"/>
                    </a:lnTo>
                    <a:lnTo>
                      <a:pt x="439" y="430"/>
                    </a:lnTo>
                    <a:lnTo>
                      <a:pt x="443" y="426"/>
                    </a:lnTo>
                    <a:lnTo>
                      <a:pt x="450" y="419"/>
                    </a:lnTo>
                    <a:lnTo>
                      <a:pt x="462" y="409"/>
                    </a:lnTo>
                    <a:lnTo>
                      <a:pt x="477" y="398"/>
                    </a:lnTo>
                    <a:lnTo>
                      <a:pt x="494" y="388"/>
                    </a:lnTo>
                    <a:lnTo>
                      <a:pt x="511" y="380"/>
                    </a:lnTo>
                    <a:lnTo>
                      <a:pt x="528" y="378"/>
                    </a:lnTo>
                    <a:lnTo>
                      <a:pt x="543" y="381"/>
                    </a:lnTo>
                    <a:lnTo>
                      <a:pt x="556" y="389"/>
                    </a:lnTo>
                    <a:lnTo>
                      <a:pt x="566" y="398"/>
                    </a:lnTo>
                    <a:lnTo>
                      <a:pt x="574" y="406"/>
                    </a:lnTo>
                    <a:lnTo>
                      <a:pt x="579" y="415"/>
                    </a:lnTo>
                    <a:lnTo>
                      <a:pt x="582" y="423"/>
                    </a:lnTo>
                    <a:lnTo>
                      <a:pt x="585" y="427"/>
                    </a:lnTo>
                    <a:lnTo>
                      <a:pt x="586" y="432"/>
                    </a:lnTo>
                    <a:lnTo>
                      <a:pt x="586" y="433"/>
                    </a:lnTo>
                    <a:lnTo>
                      <a:pt x="585" y="438"/>
                    </a:lnTo>
                    <a:lnTo>
                      <a:pt x="580" y="448"/>
                    </a:lnTo>
                    <a:lnTo>
                      <a:pt x="573" y="463"/>
                    </a:lnTo>
                    <a:lnTo>
                      <a:pt x="564" y="479"/>
                    </a:lnTo>
                    <a:lnTo>
                      <a:pt x="553" y="496"/>
                    </a:lnTo>
                    <a:lnTo>
                      <a:pt x="542" y="510"/>
                    </a:lnTo>
                    <a:lnTo>
                      <a:pt x="529" y="521"/>
                    </a:lnTo>
                    <a:lnTo>
                      <a:pt x="517" y="523"/>
                    </a:lnTo>
                    <a:lnTo>
                      <a:pt x="471" y="1031"/>
                    </a:lnTo>
                    <a:lnTo>
                      <a:pt x="489" y="1045"/>
                    </a:lnTo>
                    <a:lnTo>
                      <a:pt x="507" y="1057"/>
                    </a:lnTo>
                    <a:lnTo>
                      <a:pt x="528" y="1070"/>
                    </a:lnTo>
                    <a:lnTo>
                      <a:pt x="549" y="1082"/>
                    </a:lnTo>
                    <a:lnTo>
                      <a:pt x="570" y="1092"/>
                    </a:lnTo>
                    <a:lnTo>
                      <a:pt x="592" y="1102"/>
                    </a:lnTo>
                    <a:lnTo>
                      <a:pt x="612" y="1113"/>
                    </a:lnTo>
                    <a:lnTo>
                      <a:pt x="634" y="1123"/>
                    </a:lnTo>
                    <a:lnTo>
                      <a:pt x="655" y="1132"/>
                    </a:lnTo>
                    <a:lnTo>
                      <a:pt x="676" y="1142"/>
                    </a:lnTo>
                    <a:lnTo>
                      <a:pt x="695" y="1152"/>
                    </a:lnTo>
                    <a:lnTo>
                      <a:pt x="714" y="1161"/>
                    </a:lnTo>
                    <a:lnTo>
                      <a:pt x="731" y="1170"/>
                    </a:lnTo>
                    <a:lnTo>
                      <a:pt x="746" y="1181"/>
                    </a:lnTo>
                    <a:lnTo>
                      <a:pt x="761" y="1191"/>
                    </a:lnTo>
                    <a:lnTo>
                      <a:pt x="772" y="1202"/>
                    </a:lnTo>
                    <a:lnTo>
                      <a:pt x="797" y="1225"/>
                    </a:lnTo>
                    <a:lnTo>
                      <a:pt x="824" y="1250"/>
                    </a:lnTo>
                    <a:lnTo>
                      <a:pt x="854" y="1276"/>
                    </a:lnTo>
                    <a:lnTo>
                      <a:pt x="885" y="1304"/>
                    </a:lnTo>
                    <a:lnTo>
                      <a:pt x="916" y="1332"/>
                    </a:lnTo>
                    <a:lnTo>
                      <a:pt x="950" y="1359"/>
                    </a:lnTo>
                    <a:lnTo>
                      <a:pt x="981" y="1387"/>
                    </a:lnTo>
                    <a:lnTo>
                      <a:pt x="1013" y="1414"/>
                    </a:lnTo>
                    <a:lnTo>
                      <a:pt x="1043" y="1438"/>
                    </a:lnTo>
                    <a:lnTo>
                      <a:pt x="1071" y="1461"/>
                    </a:lnTo>
                    <a:lnTo>
                      <a:pt x="1096" y="1481"/>
                    </a:lnTo>
                    <a:lnTo>
                      <a:pt x="1118" y="1500"/>
                    </a:lnTo>
                    <a:lnTo>
                      <a:pt x="1137" y="1515"/>
                    </a:lnTo>
                    <a:lnTo>
                      <a:pt x="1150" y="1526"/>
                    </a:lnTo>
                    <a:lnTo>
                      <a:pt x="1158" y="1533"/>
                    </a:lnTo>
                    <a:lnTo>
                      <a:pt x="1162" y="1536"/>
                    </a:lnTo>
                    <a:lnTo>
                      <a:pt x="1526" y="1130"/>
                    </a:lnTo>
                    <a:lnTo>
                      <a:pt x="1521" y="1128"/>
                    </a:lnTo>
                    <a:lnTo>
                      <a:pt x="1509" y="1122"/>
                    </a:lnTo>
                    <a:lnTo>
                      <a:pt x="1489" y="1112"/>
                    </a:lnTo>
                    <a:lnTo>
                      <a:pt x="1463" y="1099"/>
                    </a:lnTo>
                    <a:lnTo>
                      <a:pt x="1432" y="1084"/>
                    </a:lnTo>
                    <a:lnTo>
                      <a:pt x="1396" y="1066"/>
                    </a:lnTo>
                    <a:lnTo>
                      <a:pt x="1358" y="1046"/>
                    </a:lnTo>
                    <a:lnTo>
                      <a:pt x="1317" y="1025"/>
                    </a:lnTo>
                    <a:lnTo>
                      <a:pt x="1276" y="1003"/>
                    </a:lnTo>
                    <a:lnTo>
                      <a:pt x="1236" y="981"/>
                    </a:lnTo>
                    <a:lnTo>
                      <a:pt x="1196" y="958"/>
                    </a:lnTo>
                    <a:lnTo>
                      <a:pt x="1160" y="936"/>
                    </a:lnTo>
                    <a:lnTo>
                      <a:pt x="1126" y="916"/>
                    </a:lnTo>
                    <a:lnTo>
                      <a:pt x="1097" y="896"/>
                    </a:lnTo>
                    <a:lnTo>
                      <a:pt x="1074" y="878"/>
                    </a:lnTo>
                    <a:lnTo>
                      <a:pt x="1058" y="86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34" name="Freeform 33"/>
              <p:cNvSpPr>
                <a:spLocks/>
              </p:cNvSpPr>
              <p:nvPr/>
            </p:nvSpPr>
            <p:spPr bwMode="auto">
              <a:xfrm rot="3260985" flipV="1">
                <a:off x="7626445" y="3194231"/>
                <a:ext cx="52387" cy="404813"/>
              </a:xfrm>
              <a:custGeom>
                <a:avLst/>
                <a:gdLst/>
                <a:ahLst/>
                <a:cxnLst>
                  <a:cxn ang="0">
                    <a:pos x="64" y="1"/>
                  </a:cxn>
                  <a:cxn ang="0">
                    <a:pos x="64" y="0"/>
                  </a:cxn>
                  <a:cxn ang="0">
                    <a:pos x="64" y="0"/>
                  </a:cxn>
                  <a:cxn ang="0">
                    <a:pos x="64" y="0"/>
                  </a:cxn>
                  <a:cxn ang="0">
                    <a:pos x="64" y="0"/>
                  </a:cxn>
                  <a:cxn ang="0">
                    <a:pos x="0" y="492"/>
                  </a:cxn>
                  <a:cxn ang="0">
                    <a:pos x="5" y="496"/>
                  </a:cxn>
                  <a:cxn ang="0">
                    <a:pos x="10" y="500"/>
                  </a:cxn>
                  <a:cxn ang="0">
                    <a:pos x="15" y="504"/>
                  </a:cxn>
                  <a:cxn ang="0">
                    <a:pos x="20" y="509"/>
                  </a:cxn>
                  <a:cxn ang="0">
                    <a:pos x="66" y="1"/>
                  </a:cxn>
                  <a:cxn ang="0">
                    <a:pos x="66" y="1"/>
                  </a:cxn>
                  <a:cxn ang="0">
                    <a:pos x="66" y="1"/>
                  </a:cxn>
                  <a:cxn ang="0">
                    <a:pos x="66" y="1"/>
                  </a:cxn>
                  <a:cxn ang="0">
                    <a:pos x="64" y="1"/>
                  </a:cxn>
                </a:cxnLst>
                <a:rect l="0" t="0" r="r" b="b"/>
                <a:pathLst>
                  <a:path w="66" h="509">
                    <a:moveTo>
                      <a:pt x="64" y="1"/>
                    </a:moveTo>
                    <a:lnTo>
                      <a:pt x="64" y="0"/>
                    </a:lnTo>
                    <a:lnTo>
                      <a:pt x="64" y="0"/>
                    </a:lnTo>
                    <a:lnTo>
                      <a:pt x="64" y="0"/>
                    </a:lnTo>
                    <a:lnTo>
                      <a:pt x="64" y="0"/>
                    </a:lnTo>
                    <a:lnTo>
                      <a:pt x="0" y="492"/>
                    </a:lnTo>
                    <a:lnTo>
                      <a:pt x="5" y="496"/>
                    </a:lnTo>
                    <a:lnTo>
                      <a:pt x="10" y="500"/>
                    </a:lnTo>
                    <a:lnTo>
                      <a:pt x="15" y="504"/>
                    </a:lnTo>
                    <a:lnTo>
                      <a:pt x="20" y="509"/>
                    </a:lnTo>
                    <a:lnTo>
                      <a:pt x="66" y="1"/>
                    </a:lnTo>
                    <a:lnTo>
                      <a:pt x="66" y="1"/>
                    </a:lnTo>
                    <a:lnTo>
                      <a:pt x="66" y="1"/>
                    </a:lnTo>
                    <a:lnTo>
                      <a:pt x="66" y="1"/>
                    </a:lnTo>
                    <a:lnTo>
                      <a:pt x="64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35" name="Freeform 34"/>
              <p:cNvSpPr>
                <a:spLocks/>
              </p:cNvSpPr>
              <p:nvPr/>
            </p:nvSpPr>
            <p:spPr bwMode="auto">
              <a:xfrm rot="3260985" flipV="1">
                <a:off x="7093491" y="3444015"/>
                <a:ext cx="63500" cy="120650"/>
              </a:xfrm>
              <a:custGeom>
                <a:avLst/>
                <a:gdLst/>
                <a:ahLst/>
                <a:cxnLst>
                  <a:cxn ang="0">
                    <a:pos x="74" y="9"/>
                  </a:cxn>
                  <a:cxn ang="0">
                    <a:pos x="68" y="23"/>
                  </a:cxn>
                  <a:cxn ang="0">
                    <a:pos x="59" y="41"/>
                  </a:cxn>
                  <a:cxn ang="0">
                    <a:pos x="48" y="63"/>
                  </a:cxn>
                  <a:cxn ang="0">
                    <a:pos x="35" y="84"/>
                  </a:cxn>
                  <a:cxn ang="0">
                    <a:pos x="22" y="104"/>
                  </a:cxn>
                  <a:cxn ang="0">
                    <a:pos x="12" y="121"/>
                  </a:cxn>
                  <a:cxn ang="0">
                    <a:pos x="4" y="132"/>
                  </a:cxn>
                  <a:cxn ang="0">
                    <a:pos x="1" y="137"/>
                  </a:cxn>
                  <a:cxn ang="0">
                    <a:pos x="0" y="137"/>
                  </a:cxn>
                  <a:cxn ang="0">
                    <a:pos x="0" y="139"/>
                  </a:cxn>
                  <a:cxn ang="0">
                    <a:pos x="5" y="141"/>
                  </a:cxn>
                  <a:cxn ang="0">
                    <a:pos x="19" y="146"/>
                  </a:cxn>
                  <a:cxn ang="0">
                    <a:pos x="23" y="147"/>
                  </a:cxn>
                  <a:cxn ang="0">
                    <a:pos x="28" y="148"/>
                  </a:cxn>
                  <a:cxn ang="0">
                    <a:pos x="33" y="149"/>
                  </a:cxn>
                  <a:cxn ang="0">
                    <a:pos x="37" y="150"/>
                  </a:cxn>
                  <a:cxn ang="0">
                    <a:pos x="43" y="132"/>
                  </a:cxn>
                  <a:cxn ang="0">
                    <a:pos x="48" y="112"/>
                  </a:cxn>
                  <a:cxn ang="0">
                    <a:pos x="53" y="94"/>
                  </a:cxn>
                  <a:cxn ang="0">
                    <a:pos x="59" y="74"/>
                  </a:cxn>
                  <a:cxn ang="0">
                    <a:pos x="64" y="56"/>
                  </a:cxn>
                  <a:cxn ang="0">
                    <a:pos x="69" y="36"/>
                  </a:cxn>
                  <a:cxn ang="0">
                    <a:pos x="75" y="18"/>
                  </a:cxn>
                  <a:cxn ang="0">
                    <a:pos x="81" y="0"/>
                  </a:cxn>
                  <a:cxn ang="0">
                    <a:pos x="79" y="2"/>
                  </a:cxn>
                  <a:cxn ang="0">
                    <a:pos x="76" y="4"/>
                  </a:cxn>
                  <a:cxn ang="0">
                    <a:pos x="75" y="6"/>
                  </a:cxn>
                  <a:cxn ang="0">
                    <a:pos x="74" y="9"/>
                  </a:cxn>
                </a:cxnLst>
                <a:rect l="0" t="0" r="r" b="b"/>
                <a:pathLst>
                  <a:path w="81" h="150">
                    <a:moveTo>
                      <a:pt x="74" y="9"/>
                    </a:moveTo>
                    <a:lnTo>
                      <a:pt x="68" y="23"/>
                    </a:lnTo>
                    <a:lnTo>
                      <a:pt x="59" y="41"/>
                    </a:lnTo>
                    <a:lnTo>
                      <a:pt x="48" y="63"/>
                    </a:lnTo>
                    <a:lnTo>
                      <a:pt x="35" y="84"/>
                    </a:lnTo>
                    <a:lnTo>
                      <a:pt x="22" y="104"/>
                    </a:lnTo>
                    <a:lnTo>
                      <a:pt x="12" y="121"/>
                    </a:lnTo>
                    <a:lnTo>
                      <a:pt x="4" y="132"/>
                    </a:lnTo>
                    <a:lnTo>
                      <a:pt x="1" y="137"/>
                    </a:lnTo>
                    <a:lnTo>
                      <a:pt x="0" y="137"/>
                    </a:lnTo>
                    <a:lnTo>
                      <a:pt x="0" y="139"/>
                    </a:lnTo>
                    <a:lnTo>
                      <a:pt x="5" y="141"/>
                    </a:lnTo>
                    <a:lnTo>
                      <a:pt x="19" y="146"/>
                    </a:lnTo>
                    <a:lnTo>
                      <a:pt x="23" y="147"/>
                    </a:lnTo>
                    <a:lnTo>
                      <a:pt x="28" y="148"/>
                    </a:lnTo>
                    <a:lnTo>
                      <a:pt x="33" y="149"/>
                    </a:lnTo>
                    <a:lnTo>
                      <a:pt x="37" y="150"/>
                    </a:lnTo>
                    <a:lnTo>
                      <a:pt x="43" y="132"/>
                    </a:lnTo>
                    <a:lnTo>
                      <a:pt x="48" y="112"/>
                    </a:lnTo>
                    <a:lnTo>
                      <a:pt x="53" y="94"/>
                    </a:lnTo>
                    <a:lnTo>
                      <a:pt x="59" y="74"/>
                    </a:lnTo>
                    <a:lnTo>
                      <a:pt x="64" y="56"/>
                    </a:lnTo>
                    <a:lnTo>
                      <a:pt x="69" y="36"/>
                    </a:lnTo>
                    <a:lnTo>
                      <a:pt x="75" y="18"/>
                    </a:lnTo>
                    <a:lnTo>
                      <a:pt x="81" y="0"/>
                    </a:lnTo>
                    <a:lnTo>
                      <a:pt x="79" y="2"/>
                    </a:lnTo>
                    <a:lnTo>
                      <a:pt x="76" y="4"/>
                    </a:lnTo>
                    <a:lnTo>
                      <a:pt x="75" y="6"/>
                    </a:lnTo>
                    <a:lnTo>
                      <a:pt x="74" y="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36" name="Freeform 35"/>
              <p:cNvSpPr>
                <a:spLocks/>
              </p:cNvSpPr>
              <p:nvPr/>
            </p:nvSpPr>
            <p:spPr bwMode="auto">
              <a:xfrm rot="3260985" flipV="1">
                <a:off x="7188737" y="3058249"/>
                <a:ext cx="1004887" cy="1023938"/>
              </a:xfrm>
              <a:custGeom>
                <a:avLst/>
                <a:gdLst/>
                <a:ahLst/>
                <a:cxnLst>
                  <a:cxn ang="0">
                    <a:pos x="1226" y="1099"/>
                  </a:cxn>
                  <a:cxn ang="0">
                    <a:pos x="1152" y="1109"/>
                  </a:cxn>
                  <a:cxn ang="0">
                    <a:pos x="1203" y="1041"/>
                  </a:cxn>
                  <a:cxn ang="0">
                    <a:pos x="1149" y="1076"/>
                  </a:cxn>
                  <a:cxn ang="0">
                    <a:pos x="1104" y="1073"/>
                  </a:cxn>
                  <a:cxn ang="0">
                    <a:pos x="1136" y="1016"/>
                  </a:cxn>
                  <a:cxn ang="0">
                    <a:pos x="1067" y="1056"/>
                  </a:cxn>
                  <a:cxn ang="0">
                    <a:pos x="1047" y="1025"/>
                  </a:cxn>
                  <a:cxn ang="0">
                    <a:pos x="1081" y="969"/>
                  </a:cxn>
                  <a:cxn ang="0">
                    <a:pos x="985" y="1031"/>
                  </a:cxn>
                  <a:cxn ang="0">
                    <a:pos x="1007" y="979"/>
                  </a:cxn>
                  <a:cxn ang="0">
                    <a:pos x="1028" y="939"/>
                  </a:cxn>
                  <a:cxn ang="0">
                    <a:pos x="922" y="996"/>
                  </a:cxn>
                  <a:cxn ang="0">
                    <a:pos x="956" y="949"/>
                  </a:cxn>
                  <a:cxn ang="0">
                    <a:pos x="958" y="925"/>
                  </a:cxn>
                  <a:cxn ang="0">
                    <a:pos x="870" y="959"/>
                  </a:cxn>
                  <a:cxn ang="0">
                    <a:pos x="920" y="901"/>
                  </a:cxn>
                  <a:cxn ang="0">
                    <a:pos x="835" y="922"/>
                  </a:cxn>
                  <a:cxn ang="0">
                    <a:pos x="795" y="848"/>
                  </a:cxn>
                  <a:cxn ang="0">
                    <a:pos x="751" y="860"/>
                  </a:cxn>
                  <a:cxn ang="0">
                    <a:pos x="686" y="767"/>
                  </a:cxn>
                  <a:cxn ang="0">
                    <a:pos x="742" y="679"/>
                  </a:cxn>
                  <a:cxn ang="0">
                    <a:pos x="763" y="621"/>
                  </a:cxn>
                  <a:cxn ang="0">
                    <a:pos x="833" y="368"/>
                  </a:cxn>
                  <a:cxn ang="0">
                    <a:pos x="851" y="205"/>
                  </a:cxn>
                  <a:cxn ang="0">
                    <a:pos x="734" y="145"/>
                  </a:cxn>
                  <a:cxn ang="0">
                    <a:pos x="560" y="43"/>
                  </a:cxn>
                  <a:cxn ang="0">
                    <a:pos x="510" y="16"/>
                  </a:cxn>
                  <a:cxn ang="0">
                    <a:pos x="381" y="4"/>
                  </a:cxn>
                  <a:cxn ang="0">
                    <a:pos x="283" y="12"/>
                  </a:cxn>
                  <a:cxn ang="0">
                    <a:pos x="236" y="100"/>
                  </a:cxn>
                  <a:cxn ang="0">
                    <a:pos x="223" y="174"/>
                  </a:cxn>
                  <a:cxn ang="0">
                    <a:pos x="273" y="115"/>
                  </a:cxn>
                  <a:cxn ang="0">
                    <a:pos x="314" y="126"/>
                  </a:cxn>
                  <a:cxn ang="0">
                    <a:pos x="389" y="124"/>
                  </a:cxn>
                  <a:cxn ang="0">
                    <a:pos x="439" y="144"/>
                  </a:cxn>
                  <a:cxn ang="0">
                    <a:pos x="495" y="177"/>
                  </a:cxn>
                  <a:cxn ang="0">
                    <a:pos x="559" y="223"/>
                  </a:cxn>
                  <a:cxn ang="0">
                    <a:pos x="612" y="324"/>
                  </a:cxn>
                  <a:cxn ang="0">
                    <a:pos x="585" y="424"/>
                  </a:cxn>
                  <a:cxn ang="0">
                    <a:pos x="481" y="558"/>
                  </a:cxn>
                  <a:cxn ang="0">
                    <a:pos x="404" y="496"/>
                  </a:cxn>
                  <a:cxn ang="0">
                    <a:pos x="288" y="362"/>
                  </a:cxn>
                  <a:cxn ang="0">
                    <a:pos x="190" y="270"/>
                  </a:cxn>
                  <a:cxn ang="0">
                    <a:pos x="85" y="230"/>
                  </a:cxn>
                  <a:cxn ang="0">
                    <a:pos x="11" y="224"/>
                  </a:cxn>
                  <a:cxn ang="0">
                    <a:pos x="54" y="253"/>
                  </a:cxn>
                  <a:cxn ang="0">
                    <a:pos x="146" y="294"/>
                  </a:cxn>
                  <a:cxn ang="0">
                    <a:pos x="146" y="360"/>
                  </a:cxn>
                  <a:cxn ang="0">
                    <a:pos x="161" y="395"/>
                  </a:cxn>
                  <a:cxn ang="0">
                    <a:pos x="205" y="470"/>
                  </a:cxn>
                  <a:cxn ang="0">
                    <a:pos x="241" y="503"/>
                  </a:cxn>
                  <a:cxn ang="0">
                    <a:pos x="373" y="715"/>
                  </a:cxn>
                  <a:cxn ang="0">
                    <a:pos x="451" y="835"/>
                  </a:cxn>
                  <a:cxn ang="0">
                    <a:pos x="544" y="904"/>
                  </a:cxn>
                  <a:cxn ang="0">
                    <a:pos x="636" y="957"/>
                  </a:cxn>
                  <a:cxn ang="0">
                    <a:pos x="695" y="985"/>
                  </a:cxn>
                  <a:cxn ang="0">
                    <a:pos x="1083" y="1289"/>
                  </a:cxn>
                  <a:cxn ang="0">
                    <a:pos x="1222" y="1140"/>
                  </a:cxn>
                </a:cxnLst>
                <a:rect l="0" t="0" r="r" b="b"/>
                <a:pathLst>
                  <a:path w="1266" h="1289">
                    <a:moveTo>
                      <a:pt x="1221" y="1139"/>
                    </a:moveTo>
                    <a:lnTo>
                      <a:pt x="1266" y="1078"/>
                    </a:lnTo>
                    <a:lnTo>
                      <a:pt x="1264" y="1079"/>
                    </a:lnTo>
                    <a:lnTo>
                      <a:pt x="1258" y="1081"/>
                    </a:lnTo>
                    <a:lnTo>
                      <a:pt x="1250" y="1086"/>
                    </a:lnTo>
                    <a:lnTo>
                      <a:pt x="1238" y="1092"/>
                    </a:lnTo>
                    <a:lnTo>
                      <a:pt x="1226" y="1099"/>
                    </a:lnTo>
                    <a:lnTo>
                      <a:pt x="1212" y="1107"/>
                    </a:lnTo>
                    <a:lnTo>
                      <a:pt x="1197" y="1115"/>
                    </a:lnTo>
                    <a:lnTo>
                      <a:pt x="1182" y="1123"/>
                    </a:lnTo>
                    <a:lnTo>
                      <a:pt x="1175" y="1119"/>
                    </a:lnTo>
                    <a:lnTo>
                      <a:pt x="1167" y="1116"/>
                    </a:lnTo>
                    <a:lnTo>
                      <a:pt x="1160" y="1113"/>
                    </a:lnTo>
                    <a:lnTo>
                      <a:pt x="1152" y="1109"/>
                    </a:lnTo>
                    <a:lnTo>
                      <a:pt x="1161" y="1096"/>
                    </a:lnTo>
                    <a:lnTo>
                      <a:pt x="1169" y="1085"/>
                    </a:lnTo>
                    <a:lnTo>
                      <a:pt x="1178" y="1073"/>
                    </a:lnTo>
                    <a:lnTo>
                      <a:pt x="1187" y="1062"/>
                    </a:lnTo>
                    <a:lnTo>
                      <a:pt x="1193" y="1054"/>
                    </a:lnTo>
                    <a:lnTo>
                      <a:pt x="1199" y="1046"/>
                    </a:lnTo>
                    <a:lnTo>
                      <a:pt x="1203" y="1041"/>
                    </a:lnTo>
                    <a:lnTo>
                      <a:pt x="1204" y="1040"/>
                    </a:lnTo>
                    <a:lnTo>
                      <a:pt x="1202" y="1041"/>
                    </a:lnTo>
                    <a:lnTo>
                      <a:pt x="1196" y="1045"/>
                    </a:lnTo>
                    <a:lnTo>
                      <a:pt x="1187" y="1050"/>
                    </a:lnTo>
                    <a:lnTo>
                      <a:pt x="1176" y="1058"/>
                    </a:lnTo>
                    <a:lnTo>
                      <a:pt x="1162" y="1066"/>
                    </a:lnTo>
                    <a:lnTo>
                      <a:pt x="1149" y="1076"/>
                    </a:lnTo>
                    <a:lnTo>
                      <a:pt x="1135" y="1086"/>
                    </a:lnTo>
                    <a:lnTo>
                      <a:pt x="1121" y="1095"/>
                    </a:lnTo>
                    <a:lnTo>
                      <a:pt x="1115" y="1093"/>
                    </a:lnTo>
                    <a:lnTo>
                      <a:pt x="1109" y="1090"/>
                    </a:lnTo>
                    <a:lnTo>
                      <a:pt x="1104" y="1087"/>
                    </a:lnTo>
                    <a:lnTo>
                      <a:pt x="1098" y="1085"/>
                    </a:lnTo>
                    <a:lnTo>
                      <a:pt x="1104" y="1073"/>
                    </a:lnTo>
                    <a:lnTo>
                      <a:pt x="1110" y="1061"/>
                    </a:lnTo>
                    <a:lnTo>
                      <a:pt x="1117" y="1049"/>
                    </a:lnTo>
                    <a:lnTo>
                      <a:pt x="1123" y="1039"/>
                    </a:lnTo>
                    <a:lnTo>
                      <a:pt x="1128" y="1030"/>
                    </a:lnTo>
                    <a:lnTo>
                      <a:pt x="1132" y="1023"/>
                    </a:lnTo>
                    <a:lnTo>
                      <a:pt x="1135" y="1017"/>
                    </a:lnTo>
                    <a:lnTo>
                      <a:pt x="1136" y="1016"/>
                    </a:lnTo>
                    <a:lnTo>
                      <a:pt x="1134" y="1017"/>
                    </a:lnTo>
                    <a:lnTo>
                      <a:pt x="1128" y="1020"/>
                    </a:lnTo>
                    <a:lnTo>
                      <a:pt x="1119" y="1026"/>
                    </a:lnTo>
                    <a:lnTo>
                      <a:pt x="1107" y="1032"/>
                    </a:lnTo>
                    <a:lnTo>
                      <a:pt x="1094" y="1040"/>
                    </a:lnTo>
                    <a:lnTo>
                      <a:pt x="1081" y="1048"/>
                    </a:lnTo>
                    <a:lnTo>
                      <a:pt x="1067" y="1056"/>
                    </a:lnTo>
                    <a:lnTo>
                      <a:pt x="1053" y="1064"/>
                    </a:lnTo>
                    <a:lnTo>
                      <a:pt x="1047" y="1062"/>
                    </a:lnTo>
                    <a:lnTo>
                      <a:pt x="1043" y="1058"/>
                    </a:lnTo>
                    <a:lnTo>
                      <a:pt x="1037" y="1056"/>
                    </a:lnTo>
                    <a:lnTo>
                      <a:pt x="1031" y="1054"/>
                    </a:lnTo>
                    <a:lnTo>
                      <a:pt x="1039" y="1040"/>
                    </a:lnTo>
                    <a:lnTo>
                      <a:pt x="1047" y="1025"/>
                    </a:lnTo>
                    <a:lnTo>
                      <a:pt x="1056" y="1010"/>
                    </a:lnTo>
                    <a:lnTo>
                      <a:pt x="1064" y="996"/>
                    </a:lnTo>
                    <a:lnTo>
                      <a:pt x="1071" y="985"/>
                    </a:lnTo>
                    <a:lnTo>
                      <a:pt x="1077" y="975"/>
                    </a:lnTo>
                    <a:lnTo>
                      <a:pt x="1082" y="969"/>
                    </a:lnTo>
                    <a:lnTo>
                      <a:pt x="1083" y="966"/>
                    </a:lnTo>
                    <a:lnTo>
                      <a:pt x="1081" y="969"/>
                    </a:lnTo>
                    <a:lnTo>
                      <a:pt x="1072" y="973"/>
                    </a:lnTo>
                    <a:lnTo>
                      <a:pt x="1062" y="980"/>
                    </a:lnTo>
                    <a:lnTo>
                      <a:pt x="1048" y="989"/>
                    </a:lnTo>
                    <a:lnTo>
                      <a:pt x="1032" y="1000"/>
                    </a:lnTo>
                    <a:lnTo>
                      <a:pt x="1016" y="1010"/>
                    </a:lnTo>
                    <a:lnTo>
                      <a:pt x="1000" y="1020"/>
                    </a:lnTo>
                    <a:lnTo>
                      <a:pt x="985" y="1031"/>
                    </a:lnTo>
                    <a:lnTo>
                      <a:pt x="981" y="1028"/>
                    </a:lnTo>
                    <a:lnTo>
                      <a:pt x="979" y="1027"/>
                    </a:lnTo>
                    <a:lnTo>
                      <a:pt x="976" y="1025"/>
                    </a:lnTo>
                    <a:lnTo>
                      <a:pt x="972" y="1024"/>
                    </a:lnTo>
                    <a:lnTo>
                      <a:pt x="983" y="1010"/>
                    </a:lnTo>
                    <a:lnTo>
                      <a:pt x="994" y="994"/>
                    </a:lnTo>
                    <a:lnTo>
                      <a:pt x="1007" y="979"/>
                    </a:lnTo>
                    <a:lnTo>
                      <a:pt x="1018" y="964"/>
                    </a:lnTo>
                    <a:lnTo>
                      <a:pt x="1028" y="950"/>
                    </a:lnTo>
                    <a:lnTo>
                      <a:pt x="1037" y="940"/>
                    </a:lnTo>
                    <a:lnTo>
                      <a:pt x="1041" y="933"/>
                    </a:lnTo>
                    <a:lnTo>
                      <a:pt x="1044" y="931"/>
                    </a:lnTo>
                    <a:lnTo>
                      <a:pt x="1039" y="933"/>
                    </a:lnTo>
                    <a:lnTo>
                      <a:pt x="1028" y="939"/>
                    </a:lnTo>
                    <a:lnTo>
                      <a:pt x="1011" y="948"/>
                    </a:lnTo>
                    <a:lnTo>
                      <a:pt x="991" y="959"/>
                    </a:lnTo>
                    <a:lnTo>
                      <a:pt x="970" y="971"/>
                    </a:lnTo>
                    <a:lnTo>
                      <a:pt x="950" y="981"/>
                    </a:lnTo>
                    <a:lnTo>
                      <a:pt x="934" y="990"/>
                    </a:lnTo>
                    <a:lnTo>
                      <a:pt x="923" y="996"/>
                    </a:lnTo>
                    <a:lnTo>
                      <a:pt x="922" y="996"/>
                    </a:lnTo>
                    <a:lnTo>
                      <a:pt x="922" y="996"/>
                    </a:lnTo>
                    <a:lnTo>
                      <a:pt x="922" y="996"/>
                    </a:lnTo>
                    <a:lnTo>
                      <a:pt x="920" y="995"/>
                    </a:lnTo>
                    <a:lnTo>
                      <a:pt x="926" y="987"/>
                    </a:lnTo>
                    <a:lnTo>
                      <a:pt x="935" y="975"/>
                    </a:lnTo>
                    <a:lnTo>
                      <a:pt x="946" y="963"/>
                    </a:lnTo>
                    <a:lnTo>
                      <a:pt x="956" y="949"/>
                    </a:lnTo>
                    <a:lnTo>
                      <a:pt x="968" y="935"/>
                    </a:lnTo>
                    <a:lnTo>
                      <a:pt x="977" y="924"/>
                    </a:lnTo>
                    <a:lnTo>
                      <a:pt x="983" y="917"/>
                    </a:lnTo>
                    <a:lnTo>
                      <a:pt x="985" y="913"/>
                    </a:lnTo>
                    <a:lnTo>
                      <a:pt x="981" y="914"/>
                    </a:lnTo>
                    <a:lnTo>
                      <a:pt x="972" y="919"/>
                    </a:lnTo>
                    <a:lnTo>
                      <a:pt x="958" y="925"/>
                    </a:lnTo>
                    <a:lnTo>
                      <a:pt x="942" y="932"/>
                    </a:lnTo>
                    <a:lnTo>
                      <a:pt x="924" y="940"/>
                    </a:lnTo>
                    <a:lnTo>
                      <a:pt x="905" y="948"/>
                    </a:lnTo>
                    <a:lnTo>
                      <a:pt x="888" y="956"/>
                    </a:lnTo>
                    <a:lnTo>
                      <a:pt x="873" y="963"/>
                    </a:lnTo>
                    <a:lnTo>
                      <a:pt x="872" y="962"/>
                    </a:lnTo>
                    <a:lnTo>
                      <a:pt x="870" y="959"/>
                    </a:lnTo>
                    <a:lnTo>
                      <a:pt x="869" y="958"/>
                    </a:lnTo>
                    <a:lnTo>
                      <a:pt x="867" y="957"/>
                    </a:lnTo>
                    <a:lnTo>
                      <a:pt x="877" y="947"/>
                    </a:lnTo>
                    <a:lnTo>
                      <a:pt x="887" y="935"/>
                    </a:lnTo>
                    <a:lnTo>
                      <a:pt x="898" y="924"/>
                    </a:lnTo>
                    <a:lnTo>
                      <a:pt x="910" y="911"/>
                    </a:lnTo>
                    <a:lnTo>
                      <a:pt x="920" y="901"/>
                    </a:lnTo>
                    <a:lnTo>
                      <a:pt x="930" y="891"/>
                    </a:lnTo>
                    <a:lnTo>
                      <a:pt x="935" y="886"/>
                    </a:lnTo>
                    <a:lnTo>
                      <a:pt x="938" y="883"/>
                    </a:lnTo>
                    <a:lnTo>
                      <a:pt x="836" y="924"/>
                    </a:lnTo>
                    <a:lnTo>
                      <a:pt x="836" y="924"/>
                    </a:lnTo>
                    <a:lnTo>
                      <a:pt x="835" y="922"/>
                    </a:lnTo>
                    <a:lnTo>
                      <a:pt x="835" y="922"/>
                    </a:lnTo>
                    <a:lnTo>
                      <a:pt x="834" y="921"/>
                    </a:lnTo>
                    <a:lnTo>
                      <a:pt x="905" y="853"/>
                    </a:lnTo>
                    <a:lnTo>
                      <a:pt x="822" y="905"/>
                    </a:lnTo>
                    <a:lnTo>
                      <a:pt x="819" y="894"/>
                    </a:lnTo>
                    <a:lnTo>
                      <a:pt x="812" y="881"/>
                    </a:lnTo>
                    <a:lnTo>
                      <a:pt x="804" y="865"/>
                    </a:lnTo>
                    <a:lnTo>
                      <a:pt x="795" y="848"/>
                    </a:lnTo>
                    <a:lnTo>
                      <a:pt x="788" y="851"/>
                    </a:lnTo>
                    <a:lnTo>
                      <a:pt x="781" y="854"/>
                    </a:lnTo>
                    <a:lnTo>
                      <a:pt x="774" y="857"/>
                    </a:lnTo>
                    <a:lnTo>
                      <a:pt x="768" y="859"/>
                    </a:lnTo>
                    <a:lnTo>
                      <a:pt x="761" y="860"/>
                    </a:lnTo>
                    <a:lnTo>
                      <a:pt x="757" y="860"/>
                    </a:lnTo>
                    <a:lnTo>
                      <a:pt x="751" y="860"/>
                    </a:lnTo>
                    <a:lnTo>
                      <a:pt x="746" y="859"/>
                    </a:lnTo>
                    <a:lnTo>
                      <a:pt x="733" y="852"/>
                    </a:lnTo>
                    <a:lnTo>
                      <a:pt x="718" y="841"/>
                    </a:lnTo>
                    <a:lnTo>
                      <a:pt x="704" y="826"/>
                    </a:lnTo>
                    <a:lnTo>
                      <a:pt x="692" y="808"/>
                    </a:lnTo>
                    <a:lnTo>
                      <a:pt x="686" y="789"/>
                    </a:lnTo>
                    <a:lnTo>
                      <a:pt x="686" y="767"/>
                    </a:lnTo>
                    <a:lnTo>
                      <a:pt x="693" y="744"/>
                    </a:lnTo>
                    <a:lnTo>
                      <a:pt x="711" y="721"/>
                    </a:lnTo>
                    <a:lnTo>
                      <a:pt x="718" y="714"/>
                    </a:lnTo>
                    <a:lnTo>
                      <a:pt x="723" y="706"/>
                    </a:lnTo>
                    <a:lnTo>
                      <a:pt x="730" y="698"/>
                    </a:lnTo>
                    <a:lnTo>
                      <a:pt x="736" y="689"/>
                    </a:lnTo>
                    <a:lnTo>
                      <a:pt x="742" y="679"/>
                    </a:lnTo>
                    <a:lnTo>
                      <a:pt x="748" y="669"/>
                    </a:lnTo>
                    <a:lnTo>
                      <a:pt x="752" y="659"/>
                    </a:lnTo>
                    <a:lnTo>
                      <a:pt x="758" y="648"/>
                    </a:lnTo>
                    <a:lnTo>
                      <a:pt x="759" y="641"/>
                    </a:lnTo>
                    <a:lnTo>
                      <a:pt x="760" y="634"/>
                    </a:lnTo>
                    <a:lnTo>
                      <a:pt x="761" y="627"/>
                    </a:lnTo>
                    <a:lnTo>
                      <a:pt x="763" y="621"/>
                    </a:lnTo>
                    <a:lnTo>
                      <a:pt x="775" y="560"/>
                    </a:lnTo>
                    <a:lnTo>
                      <a:pt x="786" y="509"/>
                    </a:lnTo>
                    <a:lnTo>
                      <a:pt x="797" y="468"/>
                    </a:lnTo>
                    <a:lnTo>
                      <a:pt x="806" y="436"/>
                    </a:lnTo>
                    <a:lnTo>
                      <a:pt x="816" y="410"/>
                    </a:lnTo>
                    <a:lnTo>
                      <a:pt x="825" y="388"/>
                    </a:lnTo>
                    <a:lnTo>
                      <a:pt x="833" y="368"/>
                    </a:lnTo>
                    <a:lnTo>
                      <a:pt x="840" y="349"/>
                    </a:lnTo>
                    <a:lnTo>
                      <a:pt x="847" y="327"/>
                    </a:lnTo>
                    <a:lnTo>
                      <a:pt x="851" y="303"/>
                    </a:lnTo>
                    <a:lnTo>
                      <a:pt x="856" y="276"/>
                    </a:lnTo>
                    <a:lnTo>
                      <a:pt x="858" y="251"/>
                    </a:lnTo>
                    <a:lnTo>
                      <a:pt x="856" y="227"/>
                    </a:lnTo>
                    <a:lnTo>
                      <a:pt x="851" y="205"/>
                    </a:lnTo>
                    <a:lnTo>
                      <a:pt x="842" y="188"/>
                    </a:lnTo>
                    <a:lnTo>
                      <a:pt x="827" y="178"/>
                    </a:lnTo>
                    <a:lnTo>
                      <a:pt x="810" y="172"/>
                    </a:lnTo>
                    <a:lnTo>
                      <a:pt x="792" y="167"/>
                    </a:lnTo>
                    <a:lnTo>
                      <a:pt x="774" y="161"/>
                    </a:lnTo>
                    <a:lnTo>
                      <a:pt x="756" y="154"/>
                    </a:lnTo>
                    <a:lnTo>
                      <a:pt x="734" y="145"/>
                    </a:lnTo>
                    <a:lnTo>
                      <a:pt x="710" y="133"/>
                    </a:lnTo>
                    <a:lnTo>
                      <a:pt x="682" y="118"/>
                    </a:lnTo>
                    <a:lnTo>
                      <a:pt x="650" y="99"/>
                    </a:lnTo>
                    <a:lnTo>
                      <a:pt x="622" y="81"/>
                    </a:lnTo>
                    <a:lnTo>
                      <a:pt x="598" y="66"/>
                    </a:lnTo>
                    <a:lnTo>
                      <a:pt x="577" y="54"/>
                    </a:lnTo>
                    <a:lnTo>
                      <a:pt x="560" y="43"/>
                    </a:lnTo>
                    <a:lnTo>
                      <a:pt x="547" y="35"/>
                    </a:lnTo>
                    <a:lnTo>
                      <a:pt x="537" y="31"/>
                    </a:lnTo>
                    <a:lnTo>
                      <a:pt x="531" y="27"/>
                    </a:lnTo>
                    <a:lnTo>
                      <a:pt x="529" y="26"/>
                    </a:lnTo>
                    <a:lnTo>
                      <a:pt x="526" y="25"/>
                    </a:lnTo>
                    <a:lnTo>
                      <a:pt x="521" y="21"/>
                    </a:lnTo>
                    <a:lnTo>
                      <a:pt x="510" y="16"/>
                    </a:lnTo>
                    <a:lnTo>
                      <a:pt x="496" y="11"/>
                    </a:lnTo>
                    <a:lnTo>
                      <a:pt x="481" y="5"/>
                    </a:lnTo>
                    <a:lnTo>
                      <a:pt x="463" y="1"/>
                    </a:lnTo>
                    <a:lnTo>
                      <a:pt x="443" y="0"/>
                    </a:lnTo>
                    <a:lnTo>
                      <a:pt x="423" y="0"/>
                    </a:lnTo>
                    <a:lnTo>
                      <a:pt x="402" y="2"/>
                    </a:lnTo>
                    <a:lnTo>
                      <a:pt x="381" y="4"/>
                    </a:lnTo>
                    <a:lnTo>
                      <a:pt x="360" y="6"/>
                    </a:lnTo>
                    <a:lnTo>
                      <a:pt x="342" y="9"/>
                    </a:lnTo>
                    <a:lnTo>
                      <a:pt x="325" y="10"/>
                    </a:lnTo>
                    <a:lnTo>
                      <a:pt x="310" y="11"/>
                    </a:lnTo>
                    <a:lnTo>
                      <a:pt x="297" y="12"/>
                    </a:lnTo>
                    <a:lnTo>
                      <a:pt x="288" y="12"/>
                    </a:lnTo>
                    <a:lnTo>
                      <a:pt x="283" y="12"/>
                    </a:lnTo>
                    <a:lnTo>
                      <a:pt x="279" y="12"/>
                    </a:lnTo>
                    <a:lnTo>
                      <a:pt x="272" y="12"/>
                    </a:lnTo>
                    <a:lnTo>
                      <a:pt x="265" y="13"/>
                    </a:lnTo>
                    <a:lnTo>
                      <a:pt x="258" y="34"/>
                    </a:lnTo>
                    <a:lnTo>
                      <a:pt x="250" y="56"/>
                    </a:lnTo>
                    <a:lnTo>
                      <a:pt x="243" y="78"/>
                    </a:lnTo>
                    <a:lnTo>
                      <a:pt x="236" y="100"/>
                    </a:lnTo>
                    <a:lnTo>
                      <a:pt x="228" y="122"/>
                    </a:lnTo>
                    <a:lnTo>
                      <a:pt x="221" y="144"/>
                    </a:lnTo>
                    <a:lnTo>
                      <a:pt x="214" y="167"/>
                    </a:lnTo>
                    <a:lnTo>
                      <a:pt x="207" y="188"/>
                    </a:lnTo>
                    <a:lnTo>
                      <a:pt x="213" y="184"/>
                    </a:lnTo>
                    <a:lnTo>
                      <a:pt x="217" y="179"/>
                    </a:lnTo>
                    <a:lnTo>
                      <a:pt x="223" y="174"/>
                    </a:lnTo>
                    <a:lnTo>
                      <a:pt x="229" y="169"/>
                    </a:lnTo>
                    <a:lnTo>
                      <a:pt x="237" y="161"/>
                    </a:lnTo>
                    <a:lnTo>
                      <a:pt x="245" y="150"/>
                    </a:lnTo>
                    <a:lnTo>
                      <a:pt x="252" y="140"/>
                    </a:lnTo>
                    <a:lnTo>
                      <a:pt x="260" y="130"/>
                    </a:lnTo>
                    <a:lnTo>
                      <a:pt x="267" y="122"/>
                    </a:lnTo>
                    <a:lnTo>
                      <a:pt x="273" y="115"/>
                    </a:lnTo>
                    <a:lnTo>
                      <a:pt x="277" y="110"/>
                    </a:lnTo>
                    <a:lnTo>
                      <a:pt x="282" y="109"/>
                    </a:lnTo>
                    <a:lnTo>
                      <a:pt x="287" y="111"/>
                    </a:lnTo>
                    <a:lnTo>
                      <a:pt x="291" y="114"/>
                    </a:lnTo>
                    <a:lnTo>
                      <a:pt x="298" y="117"/>
                    </a:lnTo>
                    <a:lnTo>
                      <a:pt x="305" y="122"/>
                    </a:lnTo>
                    <a:lnTo>
                      <a:pt x="314" y="126"/>
                    </a:lnTo>
                    <a:lnTo>
                      <a:pt x="324" y="131"/>
                    </a:lnTo>
                    <a:lnTo>
                      <a:pt x="335" y="135"/>
                    </a:lnTo>
                    <a:lnTo>
                      <a:pt x="347" y="139"/>
                    </a:lnTo>
                    <a:lnTo>
                      <a:pt x="358" y="140"/>
                    </a:lnTo>
                    <a:lnTo>
                      <a:pt x="370" y="137"/>
                    </a:lnTo>
                    <a:lnTo>
                      <a:pt x="380" y="131"/>
                    </a:lnTo>
                    <a:lnTo>
                      <a:pt x="389" y="124"/>
                    </a:lnTo>
                    <a:lnTo>
                      <a:pt x="398" y="118"/>
                    </a:lnTo>
                    <a:lnTo>
                      <a:pt x="405" y="115"/>
                    </a:lnTo>
                    <a:lnTo>
                      <a:pt x="412" y="115"/>
                    </a:lnTo>
                    <a:lnTo>
                      <a:pt x="417" y="122"/>
                    </a:lnTo>
                    <a:lnTo>
                      <a:pt x="421" y="129"/>
                    </a:lnTo>
                    <a:lnTo>
                      <a:pt x="430" y="137"/>
                    </a:lnTo>
                    <a:lnTo>
                      <a:pt x="439" y="144"/>
                    </a:lnTo>
                    <a:lnTo>
                      <a:pt x="449" y="150"/>
                    </a:lnTo>
                    <a:lnTo>
                      <a:pt x="459" y="156"/>
                    </a:lnTo>
                    <a:lnTo>
                      <a:pt x="471" y="162"/>
                    </a:lnTo>
                    <a:lnTo>
                      <a:pt x="480" y="167"/>
                    </a:lnTo>
                    <a:lnTo>
                      <a:pt x="489" y="170"/>
                    </a:lnTo>
                    <a:lnTo>
                      <a:pt x="492" y="174"/>
                    </a:lnTo>
                    <a:lnTo>
                      <a:pt x="495" y="177"/>
                    </a:lnTo>
                    <a:lnTo>
                      <a:pt x="499" y="180"/>
                    </a:lnTo>
                    <a:lnTo>
                      <a:pt x="502" y="184"/>
                    </a:lnTo>
                    <a:lnTo>
                      <a:pt x="522" y="199"/>
                    </a:lnTo>
                    <a:lnTo>
                      <a:pt x="537" y="208"/>
                    </a:lnTo>
                    <a:lnTo>
                      <a:pt x="546" y="215"/>
                    </a:lnTo>
                    <a:lnTo>
                      <a:pt x="553" y="218"/>
                    </a:lnTo>
                    <a:lnTo>
                      <a:pt x="559" y="223"/>
                    </a:lnTo>
                    <a:lnTo>
                      <a:pt x="564" y="227"/>
                    </a:lnTo>
                    <a:lnTo>
                      <a:pt x="570" y="233"/>
                    </a:lnTo>
                    <a:lnTo>
                      <a:pt x="579" y="243"/>
                    </a:lnTo>
                    <a:lnTo>
                      <a:pt x="594" y="263"/>
                    </a:lnTo>
                    <a:lnTo>
                      <a:pt x="604" y="285"/>
                    </a:lnTo>
                    <a:lnTo>
                      <a:pt x="609" y="306"/>
                    </a:lnTo>
                    <a:lnTo>
                      <a:pt x="612" y="324"/>
                    </a:lnTo>
                    <a:lnTo>
                      <a:pt x="612" y="342"/>
                    </a:lnTo>
                    <a:lnTo>
                      <a:pt x="610" y="354"/>
                    </a:lnTo>
                    <a:lnTo>
                      <a:pt x="609" y="362"/>
                    </a:lnTo>
                    <a:lnTo>
                      <a:pt x="608" y="366"/>
                    </a:lnTo>
                    <a:lnTo>
                      <a:pt x="606" y="374"/>
                    </a:lnTo>
                    <a:lnTo>
                      <a:pt x="598" y="394"/>
                    </a:lnTo>
                    <a:lnTo>
                      <a:pt x="585" y="424"/>
                    </a:lnTo>
                    <a:lnTo>
                      <a:pt x="570" y="457"/>
                    </a:lnTo>
                    <a:lnTo>
                      <a:pt x="552" y="492"/>
                    </a:lnTo>
                    <a:lnTo>
                      <a:pt x="532" y="521"/>
                    </a:lnTo>
                    <a:lnTo>
                      <a:pt x="511" y="546"/>
                    </a:lnTo>
                    <a:lnTo>
                      <a:pt x="491" y="557"/>
                    </a:lnTo>
                    <a:lnTo>
                      <a:pt x="486" y="558"/>
                    </a:lnTo>
                    <a:lnTo>
                      <a:pt x="481" y="558"/>
                    </a:lnTo>
                    <a:lnTo>
                      <a:pt x="477" y="557"/>
                    </a:lnTo>
                    <a:lnTo>
                      <a:pt x="472" y="556"/>
                    </a:lnTo>
                    <a:lnTo>
                      <a:pt x="461" y="549"/>
                    </a:lnTo>
                    <a:lnTo>
                      <a:pt x="448" y="539"/>
                    </a:lnTo>
                    <a:lnTo>
                      <a:pt x="434" y="527"/>
                    </a:lnTo>
                    <a:lnTo>
                      <a:pt x="419" y="512"/>
                    </a:lnTo>
                    <a:lnTo>
                      <a:pt x="404" y="496"/>
                    </a:lnTo>
                    <a:lnTo>
                      <a:pt x="388" y="479"/>
                    </a:lnTo>
                    <a:lnTo>
                      <a:pt x="372" y="460"/>
                    </a:lnTo>
                    <a:lnTo>
                      <a:pt x="355" y="441"/>
                    </a:lnTo>
                    <a:lnTo>
                      <a:pt x="338" y="421"/>
                    </a:lnTo>
                    <a:lnTo>
                      <a:pt x="321" y="402"/>
                    </a:lnTo>
                    <a:lnTo>
                      <a:pt x="304" y="382"/>
                    </a:lnTo>
                    <a:lnTo>
                      <a:pt x="288" y="362"/>
                    </a:lnTo>
                    <a:lnTo>
                      <a:pt x="272" y="344"/>
                    </a:lnTo>
                    <a:lnTo>
                      <a:pt x="256" y="327"/>
                    </a:lnTo>
                    <a:lnTo>
                      <a:pt x="241" y="311"/>
                    </a:lnTo>
                    <a:lnTo>
                      <a:pt x="226" y="297"/>
                    </a:lnTo>
                    <a:lnTo>
                      <a:pt x="214" y="288"/>
                    </a:lnTo>
                    <a:lnTo>
                      <a:pt x="203" y="278"/>
                    </a:lnTo>
                    <a:lnTo>
                      <a:pt x="190" y="270"/>
                    </a:lnTo>
                    <a:lnTo>
                      <a:pt x="178" y="263"/>
                    </a:lnTo>
                    <a:lnTo>
                      <a:pt x="164" y="258"/>
                    </a:lnTo>
                    <a:lnTo>
                      <a:pt x="152" y="251"/>
                    </a:lnTo>
                    <a:lnTo>
                      <a:pt x="139" y="246"/>
                    </a:lnTo>
                    <a:lnTo>
                      <a:pt x="126" y="241"/>
                    </a:lnTo>
                    <a:lnTo>
                      <a:pt x="106" y="235"/>
                    </a:lnTo>
                    <a:lnTo>
                      <a:pt x="85" y="230"/>
                    </a:lnTo>
                    <a:lnTo>
                      <a:pt x="67" y="227"/>
                    </a:lnTo>
                    <a:lnTo>
                      <a:pt x="50" y="223"/>
                    </a:lnTo>
                    <a:lnTo>
                      <a:pt x="38" y="222"/>
                    </a:lnTo>
                    <a:lnTo>
                      <a:pt x="27" y="221"/>
                    </a:lnTo>
                    <a:lnTo>
                      <a:pt x="20" y="220"/>
                    </a:lnTo>
                    <a:lnTo>
                      <a:pt x="18" y="220"/>
                    </a:lnTo>
                    <a:lnTo>
                      <a:pt x="11" y="224"/>
                    </a:lnTo>
                    <a:lnTo>
                      <a:pt x="3" y="230"/>
                    </a:lnTo>
                    <a:lnTo>
                      <a:pt x="0" y="236"/>
                    </a:lnTo>
                    <a:lnTo>
                      <a:pt x="3" y="239"/>
                    </a:lnTo>
                    <a:lnTo>
                      <a:pt x="10" y="241"/>
                    </a:lnTo>
                    <a:lnTo>
                      <a:pt x="22" y="244"/>
                    </a:lnTo>
                    <a:lnTo>
                      <a:pt x="37" y="248"/>
                    </a:lnTo>
                    <a:lnTo>
                      <a:pt x="54" y="253"/>
                    </a:lnTo>
                    <a:lnTo>
                      <a:pt x="73" y="259"/>
                    </a:lnTo>
                    <a:lnTo>
                      <a:pt x="92" y="266"/>
                    </a:lnTo>
                    <a:lnTo>
                      <a:pt x="109" y="273"/>
                    </a:lnTo>
                    <a:lnTo>
                      <a:pt x="125" y="280"/>
                    </a:lnTo>
                    <a:lnTo>
                      <a:pt x="133" y="284"/>
                    </a:lnTo>
                    <a:lnTo>
                      <a:pt x="140" y="289"/>
                    </a:lnTo>
                    <a:lnTo>
                      <a:pt x="146" y="294"/>
                    </a:lnTo>
                    <a:lnTo>
                      <a:pt x="151" y="299"/>
                    </a:lnTo>
                    <a:lnTo>
                      <a:pt x="163" y="313"/>
                    </a:lnTo>
                    <a:lnTo>
                      <a:pt x="167" y="324"/>
                    </a:lnTo>
                    <a:lnTo>
                      <a:pt x="163" y="335"/>
                    </a:lnTo>
                    <a:lnTo>
                      <a:pt x="158" y="345"/>
                    </a:lnTo>
                    <a:lnTo>
                      <a:pt x="152" y="354"/>
                    </a:lnTo>
                    <a:lnTo>
                      <a:pt x="146" y="360"/>
                    </a:lnTo>
                    <a:lnTo>
                      <a:pt x="139" y="364"/>
                    </a:lnTo>
                    <a:lnTo>
                      <a:pt x="129" y="366"/>
                    </a:lnTo>
                    <a:lnTo>
                      <a:pt x="135" y="371"/>
                    </a:lnTo>
                    <a:lnTo>
                      <a:pt x="140" y="376"/>
                    </a:lnTo>
                    <a:lnTo>
                      <a:pt x="147" y="382"/>
                    </a:lnTo>
                    <a:lnTo>
                      <a:pt x="154" y="388"/>
                    </a:lnTo>
                    <a:lnTo>
                      <a:pt x="161" y="395"/>
                    </a:lnTo>
                    <a:lnTo>
                      <a:pt x="167" y="402"/>
                    </a:lnTo>
                    <a:lnTo>
                      <a:pt x="174" y="407"/>
                    </a:lnTo>
                    <a:lnTo>
                      <a:pt x="181" y="414"/>
                    </a:lnTo>
                    <a:lnTo>
                      <a:pt x="183" y="426"/>
                    </a:lnTo>
                    <a:lnTo>
                      <a:pt x="188" y="440"/>
                    </a:lnTo>
                    <a:lnTo>
                      <a:pt x="196" y="455"/>
                    </a:lnTo>
                    <a:lnTo>
                      <a:pt x="205" y="470"/>
                    </a:lnTo>
                    <a:lnTo>
                      <a:pt x="213" y="479"/>
                    </a:lnTo>
                    <a:lnTo>
                      <a:pt x="217" y="485"/>
                    </a:lnTo>
                    <a:lnTo>
                      <a:pt x="221" y="488"/>
                    </a:lnTo>
                    <a:lnTo>
                      <a:pt x="224" y="492"/>
                    </a:lnTo>
                    <a:lnTo>
                      <a:pt x="228" y="494"/>
                    </a:lnTo>
                    <a:lnTo>
                      <a:pt x="234" y="497"/>
                    </a:lnTo>
                    <a:lnTo>
                      <a:pt x="241" y="503"/>
                    </a:lnTo>
                    <a:lnTo>
                      <a:pt x="252" y="511"/>
                    </a:lnTo>
                    <a:lnTo>
                      <a:pt x="271" y="541"/>
                    </a:lnTo>
                    <a:lnTo>
                      <a:pt x="290" y="573"/>
                    </a:lnTo>
                    <a:lnTo>
                      <a:pt x="312" y="608"/>
                    </a:lnTo>
                    <a:lnTo>
                      <a:pt x="333" y="644"/>
                    </a:lnTo>
                    <a:lnTo>
                      <a:pt x="353" y="679"/>
                    </a:lnTo>
                    <a:lnTo>
                      <a:pt x="373" y="715"/>
                    </a:lnTo>
                    <a:lnTo>
                      <a:pt x="391" y="748"/>
                    </a:lnTo>
                    <a:lnTo>
                      <a:pt x="408" y="781"/>
                    </a:lnTo>
                    <a:lnTo>
                      <a:pt x="413" y="791"/>
                    </a:lnTo>
                    <a:lnTo>
                      <a:pt x="421" y="801"/>
                    </a:lnTo>
                    <a:lnTo>
                      <a:pt x="430" y="813"/>
                    </a:lnTo>
                    <a:lnTo>
                      <a:pt x="440" y="823"/>
                    </a:lnTo>
                    <a:lnTo>
                      <a:pt x="451" y="835"/>
                    </a:lnTo>
                    <a:lnTo>
                      <a:pt x="464" y="845"/>
                    </a:lnTo>
                    <a:lnTo>
                      <a:pt x="477" y="857"/>
                    </a:lnTo>
                    <a:lnTo>
                      <a:pt x="491" y="867"/>
                    </a:lnTo>
                    <a:lnTo>
                      <a:pt x="503" y="876"/>
                    </a:lnTo>
                    <a:lnTo>
                      <a:pt x="516" y="886"/>
                    </a:lnTo>
                    <a:lnTo>
                      <a:pt x="530" y="895"/>
                    </a:lnTo>
                    <a:lnTo>
                      <a:pt x="544" y="904"/>
                    </a:lnTo>
                    <a:lnTo>
                      <a:pt x="557" y="912"/>
                    </a:lnTo>
                    <a:lnTo>
                      <a:pt x="570" y="920"/>
                    </a:lnTo>
                    <a:lnTo>
                      <a:pt x="584" y="928"/>
                    </a:lnTo>
                    <a:lnTo>
                      <a:pt x="598" y="936"/>
                    </a:lnTo>
                    <a:lnTo>
                      <a:pt x="610" y="943"/>
                    </a:lnTo>
                    <a:lnTo>
                      <a:pt x="623" y="950"/>
                    </a:lnTo>
                    <a:lnTo>
                      <a:pt x="636" y="957"/>
                    </a:lnTo>
                    <a:lnTo>
                      <a:pt x="647" y="963"/>
                    </a:lnTo>
                    <a:lnTo>
                      <a:pt x="658" y="969"/>
                    </a:lnTo>
                    <a:lnTo>
                      <a:pt x="668" y="973"/>
                    </a:lnTo>
                    <a:lnTo>
                      <a:pt x="677" y="978"/>
                    </a:lnTo>
                    <a:lnTo>
                      <a:pt x="685" y="981"/>
                    </a:lnTo>
                    <a:lnTo>
                      <a:pt x="690" y="984"/>
                    </a:lnTo>
                    <a:lnTo>
                      <a:pt x="695" y="985"/>
                    </a:lnTo>
                    <a:lnTo>
                      <a:pt x="698" y="986"/>
                    </a:lnTo>
                    <a:lnTo>
                      <a:pt x="703" y="987"/>
                    </a:lnTo>
                    <a:lnTo>
                      <a:pt x="707" y="988"/>
                    </a:lnTo>
                    <a:lnTo>
                      <a:pt x="712" y="989"/>
                    </a:lnTo>
                    <a:lnTo>
                      <a:pt x="715" y="989"/>
                    </a:lnTo>
                    <a:lnTo>
                      <a:pt x="720" y="989"/>
                    </a:lnTo>
                    <a:lnTo>
                      <a:pt x="1083" y="1289"/>
                    </a:lnTo>
                    <a:lnTo>
                      <a:pt x="1184" y="1182"/>
                    </a:lnTo>
                    <a:lnTo>
                      <a:pt x="1189" y="1182"/>
                    </a:lnTo>
                    <a:lnTo>
                      <a:pt x="1204" y="1161"/>
                    </a:lnTo>
                    <a:lnTo>
                      <a:pt x="1225" y="1140"/>
                    </a:lnTo>
                    <a:lnTo>
                      <a:pt x="1225" y="1140"/>
                    </a:lnTo>
                    <a:lnTo>
                      <a:pt x="1223" y="1140"/>
                    </a:lnTo>
                    <a:lnTo>
                      <a:pt x="1222" y="1140"/>
                    </a:lnTo>
                    <a:lnTo>
                      <a:pt x="1221" y="113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37" name="Freeform 36"/>
              <p:cNvSpPr>
                <a:spLocks/>
              </p:cNvSpPr>
              <p:nvPr/>
            </p:nvSpPr>
            <p:spPr bwMode="auto">
              <a:xfrm rot="3260985" flipV="1">
                <a:off x="7158111" y="3330545"/>
                <a:ext cx="104775" cy="65088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17" y="0"/>
                  </a:cxn>
                  <a:cxn ang="0">
                    <a:pos x="33" y="2"/>
                  </a:cxn>
                  <a:cxn ang="0">
                    <a:pos x="52" y="7"/>
                  </a:cxn>
                  <a:cxn ang="0">
                    <a:pos x="71" y="15"/>
                  </a:cxn>
                  <a:cxn ang="0">
                    <a:pos x="90" y="23"/>
                  </a:cxn>
                  <a:cxn ang="0">
                    <a:pos x="107" y="34"/>
                  </a:cxn>
                  <a:cxn ang="0">
                    <a:pos x="120" y="42"/>
                  </a:cxn>
                  <a:cxn ang="0">
                    <a:pos x="128" y="49"/>
                  </a:cxn>
                  <a:cxn ang="0">
                    <a:pos x="131" y="59"/>
                  </a:cxn>
                  <a:cxn ang="0">
                    <a:pos x="128" y="70"/>
                  </a:cxn>
                  <a:cxn ang="0">
                    <a:pos x="123" y="78"/>
                  </a:cxn>
                  <a:cxn ang="0">
                    <a:pos x="120" y="81"/>
                  </a:cxn>
                  <a:cxn ang="0">
                    <a:pos x="120" y="81"/>
                  </a:cxn>
                  <a:cxn ang="0">
                    <a:pos x="119" y="81"/>
                  </a:cxn>
                  <a:cxn ang="0">
                    <a:pos x="116" y="81"/>
                  </a:cxn>
                  <a:cxn ang="0">
                    <a:pos x="113" y="81"/>
                  </a:cxn>
                  <a:cxn ang="0">
                    <a:pos x="108" y="79"/>
                  </a:cxn>
                  <a:cxn ang="0">
                    <a:pos x="101" y="75"/>
                  </a:cxn>
                  <a:cxn ang="0">
                    <a:pos x="91" y="71"/>
                  </a:cxn>
                  <a:cxn ang="0">
                    <a:pos x="80" y="64"/>
                  </a:cxn>
                  <a:cxn ang="0">
                    <a:pos x="62" y="55"/>
                  </a:cxn>
                  <a:cxn ang="0">
                    <a:pos x="45" y="45"/>
                  </a:cxn>
                  <a:cxn ang="0">
                    <a:pos x="29" y="37"/>
                  </a:cxn>
                  <a:cxn ang="0">
                    <a:pos x="16" y="29"/>
                  </a:cxn>
                  <a:cxn ang="0">
                    <a:pos x="6" y="21"/>
                  </a:cxn>
                  <a:cxn ang="0">
                    <a:pos x="0" y="15"/>
                  </a:cxn>
                  <a:cxn ang="0">
                    <a:pos x="0" y="8"/>
                  </a:cxn>
                  <a:cxn ang="0">
                    <a:pos x="6" y="3"/>
                  </a:cxn>
                </a:cxnLst>
                <a:rect l="0" t="0" r="r" b="b"/>
                <a:pathLst>
                  <a:path w="131" h="81">
                    <a:moveTo>
                      <a:pt x="6" y="3"/>
                    </a:moveTo>
                    <a:lnTo>
                      <a:pt x="17" y="0"/>
                    </a:lnTo>
                    <a:lnTo>
                      <a:pt x="33" y="2"/>
                    </a:lnTo>
                    <a:lnTo>
                      <a:pt x="52" y="7"/>
                    </a:lnTo>
                    <a:lnTo>
                      <a:pt x="71" y="15"/>
                    </a:lnTo>
                    <a:lnTo>
                      <a:pt x="90" y="23"/>
                    </a:lnTo>
                    <a:lnTo>
                      <a:pt x="107" y="34"/>
                    </a:lnTo>
                    <a:lnTo>
                      <a:pt x="120" y="42"/>
                    </a:lnTo>
                    <a:lnTo>
                      <a:pt x="128" y="49"/>
                    </a:lnTo>
                    <a:lnTo>
                      <a:pt x="131" y="59"/>
                    </a:lnTo>
                    <a:lnTo>
                      <a:pt x="128" y="70"/>
                    </a:lnTo>
                    <a:lnTo>
                      <a:pt x="123" y="78"/>
                    </a:lnTo>
                    <a:lnTo>
                      <a:pt x="120" y="81"/>
                    </a:lnTo>
                    <a:lnTo>
                      <a:pt x="120" y="81"/>
                    </a:lnTo>
                    <a:lnTo>
                      <a:pt x="119" y="81"/>
                    </a:lnTo>
                    <a:lnTo>
                      <a:pt x="116" y="81"/>
                    </a:lnTo>
                    <a:lnTo>
                      <a:pt x="113" y="81"/>
                    </a:lnTo>
                    <a:lnTo>
                      <a:pt x="108" y="79"/>
                    </a:lnTo>
                    <a:lnTo>
                      <a:pt x="101" y="75"/>
                    </a:lnTo>
                    <a:lnTo>
                      <a:pt x="91" y="71"/>
                    </a:lnTo>
                    <a:lnTo>
                      <a:pt x="80" y="64"/>
                    </a:lnTo>
                    <a:lnTo>
                      <a:pt x="62" y="55"/>
                    </a:lnTo>
                    <a:lnTo>
                      <a:pt x="45" y="45"/>
                    </a:lnTo>
                    <a:lnTo>
                      <a:pt x="29" y="37"/>
                    </a:lnTo>
                    <a:lnTo>
                      <a:pt x="16" y="29"/>
                    </a:lnTo>
                    <a:lnTo>
                      <a:pt x="6" y="21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38" name="Freeform 37"/>
              <p:cNvSpPr>
                <a:spLocks/>
              </p:cNvSpPr>
              <p:nvPr/>
            </p:nvSpPr>
            <p:spPr bwMode="auto">
              <a:xfrm rot="3260985" flipV="1">
                <a:off x="7214076" y="3274417"/>
                <a:ext cx="60325" cy="50800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16" y="1"/>
                  </a:cxn>
                  <a:cxn ang="0">
                    <a:pos x="23" y="5"/>
                  </a:cxn>
                  <a:cxn ang="0">
                    <a:pos x="34" y="11"/>
                  </a:cxn>
                  <a:cxn ang="0">
                    <a:pos x="45" y="18"/>
                  </a:cxn>
                  <a:cxn ang="0">
                    <a:pos x="56" y="24"/>
                  </a:cxn>
                  <a:cxn ang="0">
                    <a:pos x="66" y="31"/>
                  </a:cxn>
                  <a:cxn ang="0">
                    <a:pos x="73" y="36"/>
                  </a:cxn>
                  <a:cxn ang="0">
                    <a:pos x="76" y="41"/>
                  </a:cxn>
                  <a:cxn ang="0">
                    <a:pos x="75" y="44"/>
                  </a:cxn>
                  <a:cxn ang="0">
                    <a:pos x="69" y="49"/>
                  </a:cxn>
                  <a:cxn ang="0">
                    <a:pos x="61" y="53"/>
                  </a:cxn>
                  <a:cxn ang="0">
                    <a:pos x="51" y="58"/>
                  </a:cxn>
                  <a:cxn ang="0">
                    <a:pos x="41" y="61"/>
                  </a:cxn>
                  <a:cxn ang="0">
                    <a:pos x="29" y="64"/>
                  </a:cxn>
                  <a:cxn ang="0">
                    <a:pos x="19" y="62"/>
                  </a:cxn>
                  <a:cxn ang="0">
                    <a:pos x="10" y="58"/>
                  </a:cxn>
                  <a:cxn ang="0">
                    <a:pos x="0" y="46"/>
                  </a:cxn>
                  <a:cxn ang="0">
                    <a:pos x="0" y="36"/>
                  </a:cxn>
                  <a:cxn ang="0">
                    <a:pos x="5" y="21"/>
                  </a:cxn>
                  <a:cxn ang="0">
                    <a:pos x="14" y="0"/>
                  </a:cxn>
                </a:cxnLst>
                <a:rect l="0" t="0" r="r" b="b"/>
                <a:pathLst>
                  <a:path w="76" h="64">
                    <a:moveTo>
                      <a:pt x="14" y="0"/>
                    </a:moveTo>
                    <a:lnTo>
                      <a:pt x="16" y="1"/>
                    </a:lnTo>
                    <a:lnTo>
                      <a:pt x="23" y="5"/>
                    </a:lnTo>
                    <a:lnTo>
                      <a:pt x="34" y="11"/>
                    </a:lnTo>
                    <a:lnTo>
                      <a:pt x="45" y="18"/>
                    </a:lnTo>
                    <a:lnTo>
                      <a:pt x="56" y="24"/>
                    </a:lnTo>
                    <a:lnTo>
                      <a:pt x="66" y="31"/>
                    </a:lnTo>
                    <a:lnTo>
                      <a:pt x="73" y="36"/>
                    </a:lnTo>
                    <a:lnTo>
                      <a:pt x="76" y="41"/>
                    </a:lnTo>
                    <a:lnTo>
                      <a:pt x="75" y="44"/>
                    </a:lnTo>
                    <a:lnTo>
                      <a:pt x="69" y="49"/>
                    </a:lnTo>
                    <a:lnTo>
                      <a:pt x="61" y="53"/>
                    </a:lnTo>
                    <a:lnTo>
                      <a:pt x="51" y="58"/>
                    </a:lnTo>
                    <a:lnTo>
                      <a:pt x="41" y="61"/>
                    </a:lnTo>
                    <a:lnTo>
                      <a:pt x="29" y="64"/>
                    </a:lnTo>
                    <a:lnTo>
                      <a:pt x="19" y="62"/>
                    </a:lnTo>
                    <a:lnTo>
                      <a:pt x="10" y="58"/>
                    </a:lnTo>
                    <a:lnTo>
                      <a:pt x="0" y="46"/>
                    </a:lnTo>
                    <a:lnTo>
                      <a:pt x="0" y="36"/>
                    </a:lnTo>
                    <a:lnTo>
                      <a:pt x="5" y="2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48" name="Freeform 47"/>
              <p:cNvSpPr>
                <a:spLocks/>
              </p:cNvSpPr>
              <p:nvPr/>
            </p:nvSpPr>
            <p:spPr bwMode="auto">
              <a:xfrm>
                <a:off x="7386638" y="2592388"/>
                <a:ext cx="177800" cy="457200"/>
              </a:xfrm>
              <a:custGeom>
                <a:avLst/>
                <a:gdLst/>
                <a:ahLst/>
                <a:cxnLst>
                  <a:cxn ang="0">
                    <a:pos x="225" y="0"/>
                  </a:cxn>
                  <a:cxn ang="0">
                    <a:pos x="224" y="2"/>
                  </a:cxn>
                  <a:cxn ang="0">
                    <a:pos x="220" y="6"/>
                  </a:cxn>
                  <a:cxn ang="0">
                    <a:pos x="213" y="15"/>
                  </a:cxn>
                  <a:cxn ang="0">
                    <a:pos x="204" y="30"/>
                  </a:cxn>
                  <a:cxn ang="0">
                    <a:pos x="191" y="51"/>
                  </a:cxn>
                  <a:cxn ang="0">
                    <a:pos x="176" y="81"/>
                  </a:cxn>
                  <a:cxn ang="0">
                    <a:pos x="158" y="120"/>
                  </a:cxn>
                  <a:cxn ang="0">
                    <a:pos x="137" y="169"/>
                  </a:cxn>
                  <a:cxn ang="0">
                    <a:pos x="114" y="227"/>
                  </a:cxn>
                  <a:cxn ang="0">
                    <a:pos x="91" y="294"/>
                  </a:cxn>
                  <a:cxn ang="0">
                    <a:pos x="68" y="362"/>
                  </a:cxn>
                  <a:cxn ang="0">
                    <a:pos x="46" y="428"/>
                  </a:cxn>
                  <a:cxn ang="0">
                    <a:pos x="28" y="487"/>
                  </a:cxn>
                  <a:cxn ang="0">
                    <a:pos x="13" y="534"/>
                  </a:cxn>
                  <a:cxn ang="0">
                    <a:pos x="4" y="566"/>
                  </a:cxn>
                  <a:cxn ang="0">
                    <a:pos x="0" y="578"/>
                  </a:cxn>
                  <a:cxn ang="0">
                    <a:pos x="5" y="564"/>
                  </a:cxn>
                  <a:cxn ang="0">
                    <a:pos x="19" y="526"/>
                  </a:cxn>
                  <a:cxn ang="0">
                    <a:pos x="37" y="472"/>
                  </a:cxn>
                  <a:cxn ang="0">
                    <a:pos x="60" y="407"/>
                  </a:cxn>
                  <a:cxn ang="0">
                    <a:pos x="85" y="338"/>
                  </a:cxn>
                  <a:cxn ang="0">
                    <a:pos x="110" y="272"/>
                  </a:cxn>
                  <a:cxn ang="0">
                    <a:pos x="132" y="215"/>
                  </a:cxn>
                  <a:cxn ang="0">
                    <a:pos x="148" y="173"/>
                  </a:cxn>
                  <a:cxn ang="0">
                    <a:pos x="165" y="133"/>
                  </a:cxn>
                  <a:cxn ang="0">
                    <a:pos x="180" y="98"/>
                  </a:cxn>
                  <a:cxn ang="0">
                    <a:pos x="193" y="68"/>
                  </a:cxn>
                  <a:cxn ang="0">
                    <a:pos x="204" y="44"/>
                  </a:cxn>
                  <a:cxn ang="0">
                    <a:pos x="213" y="25"/>
                  </a:cxn>
                  <a:cxn ang="0">
                    <a:pos x="219" y="12"/>
                  </a:cxn>
                  <a:cxn ang="0">
                    <a:pos x="224" y="3"/>
                  </a:cxn>
                  <a:cxn ang="0">
                    <a:pos x="225" y="0"/>
                  </a:cxn>
                </a:cxnLst>
                <a:rect l="0" t="0" r="r" b="b"/>
                <a:pathLst>
                  <a:path w="225" h="578">
                    <a:moveTo>
                      <a:pt x="225" y="0"/>
                    </a:moveTo>
                    <a:lnTo>
                      <a:pt x="224" y="2"/>
                    </a:lnTo>
                    <a:lnTo>
                      <a:pt x="220" y="6"/>
                    </a:lnTo>
                    <a:lnTo>
                      <a:pt x="213" y="15"/>
                    </a:lnTo>
                    <a:lnTo>
                      <a:pt x="204" y="30"/>
                    </a:lnTo>
                    <a:lnTo>
                      <a:pt x="191" y="51"/>
                    </a:lnTo>
                    <a:lnTo>
                      <a:pt x="176" y="81"/>
                    </a:lnTo>
                    <a:lnTo>
                      <a:pt x="158" y="120"/>
                    </a:lnTo>
                    <a:lnTo>
                      <a:pt x="137" y="169"/>
                    </a:lnTo>
                    <a:lnTo>
                      <a:pt x="114" y="227"/>
                    </a:lnTo>
                    <a:lnTo>
                      <a:pt x="91" y="294"/>
                    </a:lnTo>
                    <a:lnTo>
                      <a:pt x="68" y="362"/>
                    </a:lnTo>
                    <a:lnTo>
                      <a:pt x="46" y="428"/>
                    </a:lnTo>
                    <a:lnTo>
                      <a:pt x="28" y="487"/>
                    </a:lnTo>
                    <a:lnTo>
                      <a:pt x="13" y="534"/>
                    </a:lnTo>
                    <a:lnTo>
                      <a:pt x="4" y="566"/>
                    </a:lnTo>
                    <a:lnTo>
                      <a:pt x="0" y="578"/>
                    </a:lnTo>
                    <a:lnTo>
                      <a:pt x="5" y="564"/>
                    </a:lnTo>
                    <a:lnTo>
                      <a:pt x="19" y="526"/>
                    </a:lnTo>
                    <a:lnTo>
                      <a:pt x="37" y="472"/>
                    </a:lnTo>
                    <a:lnTo>
                      <a:pt x="60" y="407"/>
                    </a:lnTo>
                    <a:lnTo>
                      <a:pt x="85" y="338"/>
                    </a:lnTo>
                    <a:lnTo>
                      <a:pt x="110" y="272"/>
                    </a:lnTo>
                    <a:lnTo>
                      <a:pt x="132" y="215"/>
                    </a:lnTo>
                    <a:lnTo>
                      <a:pt x="148" y="173"/>
                    </a:lnTo>
                    <a:lnTo>
                      <a:pt x="165" y="133"/>
                    </a:lnTo>
                    <a:lnTo>
                      <a:pt x="180" y="98"/>
                    </a:lnTo>
                    <a:lnTo>
                      <a:pt x="193" y="68"/>
                    </a:lnTo>
                    <a:lnTo>
                      <a:pt x="204" y="44"/>
                    </a:lnTo>
                    <a:lnTo>
                      <a:pt x="213" y="25"/>
                    </a:lnTo>
                    <a:lnTo>
                      <a:pt x="219" y="12"/>
                    </a:lnTo>
                    <a:lnTo>
                      <a:pt x="224" y="3"/>
                    </a:lnTo>
                    <a:lnTo>
                      <a:pt x="22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</p:grpSp>
        <p:sp>
          <p:nvSpPr>
            <p:cNvPr id="32" name="Line 34"/>
            <p:cNvSpPr>
              <a:spLocks noChangeShapeType="1"/>
            </p:cNvSpPr>
            <p:nvPr/>
          </p:nvSpPr>
          <p:spPr bwMode="auto">
            <a:xfrm flipV="1">
              <a:off x="7329488" y="918287"/>
              <a:ext cx="0" cy="2247188"/>
            </a:xfrm>
            <a:prstGeom prst="line">
              <a:avLst/>
            </a:prstGeom>
            <a:noFill/>
            <a:ln w="1270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 rot="10800000">
            <a:off x="7440889" y="993344"/>
            <a:ext cx="996824" cy="2350294"/>
            <a:chOff x="7086600" y="918287"/>
            <a:chExt cx="1321053" cy="3114756"/>
          </a:xfrm>
        </p:grpSpPr>
        <p:grpSp>
          <p:nvGrpSpPr>
            <p:cNvPr id="50" name="Group 49"/>
            <p:cNvGrpSpPr/>
            <p:nvPr/>
          </p:nvGrpSpPr>
          <p:grpSpPr>
            <a:xfrm>
              <a:off x="7086600" y="2438400"/>
              <a:ext cx="1321053" cy="1594643"/>
              <a:chOff x="7064916" y="2592388"/>
              <a:chExt cx="1321053" cy="1594643"/>
            </a:xfrm>
          </p:grpSpPr>
          <p:sp>
            <p:nvSpPr>
              <p:cNvPr id="52" name="Freeform 51"/>
              <p:cNvSpPr>
                <a:spLocks/>
              </p:cNvSpPr>
              <p:nvPr/>
            </p:nvSpPr>
            <p:spPr bwMode="auto">
              <a:xfrm rot="3260985" flipV="1">
                <a:off x="7170738" y="2971800"/>
                <a:ext cx="1211262" cy="1219200"/>
              </a:xfrm>
              <a:custGeom>
                <a:avLst/>
                <a:gdLst/>
                <a:ahLst/>
                <a:cxnLst>
                  <a:cxn ang="0">
                    <a:pos x="1013" y="660"/>
                  </a:cxn>
                  <a:cxn ang="0">
                    <a:pos x="993" y="312"/>
                  </a:cxn>
                  <a:cxn ang="0">
                    <a:pos x="953" y="194"/>
                  </a:cxn>
                  <a:cxn ang="0">
                    <a:pos x="897" y="144"/>
                  </a:cxn>
                  <a:cxn ang="0">
                    <a:pos x="837" y="125"/>
                  </a:cxn>
                  <a:cxn ang="0">
                    <a:pos x="760" y="91"/>
                  </a:cxn>
                  <a:cxn ang="0">
                    <a:pos x="672" y="50"/>
                  </a:cxn>
                  <a:cxn ang="0">
                    <a:pos x="595" y="18"/>
                  </a:cxn>
                  <a:cxn ang="0">
                    <a:pos x="533" y="3"/>
                  </a:cxn>
                  <a:cxn ang="0">
                    <a:pos x="453" y="0"/>
                  </a:cxn>
                  <a:cxn ang="0">
                    <a:pos x="367" y="6"/>
                  </a:cxn>
                  <a:cxn ang="0">
                    <a:pos x="290" y="18"/>
                  </a:cxn>
                  <a:cxn ang="0">
                    <a:pos x="202" y="94"/>
                  </a:cxn>
                  <a:cxn ang="0">
                    <a:pos x="116" y="211"/>
                  </a:cxn>
                  <a:cxn ang="0">
                    <a:pos x="23" y="243"/>
                  </a:cxn>
                  <a:cxn ang="0">
                    <a:pos x="18" y="328"/>
                  </a:cxn>
                  <a:cxn ang="0">
                    <a:pos x="42" y="377"/>
                  </a:cxn>
                  <a:cxn ang="0">
                    <a:pos x="22" y="420"/>
                  </a:cxn>
                  <a:cxn ang="0">
                    <a:pos x="14" y="451"/>
                  </a:cxn>
                  <a:cxn ang="0">
                    <a:pos x="53" y="485"/>
                  </a:cxn>
                  <a:cxn ang="0">
                    <a:pos x="102" y="486"/>
                  </a:cxn>
                  <a:cxn ang="0">
                    <a:pos x="154" y="469"/>
                  </a:cxn>
                  <a:cxn ang="0">
                    <a:pos x="156" y="489"/>
                  </a:cxn>
                  <a:cxn ang="0">
                    <a:pos x="117" y="536"/>
                  </a:cxn>
                  <a:cxn ang="0">
                    <a:pos x="101" y="559"/>
                  </a:cxn>
                  <a:cxn ang="0">
                    <a:pos x="133" y="606"/>
                  </a:cxn>
                  <a:cxn ang="0">
                    <a:pos x="222" y="598"/>
                  </a:cxn>
                  <a:cxn ang="0">
                    <a:pos x="269" y="644"/>
                  </a:cxn>
                  <a:cxn ang="0">
                    <a:pos x="291" y="734"/>
                  </a:cxn>
                  <a:cxn ang="0">
                    <a:pos x="340" y="864"/>
                  </a:cxn>
                  <a:cxn ang="0">
                    <a:pos x="408" y="964"/>
                  </a:cxn>
                  <a:cxn ang="0">
                    <a:pos x="447" y="1009"/>
                  </a:cxn>
                  <a:cxn ang="0">
                    <a:pos x="489" y="504"/>
                  </a:cxn>
                  <a:cxn ang="0">
                    <a:pos x="446" y="443"/>
                  </a:cxn>
                  <a:cxn ang="0">
                    <a:pos x="450" y="419"/>
                  </a:cxn>
                  <a:cxn ang="0">
                    <a:pos x="511" y="380"/>
                  </a:cxn>
                  <a:cxn ang="0">
                    <a:pos x="566" y="398"/>
                  </a:cxn>
                  <a:cxn ang="0">
                    <a:pos x="585" y="427"/>
                  </a:cxn>
                  <a:cxn ang="0">
                    <a:pos x="580" y="448"/>
                  </a:cxn>
                  <a:cxn ang="0">
                    <a:pos x="542" y="510"/>
                  </a:cxn>
                  <a:cxn ang="0">
                    <a:pos x="489" y="1045"/>
                  </a:cxn>
                  <a:cxn ang="0">
                    <a:pos x="570" y="1092"/>
                  </a:cxn>
                  <a:cxn ang="0">
                    <a:pos x="655" y="1132"/>
                  </a:cxn>
                  <a:cxn ang="0">
                    <a:pos x="731" y="1170"/>
                  </a:cxn>
                  <a:cxn ang="0">
                    <a:pos x="797" y="1225"/>
                  </a:cxn>
                  <a:cxn ang="0">
                    <a:pos x="916" y="1332"/>
                  </a:cxn>
                  <a:cxn ang="0">
                    <a:pos x="1043" y="1438"/>
                  </a:cxn>
                  <a:cxn ang="0">
                    <a:pos x="1137" y="1515"/>
                  </a:cxn>
                  <a:cxn ang="0">
                    <a:pos x="1526" y="1130"/>
                  </a:cxn>
                  <a:cxn ang="0">
                    <a:pos x="1463" y="1099"/>
                  </a:cxn>
                  <a:cxn ang="0">
                    <a:pos x="1317" y="1025"/>
                  </a:cxn>
                  <a:cxn ang="0">
                    <a:pos x="1160" y="936"/>
                  </a:cxn>
                  <a:cxn ang="0">
                    <a:pos x="1058" y="862"/>
                  </a:cxn>
                </a:cxnLst>
                <a:rect l="0" t="0" r="r" b="b"/>
                <a:pathLst>
                  <a:path w="1526" h="1536">
                    <a:moveTo>
                      <a:pt x="1058" y="862"/>
                    </a:moveTo>
                    <a:lnTo>
                      <a:pt x="1037" y="817"/>
                    </a:lnTo>
                    <a:lnTo>
                      <a:pt x="1022" y="748"/>
                    </a:lnTo>
                    <a:lnTo>
                      <a:pt x="1013" y="660"/>
                    </a:lnTo>
                    <a:lnTo>
                      <a:pt x="1006" y="565"/>
                    </a:lnTo>
                    <a:lnTo>
                      <a:pt x="1002" y="470"/>
                    </a:lnTo>
                    <a:lnTo>
                      <a:pt x="998" y="382"/>
                    </a:lnTo>
                    <a:lnTo>
                      <a:pt x="993" y="312"/>
                    </a:lnTo>
                    <a:lnTo>
                      <a:pt x="983" y="267"/>
                    </a:lnTo>
                    <a:lnTo>
                      <a:pt x="973" y="239"/>
                    </a:lnTo>
                    <a:lnTo>
                      <a:pt x="963" y="215"/>
                    </a:lnTo>
                    <a:lnTo>
                      <a:pt x="953" y="194"/>
                    </a:lnTo>
                    <a:lnTo>
                      <a:pt x="942" y="176"/>
                    </a:lnTo>
                    <a:lnTo>
                      <a:pt x="929" y="162"/>
                    </a:lnTo>
                    <a:lnTo>
                      <a:pt x="914" y="152"/>
                    </a:lnTo>
                    <a:lnTo>
                      <a:pt x="897" y="144"/>
                    </a:lnTo>
                    <a:lnTo>
                      <a:pt x="875" y="138"/>
                    </a:lnTo>
                    <a:lnTo>
                      <a:pt x="865" y="136"/>
                    </a:lnTo>
                    <a:lnTo>
                      <a:pt x="852" y="131"/>
                    </a:lnTo>
                    <a:lnTo>
                      <a:pt x="837" y="125"/>
                    </a:lnTo>
                    <a:lnTo>
                      <a:pt x="820" y="118"/>
                    </a:lnTo>
                    <a:lnTo>
                      <a:pt x="801" y="109"/>
                    </a:lnTo>
                    <a:lnTo>
                      <a:pt x="782" y="101"/>
                    </a:lnTo>
                    <a:lnTo>
                      <a:pt x="760" y="91"/>
                    </a:lnTo>
                    <a:lnTo>
                      <a:pt x="739" y="80"/>
                    </a:lnTo>
                    <a:lnTo>
                      <a:pt x="717" y="70"/>
                    </a:lnTo>
                    <a:lnTo>
                      <a:pt x="694" y="61"/>
                    </a:lnTo>
                    <a:lnTo>
                      <a:pt x="672" y="50"/>
                    </a:lnTo>
                    <a:lnTo>
                      <a:pt x="651" y="41"/>
                    </a:lnTo>
                    <a:lnTo>
                      <a:pt x="631" y="32"/>
                    </a:lnTo>
                    <a:lnTo>
                      <a:pt x="612" y="24"/>
                    </a:lnTo>
                    <a:lnTo>
                      <a:pt x="595" y="18"/>
                    </a:lnTo>
                    <a:lnTo>
                      <a:pt x="579" y="12"/>
                    </a:lnTo>
                    <a:lnTo>
                      <a:pt x="565" y="9"/>
                    </a:lnTo>
                    <a:lnTo>
                      <a:pt x="550" y="6"/>
                    </a:lnTo>
                    <a:lnTo>
                      <a:pt x="533" y="3"/>
                    </a:lnTo>
                    <a:lnTo>
                      <a:pt x="514" y="2"/>
                    </a:lnTo>
                    <a:lnTo>
                      <a:pt x="495" y="1"/>
                    </a:lnTo>
                    <a:lnTo>
                      <a:pt x="474" y="0"/>
                    </a:lnTo>
                    <a:lnTo>
                      <a:pt x="453" y="0"/>
                    </a:lnTo>
                    <a:lnTo>
                      <a:pt x="431" y="0"/>
                    </a:lnTo>
                    <a:lnTo>
                      <a:pt x="409" y="1"/>
                    </a:lnTo>
                    <a:lnTo>
                      <a:pt x="388" y="3"/>
                    </a:lnTo>
                    <a:lnTo>
                      <a:pt x="367" y="6"/>
                    </a:lnTo>
                    <a:lnTo>
                      <a:pt x="346" y="8"/>
                    </a:lnTo>
                    <a:lnTo>
                      <a:pt x="325" y="10"/>
                    </a:lnTo>
                    <a:lnTo>
                      <a:pt x="307" y="15"/>
                    </a:lnTo>
                    <a:lnTo>
                      <a:pt x="290" y="18"/>
                    </a:lnTo>
                    <a:lnTo>
                      <a:pt x="273" y="23"/>
                    </a:lnTo>
                    <a:lnTo>
                      <a:pt x="248" y="38"/>
                    </a:lnTo>
                    <a:lnTo>
                      <a:pt x="224" y="63"/>
                    </a:lnTo>
                    <a:lnTo>
                      <a:pt x="202" y="94"/>
                    </a:lnTo>
                    <a:lnTo>
                      <a:pt x="180" y="129"/>
                    </a:lnTo>
                    <a:lnTo>
                      <a:pt x="158" y="162"/>
                    </a:lnTo>
                    <a:lnTo>
                      <a:pt x="138" y="191"/>
                    </a:lnTo>
                    <a:lnTo>
                      <a:pt x="116" y="211"/>
                    </a:lnTo>
                    <a:lnTo>
                      <a:pt x="93" y="219"/>
                    </a:lnTo>
                    <a:lnTo>
                      <a:pt x="67" y="222"/>
                    </a:lnTo>
                    <a:lnTo>
                      <a:pt x="44" y="230"/>
                    </a:lnTo>
                    <a:lnTo>
                      <a:pt x="23" y="243"/>
                    </a:lnTo>
                    <a:lnTo>
                      <a:pt x="8" y="260"/>
                    </a:lnTo>
                    <a:lnTo>
                      <a:pt x="0" y="281"/>
                    </a:lnTo>
                    <a:lnTo>
                      <a:pt x="3" y="304"/>
                    </a:lnTo>
                    <a:lnTo>
                      <a:pt x="18" y="328"/>
                    </a:lnTo>
                    <a:lnTo>
                      <a:pt x="47" y="355"/>
                    </a:lnTo>
                    <a:lnTo>
                      <a:pt x="48" y="359"/>
                    </a:lnTo>
                    <a:lnTo>
                      <a:pt x="45" y="366"/>
                    </a:lnTo>
                    <a:lnTo>
                      <a:pt x="42" y="377"/>
                    </a:lnTo>
                    <a:lnTo>
                      <a:pt x="37" y="389"/>
                    </a:lnTo>
                    <a:lnTo>
                      <a:pt x="32" y="401"/>
                    </a:lnTo>
                    <a:lnTo>
                      <a:pt x="27" y="411"/>
                    </a:lnTo>
                    <a:lnTo>
                      <a:pt x="22" y="420"/>
                    </a:lnTo>
                    <a:lnTo>
                      <a:pt x="19" y="425"/>
                    </a:lnTo>
                    <a:lnTo>
                      <a:pt x="14" y="433"/>
                    </a:lnTo>
                    <a:lnTo>
                      <a:pt x="13" y="442"/>
                    </a:lnTo>
                    <a:lnTo>
                      <a:pt x="14" y="451"/>
                    </a:lnTo>
                    <a:lnTo>
                      <a:pt x="20" y="462"/>
                    </a:lnTo>
                    <a:lnTo>
                      <a:pt x="28" y="471"/>
                    </a:lnTo>
                    <a:lnTo>
                      <a:pt x="40" y="479"/>
                    </a:lnTo>
                    <a:lnTo>
                      <a:pt x="53" y="485"/>
                    </a:lnTo>
                    <a:lnTo>
                      <a:pt x="70" y="489"/>
                    </a:lnTo>
                    <a:lnTo>
                      <a:pt x="79" y="489"/>
                    </a:lnTo>
                    <a:lnTo>
                      <a:pt x="89" y="488"/>
                    </a:lnTo>
                    <a:lnTo>
                      <a:pt x="102" y="486"/>
                    </a:lnTo>
                    <a:lnTo>
                      <a:pt x="116" y="481"/>
                    </a:lnTo>
                    <a:lnTo>
                      <a:pt x="129" y="478"/>
                    </a:lnTo>
                    <a:lnTo>
                      <a:pt x="142" y="473"/>
                    </a:lnTo>
                    <a:lnTo>
                      <a:pt x="154" y="469"/>
                    </a:lnTo>
                    <a:lnTo>
                      <a:pt x="163" y="465"/>
                    </a:lnTo>
                    <a:lnTo>
                      <a:pt x="164" y="469"/>
                    </a:lnTo>
                    <a:lnTo>
                      <a:pt x="162" y="476"/>
                    </a:lnTo>
                    <a:lnTo>
                      <a:pt x="156" y="489"/>
                    </a:lnTo>
                    <a:lnTo>
                      <a:pt x="142" y="510"/>
                    </a:lnTo>
                    <a:lnTo>
                      <a:pt x="133" y="522"/>
                    </a:lnTo>
                    <a:lnTo>
                      <a:pt x="125" y="530"/>
                    </a:lnTo>
                    <a:lnTo>
                      <a:pt x="117" y="536"/>
                    </a:lnTo>
                    <a:lnTo>
                      <a:pt x="111" y="540"/>
                    </a:lnTo>
                    <a:lnTo>
                      <a:pt x="105" y="545"/>
                    </a:lnTo>
                    <a:lnTo>
                      <a:pt x="102" y="551"/>
                    </a:lnTo>
                    <a:lnTo>
                      <a:pt x="101" y="559"/>
                    </a:lnTo>
                    <a:lnTo>
                      <a:pt x="101" y="569"/>
                    </a:lnTo>
                    <a:lnTo>
                      <a:pt x="105" y="582"/>
                    </a:lnTo>
                    <a:lnTo>
                      <a:pt x="117" y="594"/>
                    </a:lnTo>
                    <a:lnTo>
                      <a:pt x="133" y="606"/>
                    </a:lnTo>
                    <a:lnTo>
                      <a:pt x="154" y="613"/>
                    </a:lnTo>
                    <a:lnTo>
                      <a:pt x="176" y="615"/>
                    </a:lnTo>
                    <a:lnTo>
                      <a:pt x="199" y="610"/>
                    </a:lnTo>
                    <a:lnTo>
                      <a:pt x="222" y="598"/>
                    </a:lnTo>
                    <a:lnTo>
                      <a:pt x="242" y="574"/>
                    </a:lnTo>
                    <a:lnTo>
                      <a:pt x="254" y="598"/>
                    </a:lnTo>
                    <a:lnTo>
                      <a:pt x="262" y="621"/>
                    </a:lnTo>
                    <a:lnTo>
                      <a:pt x="269" y="644"/>
                    </a:lnTo>
                    <a:lnTo>
                      <a:pt x="276" y="667"/>
                    </a:lnTo>
                    <a:lnTo>
                      <a:pt x="280" y="690"/>
                    </a:lnTo>
                    <a:lnTo>
                      <a:pt x="285" y="712"/>
                    </a:lnTo>
                    <a:lnTo>
                      <a:pt x="291" y="734"/>
                    </a:lnTo>
                    <a:lnTo>
                      <a:pt x="298" y="756"/>
                    </a:lnTo>
                    <a:lnTo>
                      <a:pt x="314" y="799"/>
                    </a:lnTo>
                    <a:lnTo>
                      <a:pt x="328" y="835"/>
                    </a:lnTo>
                    <a:lnTo>
                      <a:pt x="340" y="864"/>
                    </a:lnTo>
                    <a:lnTo>
                      <a:pt x="353" y="889"/>
                    </a:lnTo>
                    <a:lnTo>
                      <a:pt x="368" y="912"/>
                    </a:lnTo>
                    <a:lnTo>
                      <a:pt x="386" y="936"/>
                    </a:lnTo>
                    <a:lnTo>
                      <a:pt x="408" y="964"/>
                    </a:lnTo>
                    <a:lnTo>
                      <a:pt x="436" y="998"/>
                    </a:lnTo>
                    <a:lnTo>
                      <a:pt x="439" y="1002"/>
                    </a:lnTo>
                    <a:lnTo>
                      <a:pt x="444" y="1006"/>
                    </a:lnTo>
                    <a:lnTo>
                      <a:pt x="447" y="1009"/>
                    </a:lnTo>
                    <a:lnTo>
                      <a:pt x="451" y="1014"/>
                    </a:lnTo>
                    <a:lnTo>
                      <a:pt x="515" y="522"/>
                    </a:lnTo>
                    <a:lnTo>
                      <a:pt x="503" y="516"/>
                    </a:lnTo>
                    <a:lnTo>
                      <a:pt x="489" y="504"/>
                    </a:lnTo>
                    <a:lnTo>
                      <a:pt x="476" y="489"/>
                    </a:lnTo>
                    <a:lnTo>
                      <a:pt x="465" y="472"/>
                    </a:lnTo>
                    <a:lnTo>
                      <a:pt x="454" y="456"/>
                    </a:lnTo>
                    <a:lnTo>
                      <a:pt x="446" y="443"/>
                    </a:lnTo>
                    <a:lnTo>
                      <a:pt x="442" y="433"/>
                    </a:lnTo>
                    <a:lnTo>
                      <a:pt x="439" y="430"/>
                    </a:lnTo>
                    <a:lnTo>
                      <a:pt x="443" y="426"/>
                    </a:lnTo>
                    <a:lnTo>
                      <a:pt x="450" y="419"/>
                    </a:lnTo>
                    <a:lnTo>
                      <a:pt x="462" y="409"/>
                    </a:lnTo>
                    <a:lnTo>
                      <a:pt x="477" y="398"/>
                    </a:lnTo>
                    <a:lnTo>
                      <a:pt x="494" y="388"/>
                    </a:lnTo>
                    <a:lnTo>
                      <a:pt x="511" y="380"/>
                    </a:lnTo>
                    <a:lnTo>
                      <a:pt x="528" y="378"/>
                    </a:lnTo>
                    <a:lnTo>
                      <a:pt x="543" y="381"/>
                    </a:lnTo>
                    <a:lnTo>
                      <a:pt x="556" y="389"/>
                    </a:lnTo>
                    <a:lnTo>
                      <a:pt x="566" y="398"/>
                    </a:lnTo>
                    <a:lnTo>
                      <a:pt x="574" y="406"/>
                    </a:lnTo>
                    <a:lnTo>
                      <a:pt x="579" y="415"/>
                    </a:lnTo>
                    <a:lnTo>
                      <a:pt x="582" y="423"/>
                    </a:lnTo>
                    <a:lnTo>
                      <a:pt x="585" y="427"/>
                    </a:lnTo>
                    <a:lnTo>
                      <a:pt x="586" y="432"/>
                    </a:lnTo>
                    <a:lnTo>
                      <a:pt x="586" y="433"/>
                    </a:lnTo>
                    <a:lnTo>
                      <a:pt x="585" y="438"/>
                    </a:lnTo>
                    <a:lnTo>
                      <a:pt x="580" y="448"/>
                    </a:lnTo>
                    <a:lnTo>
                      <a:pt x="573" y="463"/>
                    </a:lnTo>
                    <a:lnTo>
                      <a:pt x="564" y="479"/>
                    </a:lnTo>
                    <a:lnTo>
                      <a:pt x="553" y="496"/>
                    </a:lnTo>
                    <a:lnTo>
                      <a:pt x="542" y="510"/>
                    </a:lnTo>
                    <a:lnTo>
                      <a:pt x="529" y="521"/>
                    </a:lnTo>
                    <a:lnTo>
                      <a:pt x="517" y="523"/>
                    </a:lnTo>
                    <a:lnTo>
                      <a:pt x="471" y="1031"/>
                    </a:lnTo>
                    <a:lnTo>
                      <a:pt x="489" y="1045"/>
                    </a:lnTo>
                    <a:lnTo>
                      <a:pt x="507" y="1057"/>
                    </a:lnTo>
                    <a:lnTo>
                      <a:pt x="528" y="1070"/>
                    </a:lnTo>
                    <a:lnTo>
                      <a:pt x="549" y="1082"/>
                    </a:lnTo>
                    <a:lnTo>
                      <a:pt x="570" y="1092"/>
                    </a:lnTo>
                    <a:lnTo>
                      <a:pt x="592" y="1102"/>
                    </a:lnTo>
                    <a:lnTo>
                      <a:pt x="612" y="1113"/>
                    </a:lnTo>
                    <a:lnTo>
                      <a:pt x="634" y="1123"/>
                    </a:lnTo>
                    <a:lnTo>
                      <a:pt x="655" y="1132"/>
                    </a:lnTo>
                    <a:lnTo>
                      <a:pt x="676" y="1142"/>
                    </a:lnTo>
                    <a:lnTo>
                      <a:pt x="695" y="1152"/>
                    </a:lnTo>
                    <a:lnTo>
                      <a:pt x="714" y="1161"/>
                    </a:lnTo>
                    <a:lnTo>
                      <a:pt x="731" y="1170"/>
                    </a:lnTo>
                    <a:lnTo>
                      <a:pt x="746" y="1181"/>
                    </a:lnTo>
                    <a:lnTo>
                      <a:pt x="761" y="1191"/>
                    </a:lnTo>
                    <a:lnTo>
                      <a:pt x="772" y="1202"/>
                    </a:lnTo>
                    <a:lnTo>
                      <a:pt x="797" y="1225"/>
                    </a:lnTo>
                    <a:lnTo>
                      <a:pt x="824" y="1250"/>
                    </a:lnTo>
                    <a:lnTo>
                      <a:pt x="854" y="1276"/>
                    </a:lnTo>
                    <a:lnTo>
                      <a:pt x="885" y="1304"/>
                    </a:lnTo>
                    <a:lnTo>
                      <a:pt x="916" y="1332"/>
                    </a:lnTo>
                    <a:lnTo>
                      <a:pt x="950" y="1359"/>
                    </a:lnTo>
                    <a:lnTo>
                      <a:pt x="981" y="1387"/>
                    </a:lnTo>
                    <a:lnTo>
                      <a:pt x="1013" y="1414"/>
                    </a:lnTo>
                    <a:lnTo>
                      <a:pt x="1043" y="1438"/>
                    </a:lnTo>
                    <a:lnTo>
                      <a:pt x="1071" y="1461"/>
                    </a:lnTo>
                    <a:lnTo>
                      <a:pt x="1096" y="1481"/>
                    </a:lnTo>
                    <a:lnTo>
                      <a:pt x="1118" y="1500"/>
                    </a:lnTo>
                    <a:lnTo>
                      <a:pt x="1137" y="1515"/>
                    </a:lnTo>
                    <a:lnTo>
                      <a:pt x="1150" y="1526"/>
                    </a:lnTo>
                    <a:lnTo>
                      <a:pt x="1158" y="1533"/>
                    </a:lnTo>
                    <a:lnTo>
                      <a:pt x="1162" y="1536"/>
                    </a:lnTo>
                    <a:lnTo>
                      <a:pt x="1526" y="1130"/>
                    </a:lnTo>
                    <a:lnTo>
                      <a:pt x="1521" y="1128"/>
                    </a:lnTo>
                    <a:lnTo>
                      <a:pt x="1509" y="1122"/>
                    </a:lnTo>
                    <a:lnTo>
                      <a:pt x="1489" y="1112"/>
                    </a:lnTo>
                    <a:lnTo>
                      <a:pt x="1463" y="1099"/>
                    </a:lnTo>
                    <a:lnTo>
                      <a:pt x="1432" y="1084"/>
                    </a:lnTo>
                    <a:lnTo>
                      <a:pt x="1396" y="1066"/>
                    </a:lnTo>
                    <a:lnTo>
                      <a:pt x="1358" y="1046"/>
                    </a:lnTo>
                    <a:lnTo>
                      <a:pt x="1317" y="1025"/>
                    </a:lnTo>
                    <a:lnTo>
                      <a:pt x="1276" y="1003"/>
                    </a:lnTo>
                    <a:lnTo>
                      <a:pt x="1236" y="981"/>
                    </a:lnTo>
                    <a:lnTo>
                      <a:pt x="1196" y="958"/>
                    </a:lnTo>
                    <a:lnTo>
                      <a:pt x="1160" y="936"/>
                    </a:lnTo>
                    <a:lnTo>
                      <a:pt x="1126" y="916"/>
                    </a:lnTo>
                    <a:lnTo>
                      <a:pt x="1097" y="896"/>
                    </a:lnTo>
                    <a:lnTo>
                      <a:pt x="1074" y="878"/>
                    </a:lnTo>
                    <a:lnTo>
                      <a:pt x="1058" y="86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53" name="Freeform 52"/>
              <p:cNvSpPr>
                <a:spLocks/>
              </p:cNvSpPr>
              <p:nvPr/>
            </p:nvSpPr>
            <p:spPr bwMode="auto">
              <a:xfrm rot="3260985" flipV="1">
                <a:off x="7626445" y="3194231"/>
                <a:ext cx="52387" cy="404813"/>
              </a:xfrm>
              <a:custGeom>
                <a:avLst/>
                <a:gdLst/>
                <a:ahLst/>
                <a:cxnLst>
                  <a:cxn ang="0">
                    <a:pos x="64" y="1"/>
                  </a:cxn>
                  <a:cxn ang="0">
                    <a:pos x="64" y="0"/>
                  </a:cxn>
                  <a:cxn ang="0">
                    <a:pos x="64" y="0"/>
                  </a:cxn>
                  <a:cxn ang="0">
                    <a:pos x="64" y="0"/>
                  </a:cxn>
                  <a:cxn ang="0">
                    <a:pos x="64" y="0"/>
                  </a:cxn>
                  <a:cxn ang="0">
                    <a:pos x="0" y="492"/>
                  </a:cxn>
                  <a:cxn ang="0">
                    <a:pos x="5" y="496"/>
                  </a:cxn>
                  <a:cxn ang="0">
                    <a:pos x="10" y="500"/>
                  </a:cxn>
                  <a:cxn ang="0">
                    <a:pos x="15" y="504"/>
                  </a:cxn>
                  <a:cxn ang="0">
                    <a:pos x="20" y="509"/>
                  </a:cxn>
                  <a:cxn ang="0">
                    <a:pos x="66" y="1"/>
                  </a:cxn>
                  <a:cxn ang="0">
                    <a:pos x="66" y="1"/>
                  </a:cxn>
                  <a:cxn ang="0">
                    <a:pos x="66" y="1"/>
                  </a:cxn>
                  <a:cxn ang="0">
                    <a:pos x="66" y="1"/>
                  </a:cxn>
                  <a:cxn ang="0">
                    <a:pos x="64" y="1"/>
                  </a:cxn>
                </a:cxnLst>
                <a:rect l="0" t="0" r="r" b="b"/>
                <a:pathLst>
                  <a:path w="66" h="509">
                    <a:moveTo>
                      <a:pt x="64" y="1"/>
                    </a:moveTo>
                    <a:lnTo>
                      <a:pt x="64" y="0"/>
                    </a:lnTo>
                    <a:lnTo>
                      <a:pt x="64" y="0"/>
                    </a:lnTo>
                    <a:lnTo>
                      <a:pt x="64" y="0"/>
                    </a:lnTo>
                    <a:lnTo>
                      <a:pt x="64" y="0"/>
                    </a:lnTo>
                    <a:lnTo>
                      <a:pt x="0" y="492"/>
                    </a:lnTo>
                    <a:lnTo>
                      <a:pt x="5" y="496"/>
                    </a:lnTo>
                    <a:lnTo>
                      <a:pt x="10" y="500"/>
                    </a:lnTo>
                    <a:lnTo>
                      <a:pt x="15" y="504"/>
                    </a:lnTo>
                    <a:lnTo>
                      <a:pt x="20" y="509"/>
                    </a:lnTo>
                    <a:lnTo>
                      <a:pt x="66" y="1"/>
                    </a:lnTo>
                    <a:lnTo>
                      <a:pt x="66" y="1"/>
                    </a:lnTo>
                    <a:lnTo>
                      <a:pt x="66" y="1"/>
                    </a:lnTo>
                    <a:lnTo>
                      <a:pt x="66" y="1"/>
                    </a:lnTo>
                    <a:lnTo>
                      <a:pt x="64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54" name="Freeform 53"/>
              <p:cNvSpPr>
                <a:spLocks/>
              </p:cNvSpPr>
              <p:nvPr/>
            </p:nvSpPr>
            <p:spPr bwMode="auto">
              <a:xfrm rot="3260985" flipV="1">
                <a:off x="7093491" y="3444015"/>
                <a:ext cx="63500" cy="120650"/>
              </a:xfrm>
              <a:custGeom>
                <a:avLst/>
                <a:gdLst/>
                <a:ahLst/>
                <a:cxnLst>
                  <a:cxn ang="0">
                    <a:pos x="74" y="9"/>
                  </a:cxn>
                  <a:cxn ang="0">
                    <a:pos x="68" y="23"/>
                  </a:cxn>
                  <a:cxn ang="0">
                    <a:pos x="59" y="41"/>
                  </a:cxn>
                  <a:cxn ang="0">
                    <a:pos x="48" y="63"/>
                  </a:cxn>
                  <a:cxn ang="0">
                    <a:pos x="35" y="84"/>
                  </a:cxn>
                  <a:cxn ang="0">
                    <a:pos x="22" y="104"/>
                  </a:cxn>
                  <a:cxn ang="0">
                    <a:pos x="12" y="121"/>
                  </a:cxn>
                  <a:cxn ang="0">
                    <a:pos x="4" y="132"/>
                  </a:cxn>
                  <a:cxn ang="0">
                    <a:pos x="1" y="137"/>
                  </a:cxn>
                  <a:cxn ang="0">
                    <a:pos x="0" y="137"/>
                  </a:cxn>
                  <a:cxn ang="0">
                    <a:pos x="0" y="139"/>
                  </a:cxn>
                  <a:cxn ang="0">
                    <a:pos x="5" y="141"/>
                  </a:cxn>
                  <a:cxn ang="0">
                    <a:pos x="19" y="146"/>
                  </a:cxn>
                  <a:cxn ang="0">
                    <a:pos x="23" y="147"/>
                  </a:cxn>
                  <a:cxn ang="0">
                    <a:pos x="28" y="148"/>
                  </a:cxn>
                  <a:cxn ang="0">
                    <a:pos x="33" y="149"/>
                  </a:cxn>
                  <a:cxn ang="0">
                    <a:pos x="37" y="150"/>
                  </a:cxn>
                  <a:cxn ang="0">
                    <a:pos x="43" y="132"/>
                  </a:cxn>
                  <a:cxn ang="0">
                    <a:pos x="48" y="112"/>
                  </a:cxn>
                  <a:cxn ang="0">
                    <a:pos x="53" y="94"/>
                  </a:cxn>
                  <a:cxn ang="0">
                    <a:pos x="59" y="74"/>
                  </a:cxn>
                  <a:cxn ang="0">
                    <a:pos x="64" y="56"/>
                  </a:cxn>
                  <a:cxn ang="0">
                    <a:pos x="69" y="36"/>
                  </a:cxn>
                  <a:cxn ang="0">
                    <a:pos x="75" y="18"/>
                  </a:cxn>
                  <a:cxn ang="0">
                    <a:pos x="81" y="0"/>
                  </a:cxn>
                  <a:cxn ang="0">
                    <a:pos x="79" y="2"/>
                  </a:cxn>
                  <a:cxn ang="0">
                    <a:pos x="76" y="4"/>
                  </a:cxn>
                  <a:cxn ang="0">
                    <a:pos x="75" y="6"/>
                  </a:cxn>
                  <a:cxn ang="0">
                    <a:pos x="74" y="9"/>
                  </a:cxn>
                </a:cxnLst>
                <a:rect l="0" t="0" r="r" b="b"/>
                <a:pathLst>
                  <a:path w="81" h="150">
                    <a:moveTo>
                      <a:pt x="74" y="9"/>
                    </a:moveTo>
                    <a:lnTo>
                      <a:pt x="68" y="23"/>
                    </a:lnTo>
                    <a:lnTo>
                      <a:pt x="59" y="41"/>
                    </a:lnTo>
                    <a:lnTo>
                      <a:pt x="48" y="63"/>
                    </a:lnTo>
                    <a:lnTo>
                      <a:pt x="35" y="84"/>
                    </a:lnTo>
                    <a:lnTo>
                      <a:pt x="22" y="104"/>
                    </a:lnTo>
                    <a:lnTo>
                      <a:pt x="12" y="121"/>
                    </a:lnTo>
                    <a:lnTo>
                      <a:pt x="4" y="132"/>
                    </a:lnTo>
                    <a:lnTo>
                      <a:pt x="1" y="137"/>
                    </a:lnTo>
                    <a:lnTo>
                      <a:pt x="0" y="137"/>
                    </a:lnTo>
                    <a:lnTo>
                      <a:pt x="0" y="139"/>
                    </a:lnTo>
                    <a:lnTo>
                      <a:pt x="5" y="141"/>
                    </a:lnTo>
                    <a:lnTo>
                      <a:pt x="19" y="146"/>
                    </a:lnTo>
                    <a:lnTo>
                      <a:pt x="23" y="147"/>
                    </a:lnTo>
                    <a:lnTo>
                      <a:pt x="28" y="148"/>
                    </a:lnTo>
                    <a:lnTo>
                      <a:pt x="33" y="149"/>
                    </a:lnTo>
                    <a:lnTo>
                      <a:pt x="37" y="150"/>
                    </a:lnTo>
                    <a:lnTo>
                      <a:pt x="43" y="132"/>
                    </a:lnTo>
                    <a:lnTo>
                      <a:pt x="48" y="112"/>
                    </a:lnTo>
                    <a:lnTo>
                      <a:pt x="53" y="94"/>
                    </a:lnTo>
                    <a:lnTo>
                      <a:pt x="59" y="74"/>
                    </a:lnTo>
                    <a:lnTo>
                      <a:pt x="64" y="56"/>
                    </a:lnTo>
                    <a:lnTo>
                      <a:pt x="69" y="36"/>
                    </a:lnTo>
                    <a:lnTo>
                      <a:pt x="75" y="18"/>
                    </a:lnTo>
                    <a:lnTo>
                      <a:pt x="81" y="0"/>
                    </a:lnTo>
                    <a:lnTo>
                      <a:pt x="79" y="2"/>
                    </a:lnTo>
                    <a:lnTo>
                      <a:pt x="76" y="4"/>
                    </a:lnTo>
                    <a:lnTo>
                      <a:pt x="75" y="6"/>
                    </a:lnTo>
                    <a:lnTo>
                      <a:pt x="74" y="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55" name="Freeform 54"/>
              <p:cNvSpPr>
                <a:spLocks/>
              </p:cNvSpPr>
              <p:nvPr/>
            </p:nvSpPr>
            <p:spPr bwMode="auto">
              <a:xfrm rot="3260985" flipV="1">
                <a:off x="7188737" y="3058249"/>
                <a:ext cx="1004887" cy="1023938"/>
              </a:xfrm>
              <a:custGeom>
                <a:avLst/>
                <a:gdLst/>
                <a:ahLst/>
                <a:cxnLst>
                  <a:cxn ang="0">
                    <a:pos x="1226" y="1099"/>
                  </a:cxn>
                  <a:cxn ang="0">
                    <a:pos x="1152" y="1109"/>
                  </a:cxn>
                  <a:cxn ang="0">
                    <a:pos x="1203" y="1041"/>
                  </a:cxn>
                  <a:cxn ang="0">
                    <a:pos x="1149" y="1076"/>
                  </a:cxn>
                  <a:cxn ang="0">
                    <a:pos x="1104" y="1073"/>
                  </a:cxn>
                  <a:cxn ang="0">
                    <a:pos x="1136" y="1016"/>
                  </a:cxn>
                  <a:cxn ang="0">
                    <a:pos x="1067" y="1056"/>
                  </a:cxn>
                  <a:cxn ang="0">
                    <a:pos x="1047" y="1025"/>
                  </a:cxn>
                  <a:cxn ang="0">
                    <a:pos x="1081" y="969"/>
                  </a:cxn>
                  <a:cxn ang="0">
                    <a:pos x="985" y="1031"/>
                  </a:cxn>
                  <a:cxn ang="0">
                    <a:pos x="1007" y="979"/>
                  </a:cxn>
                  <a:cxn ang="0">
                    <a:pos x="1028" y="939"/>
                  </a:cxn>
                  <a:cxn ang="0">
                    <a:pos x="922" y="996"/>
                  </a:cxn>
                  <a:cxn ang="0">
                    <a:pos x="956" y="949"/>
                  </a:cxn>
                  <a:cxn ang="0">
                    <a:pos x="958" y="925"/>
                  </a:cxn>
                  <a:cxn ang="0">
                    <a:pos x="870" y="959"/>
                  </a:cxn>
                  <a:cxn ang="0">
                    <a:pos x="920" y="901"/>
                  </a:cxn>
                  <a:cxn ang="0">
                    <a:pos x="835" y="922"/>
                  </a:cxn>
                  <a:cxn ang="0">
                    <a:pos x="795" y="848"/>
                  </a:cxn>
                  <a:cxn ang="0">
                    <a:pos x="751" y="860"/>
                  </a:cxn>
                  <a:cxn ang="0">
                    <a:pos x="686" y="767"/>
                  </a:cxn>
                  <a:cxn ang="0">
                    <a:pos x="742" y="679"/>
                  </a:cxn>
                  <a:cxn ang="0">
                    <a:pos x="763" y="621"/>
                  </a:cxn>
                  <a:cxn ang="0">
                    <a:pos x="833" y="368"/>
                  </a:cxn>
                  <a:cxn ang="0">
                    <a:pos x="851" y="205"/>
                  </a:cxn>
                  <a:cxn ang="0">
                    <a:pos x="734" y="145"/>
                  </a:cxn>
                  <a:cxn ang="0">
                    <a:pos x="560" y="43"/>
                  </a:cxn>
                  <a:cxn ang="0">
                    <a:pos x="510" y="16"/>
                  </a:cxn>
                  <a:cxn ang="0">
                    <a:pos x="381" y="4"/>
                  </a:cxn>
                  <a:cxn ang="0">
                    <a:pos x="283" y="12"/>
                  </a:cxn>
                  <a:cxn ang="0">
                    <a:pos x="236" y="100"/>
                  </a:cxn>
                  <a:cxn ang="0">
                    <a:pos x="223" y="174"/>
                  </a:cxn>
                  <a:cxn ang="0">
                    <a:pos x="273" y="115"/>
                  </a:cxn>
                  <a:cxn ang="0">
                    <a:pos x="314" y="126"/>
                  </a:cxn>
                  <a:cxn ang="0">
                    <a:pos x="389" y="124"/>
                  </a:cxn>
                  <a:cxn ang="0">
                    <a:pos x="439" y="144"/>
                  </a:cxn>
                  <a:cxn ang="0">
                    <a:pos x="495" y="177"/>
                  </a:cxn>
                  <a:cxn ang="0">
                    <a:pos x="559" y="223"/>
                  </a:cxn>
                  <a:cxn ang="0">
                    <a:pos x="612" y="324"/>
                  </a:cxn>
                  <a:cxn ang="0">
                    <a:pos x="585" y="424"/>
                  </a:cxn>
                  <a:cxn ang="0">
                    <a:pos x="481" y="558"/>
                  </a:cxn>
                  <a:cxn ang="0">
                    <a:pos x="404" y="496"/>
                  </a:cxn>
                  <a:cxn ang="0">
                    <a:pos x="288" y="362"/>
                  </a:cxn>
                  <a:cxn ang="0">
                    <a:pos x="190" y="270"/>
                  </a:cxn>
                  <a:cxn ang="0">
                    <a:pos x="85" y="230"/>
                  </a:cxn>
                  <a:cxn ang="0">
                    <a:pos x="11" y="224"/>
                  </a:cxn>
                  <a:cxn ang="0">
                    <a:pos x="54" y="253"/>
                  </a:cxn>
                  <a:cxn ang="0">
                    <a:pos x="146" y="294"/>
                  </a:cxn>
                  <a:cxn ang="0">
                    <a:pos x="146" y="360"/>
                  </a:cxn>
                  <a:cxn ang="0">
                    <a:pos x="161" y="395"/>
                  </a:cxn>
                  <a:cxn ang="0">
                    <a:pos x="205" y="470"/>
                  </a:cxn>
                  <a:cxn ang="0">
                    <a:pos x="241" y="503"/>
                  </a:cxn>
                  <a:cxn ang="0">
                    <a:pos x="373" y="715"/>
                  </a:cxn>
                  <a:cxn ang="0">
                    <a:pos x="451" y="835"/>
                  </a:cxn>
                  <a:cxn ang="0">
                    <a:pos x="544" y="904"/>
                  </a:cxn>
                  <a:cxn ang="0">
                    <a:pos x="636" y="957"/>
                  </a:cxn>
                  <a:cxn ang="0">
                    <a:pos x="695" y="985"/>
                  </a:cxn>
                  <a:cxn ang="0">
                    <a:pos x="1083" y="1289"/>
                  </a:cxn>
                  <a:cxn ang="0">
                    <a:pos x="1222" y="1140"/>
                  </a:cxn>
                </a:cxnLst>
                <a:rect l="0" t="0" r="r" b="b"/>
                <a:pathLst>
                  <a:path w="1266" h="1289">
                    <a:moveTo>
                      <a:pt x="1221" y="1139"/>
                    </a:moveTo>
                    <a:lnTo>
                      <a:pt x="1266" y="1078"/>
                    </a:lnTo>
                    <a:lnTo>
                      <a:pt x="1264" y="1079"/>
                    </a:lnTo>
                    <a:lnTo>
                      <a:pt x="1258" y="1081"/>
                    </a:lnTo>
                    <a:lnTo>
                      <a:pt x="1250" y="1086"/>
                    </a:lnTo>
                    <a:lnTo>
                      <a:pt x="1238" y="1092"/>
                    </a:lnTo>
                    <a:lnTo>
                      <a:pt x="1226" y="1099"/>
                    </a:lnTo>
                    <a:lnTo>
                      <a:pt x="1212" y="1107"/>
                    </a:lnTo>
                    <a:lnTo>
                      <a:pt x="1197" y="1115"/>
                    </a:lnTo>
                    <a:lnTo>
                      <a:pt x="1182" y="1123"/>
                    </a:lnTo>
                    <a:lnTo>
                      <a:pt x="1175" y="1119"/>
                    </a:lnTo>
                    <a:lnTo>
                      <a:pt x="1167" y="1116"/>
                    </a:lnTo>
                    <a:lnTo>
                      <a:pt x="1160" y="1113"/>
                    </a:lnTo>
                    <a:lnTo>
                      <a:pt x="1152" y="1109"/>
                    </a:lnTo>
                    <a:lnTo>
                      <a:pt x="1161" y="1096"/>
                    </a:lnTo>
                    <a:lnTo>
                      <a:pt x="1169" y="1085"/>
                    </a:lnTo>
                    <a:lnTo>
                      <a:pt x="1178" y="1073"/>
                    </a:lnTo>
                    <a:lnTo>
                      <a:pt x="1187" y="1062"/>
                    </a:lnTo>
                    <a:lnTo>
                      <a:pt x="1193" y="1054"/>
                    </a:lnTo>
                    <a:lnTo>
                      <a:pt x="1199" y="1046"/>
                    </a:lnTo>
                    <a:lnTo>
                      <a:pt x="1203" y="1041"/>
                    </a:lnTo>
                    <a:lnTo>
                      <a:pt x="1204" y="1040"/>
                    </a:lnTo>
                    <a:lnTo>
                      <a:pt x="1202" y="1041"/>
                    </a:lnTo>
                    <a:lnTo>
                      <a:pt x="1196" y="1045"/>
                    </a:lnTo>
                    <a:lnTo>
                      <a:pt x="1187" y="1050"/>
                    </a:lnTo>
                    <a:lnTo>
                      <a:pt x="1176" y="1058"/>
                    </a:lnTo>
                    <a:lnTo>
                      <a:pt x="1162" y="1066"/>
                    </a:lnTo>
                    <a:lnTo>
                      <a:pt x="1149" y="1076"/>
                    </a:lnTo>
                    <a:lnTo>
                      <a:pt x="1135" y="1086"/>
                    </a:lnTo>
                    <a:lnTo>
                      <a:pt x="1121" y="1095"/>
                    </a:lnTo>
                    <a:lnTo>
                      <a:pt x="1115" y="1093"/>
                    </a:lnTo>
                    <a:lnTo>
                      <a:pt x="1109" y="1090"/>
                    </a:lnTo>
                    <a:lnTo>
                      <a:pt x="1104" y="1087"/>
                    </a:lnTo>
                    <a:lnTo>
                      <a:pt x="1098" y="1085"/>
                    </a:lnTo>
                    <a:lnTo>
                      <a:pt x="1104" y="1073"/>
                    </a:lnTo>
                    <a:lnTo>
                      <a:pt x="1110" y="1061"/>
                    </a:lnTo>
                    <a:lnTo>
                      <a:pt x="1117" y="1049"/>
                    </a:lnTo>
                    <a:lnTo>
                      <a:pt x="1123" y="1039"/>
                    </a:lnTo>
                    <a:lnTo>
                      <a:pt x="1128" y="1030"/>
                    </a:lnTo>
                    <a:lnTo>
                      <a:pt x="1132" y="1023"/>
                    </a:lnTo>
                    <a:lnTo>
                      <a:pt x="1135" y="1017"/>
                    </a:lnTo>
                    <a:lnTo>
                      <a:pt x="1136" y="1016"/>
                    </a:lnTo>
                    <a:lnTo>
                      <a:pt x="1134" y="1017"/>
                    </a:lnTo>
                    <a:lnTo>
                      <a:pt x="1128" y="1020"/>
                    </a:lnTo>
                    <a:lnTo>
                      <a:pt x="1119" y="1026"/>
                    </a:lnTo>
                    <a:lnTo>
                      <a:pt x="1107" y="1032"/>
                    </a:lnTo>
                    <a:lnTo>
                      <a:pt x="1094" y="1040"/>
                    </a:lnTo>
                    <a:lnTo>
                      <a:pt x="1081" y="1048"/>
                    </a:lnTo>
                    <a:lnTo>
                      <a:pt x="1067" y="1056"/>
                    </a:lnTo>
                    <a:lnTo>
                      <a:pt x="1053" y="1064"/>
                    </a:lnTo>
                    <a:lnTo>
                      <a:pt x="1047" y="1062"/>
                    </a:lnTo>
                    <a:lnTo>
                      <a:pt x="1043" y="1058"/>
                    </a:lnTo>
                    <a:lnTo>
                      <a:pt x="1037" y="1056"/>
                    </a:lnTo>
                    <a:lnTo>
                      <a:pt x="1031" y="1054"/>
                    </a:lnTo>
                    <a:lnTo>
                      <a:pt x="1039" y="1040"/>
                    </a:lnTo>
                    <a:lnTo>
                      <a:pt x="1047" y="1025"/>
                    </a:lnTo>
                    <a:lnTo>
                      <a:pt x="1056" y="1010"/>
                    </a:lnTo>
                    <a:lnTo>
                      <a:pt x="1064" y="996"/>
                    </a:lnTo>
                    <a:lnTo>
                      <a:pt x="1071" y="985"/>
                    </a:lnTo>
                    <a:lnTo>
                      <a:pt x="1077" y="975"/>
                    </a:lnTo>
                    <a:lnTo>
                      <a:pt x="1082" y="969"/>
                    </a:lnTo>
                    <a:lnTo>
                      <a:pt x="1083" y="966"/>
                    </a:lnTo>
                    <a:lnTo>
                      <a:pt x="1081" y="969"/>
                    </a:lnTo>
                    <a:lnTo>
                      <a:pt x="1072" y="973"/>
                    </a:lnTo>
                    <a:lnTo>
                      <a:pt x="1062" y="980"/>
                    </a:lnTo>
                    <a:lnTo>
                      <a:pt x="1048" y="989"/>
                    </a:lnTo>
                    <a:lnTo>
                      <a:pt x="1032" y="1000"/>
                    </a:lnTo>
                    <a:lnTo>
                      <a:pt x="1016" y="1010"/>
                    </a:lnTo>
                    <a:lnTo>
                      <a:pt x="1000" y="1020"/>
                    </a:lnTo>
                    <a:lnTo>
                      <a:pt x="985" y="1031"/>
                    </a:lnTo>
                    <a:lnTo>
                      <a:pt x="981" y="1028"/>
                    </a:lnTo>
                    <a:lnTo>
                      <a:pt x="979" y="1027"/>
                    </a:lnTo>
                    <a:lnTo>
                      <a:pt x="976" y="1025"/>
                    </a:lnTo>
                    <a:lnTo>
                      <a:pt x="972" y="1024"/>
                    </a:lnTo>
                    <a:lnTo>
                      <a:pt x="983" y="1010"/>
                    </a:lnTo>
                    <a:lnTo>
                      <a:pt x="994" y="994"/>
                    </a:lnTo>
                    <a:lnTo>
                      <a:pt x="1007" y="979"/>
                    </a:lnTo>
                    <a:lnTo>
                      <a:pt x="1018" y="964"/>
                    </a:lnTo>
                    <a:lnTo>
                      <a:pt x="1028" y="950"/>
                    </a:lnTo>
                    <a:lnTo>
                      <a:pt x="1037" y="940"/>
                    </a:lnTo>
                    <a:lnTo>
                      <a:pt x="1041" y="933"/>
                    </a:lnTo>
                    <a:lnTo>
                      <a:pt x="1044" y="931"/>
                    </a:lnTo>
                    <a:lnTo>
                      <a:pt x="1039" y="933"/>
                    </a:lnTo>
                    <a:lnTo>
                      <a:pt x="1028" y="939"/>
                    </a:lnTo>
                    <a:lnTo>
                      <a:pt x="1011" y="948"/>
                    </a:lnTo>
                    <a:lnTo>
                      <a:pt x="991" y="959"/>
                    </a:lnTo>
                    <a:lnTo>
                      <a:pt x="970" y="971"/>
                    </a:lnTo>
                    <a:lnTo>
                      <a:pt x="950" y="981"/>
                    </a:lnTo>
                    <a:lnTo>
                      <a:pt x="934" y="990"/>
                    </a:lnTo>
                    <a:lnTo>
                      <a:pt x="923" y="996"/>
                    </a:lnTo>
                    <a:lnTo>
                      <a:pt x="922" y="996"/>
                    </a:lnTo>
                    <a:lnTo>
                      <a:pt x="922" y="996"/>
                    </a:lnTo>
                    <a:lnTo>
                      <a:pt x="922" y="996"/>
                    </a:lnTo>
                    <a:lnTo>
                      <a:pt x="920" y="995"/>
                    </a:lnTo>
                    <a:lnTo>
                      <a:pt x="926" y="987"/>
                    </a:lnTo>
                    <a:lnTo>
                      <a:pt x="935" y="975"/>
                    </a:lnTo>
                    <a:lnTo>
                      <a:pt x="946" y="963"/>
                    </a:lnTo>
                    <a:lnTo>
                      <a:pt x="956" y="949"/>
                    </a:lnTo>
                    <a:lnTo>
                      <a:pt x="968" y="935"/>
                    </a:lnTo>
                    <a:lnTo>
                      <a:pt x="977" y="924"/>
                    </a:lnTo>
                    <a:lnTo>
                      <a:pt x="983" y="917"/>
                    </a:lnTo>
                    <a:lnTo>
                      <a:pt x="985" y="913"/>
                    </a:lnTo>
                    <a:lnTo>
                      <a:pt x="981" y="914"/>
                    </a:lnTo>
                    <a:lnTo>
                      <a:pt x="972" y="919"/>
                    </a:lnTo>
                    <a:lnTo>
                      <a:pt x="958" y="925"/>
                    </a:lnTo>
                    <a:lnTo>
                      <a:pt x="942" y="932"/>
                    </a:lnTo>
                    <a:lnTo>
                      <a:pt x="924" y="940"/>
                    </a:lnTo>
                    <a:lnTo>
                      <a:pt x="905" y="948"/>
                    </a:lnTo>
                    <a:lnTo>
                      <a:pt x="888" y="956"/>
                    </a:lnTo>
                    <a:lnTo>
                      <a:pt x="873" y="963"/>
                    </a:lnTo>
                    <a:lnTo>
                      <a:pt x="872" y="962"/>
                    </a:lnTo>
                    <a:lnTo>
                      <a:pt x="870" y="959"/>
                    </a:lnTo>
                    <a:lnTo>
                      <a:pt x="869" y="958"/>
                    </a:lnTo>
                    <a:lnTo>
                      <a:pt x="867" y="957"/>
                    </a:lnTo>
                    <a:lnTo>
                      <a:pt x="877" y="947"/>
                    </a:lnTo>
                    <a:lnTo>
                      <a:pt x="887" y="935"/>
                    </a:lnTo>
                    <a:lnTo>
                      <a:pt x="898" y="924"/>
                    </a:lnTo>
                    <a:lnTo>
                      <a:pt x="910" y="911"/>
                    </a:lnTo>
                    <a:lnTo>
                      <a:pt x="920" y="901"/>
                    </a:lnTo>
                    <a:lnTo>
                      <a:pt x="930" y="891"/>
                    </a:lnTo>
                    <a:lnTo>
                      <a:pt x="935" y="886"/>
                    </a:lnTo>
                    <a:lnTo>
                      <a:pt x="938" y="883"/>
                    </a:lnTo>
                    <a:lnTo>
                      <a:pt x="836" y="924"/>
                    </a:lnTo>
                    <a:lnTo>
                      <a:pt x="836" y="924"/>
                    </a:lnTo>
                    <a:lnTo>
                      <a:pt x="835" y="922"/>
                    </a:lnTo>
                    <a:lnTo>
                      <a:pt x="835" y="922"/>
                    </a:lnTo>
                    <a:lnTo>
                      <a:pt x="834" y="921"/>
                    </a:lnTo>
                    <a:lnTo>
                      <a:pt x="905" y="853"/>
                    </a:lnTo>
                    <a:lnTo>
                      <a:pt x="822" y="905"/>
                    </a:lnTo>
                    <a:lnTo>
                      <a:pt x="819" y="894"/>
                    </a:lnTo>
                    <a:lnTo>
                      <a:pt x="812" y="881"/>
                    </a:lnTo>
                    <a:lnTo>
                      <a:pt x="804" y="865"/>
                    </a:lnTo>
                    <a:lnTo>
                      <a:pt x="795" y="848"/>
                    </a:lnTo>
                    <a:lnTo>
                      <a:pt x="788" y="851"/>
                    </a:lnTo>
                    <a:lnTo>
                      <a:pt x="781" y="854"/>
                    </a:lnTo>
                    <a:lnTo>
                      <a:pt x="774" y="857"/>
                    </a:lnTo>
                    <a:lnTo>
                      <a:pt x="768" y="859"/>
                    </a:lnTo>
                    <a:lnTo>
                      <a:pt x="761" y="860"/>
                    </a:lnTo>
                    <a:lnTo>
                      <a:pt x="757" y="860"/>
                    </a:lnTo>
                    <a:lnTo>
                      <a:pt x="751" y="860"/>
                    </a:lnTo>
                    <a:lnTo>
                      <a:pt x="746" y="859"/>
                    </a:lnTo>
                    <a:lnTo>
                      <a:pt x="733" y="852"/>
                    </a:lnTo>
                    <a:lnTo>
                      <a:pt x="718" y="841"/>
                    </a:lnTo>
                    <a:lnTo>
                      <a:pt x="704" y="826"/>
                    </a:lnTo>
                    <a:lnTo>
                      <a:pt x="692" y="808"/>
                    </a:lnTo>
                    <a:lnTo>
                      <a:pt x="686" y="789"/>
                    </a:lnTo>
                    <a:lnTo>
                      <a:pt x="686" y="767"/>
                    </a:lnTo>
                    <a:lnTo>
                      <a:pt x="693" y="744"/>
                    </a:lnTo>
                    <a:lnTo>
                      <a:pt x="711" y="721"/>
                    </a:lnTo>
                    <a:lnTo>
                      <a:pt x="718" y="714"/>
                    </a:lnTo>
                    <a:lnTo>
                      <a:pt x="723" y="706"/>
                    </a:lnTo>
                    <a:lnTo>
                      <a:pt x="730" y="698"/>
                    </a:lnTo>
                    <a:lnTo>
                      <a:pt x="736" y="689"/>
                    </a:lnTo>
                    <a:lnTo>
                      <a:pt x="742" y="679"/>
                    </a:lnTo>
                    <a:lnTo>
                      <a:pt x="748" y="669"/>
                    </a:lnTo>
                    <a:lnTo>
                      <a:pt x="752" y="659"/>
                    </a:lnTo>
                    <a:lnTo>
                      <a:pt x="758" y="648"/>
                    </a:lnTo>
                    <a:lnTo>
                      <a:pt x="759" y="641"/>
                    </a:lnTo>
                    <a:lnTo>
                      <a:pt x="760" y="634"/>
                    </a:lnTo>
                    <a:lnTo>
                      <a:pt x="761" y="627"/>
                    </a:lnTo>
                    <a:lnTo>
                      <a:pt x="763" y="621"/>
                    </a:lnTo>
                    <a:lnTo>
                      <a:pt x="775" y="560"/>
                    </a:lnTo>
                    <a:lnTo>
                      <a:pt x="786" y="509"/>
                    </a:lnTo>
                    <a:lnTo>
                      <a:pt x="797" y="468"/>
                    </a:lnTo>
                    <a:lnTo>
                      <a:pt x="806" y="436"/>
                    </a:lnTo>
                    <a:lnTo>
                      <a:pt x="816" y="410"/>
                    </a:lnTo>
                    <a:lnTo>
                      <a:pt x="825" y="388"/>
                    </a:lnTo>
                    <a:lnTo>
                      <a:pt x="833" y="368"/>
                    </a:lnTo>
                    <a:lnTo>
                      <a:pt x="840" y="349"/>
                    </a:lnTo>
                    <a:lnTo>
                      <a:pt x="847" y="327"/>
                    </a:lnTo>
                    <a:lnTo>
                      <a:pt x="851" y="303"/>
                    </a:lnTo>
                    <a:lnTo>
                      <a:pt x="856" y="276"/>
                    </a:lnTo>
                    <a:lnTo>
                      <a:pt x="858" y="251"/>
                    </a:lnTo>
                    <a:lnTo>
                      <a:pt x="856" y="227"/>
                    </a:lnTo>
                    <a:lnTo>
                      <a:pt x="851" y="205"/>
                    </a:lnTo>
                    <a:lnTo>
                      <a:pt x="842" y="188"/>
                    </a:lnTo>
                    <a:lnTo>
                      <a:pt x="827" y="178"/>
                    </a:lnTo>
                    <a:lnTo>
                      <a:pt x="810" y="172"/>
                    </a:lnTo>
                    <a:lnTo>
                      <a:pt x="792" y="167"/>
                    </a:lnTo>
                    <a:lnTo>
                      <a:pt x="774" y="161"/>
                    </a:lnTo>
                    <a:lnTo>
                      <a:pt x="756" y="154"/>
                    </a:lnTo>
                    <a:lnTo>
                      <a:pt x="734" y="145"/>
                    </a:lnTo>
                    <a:lnTo>
                      <a:pt x="710" y="133"/>
                    </a:lnTo>
                    <a:lnTo>
                      <a:pt x="682" y="118"/>
                    </a:lnTo>
                    <a:lnTo>
                      <a:pt x="650" y="99"/>
                    </a:lnTo>
                    <a:lnTo>
                      <a:pt x="622" y="81"/>
                    </a:lnTo>
                    <a:lnTo>
                      <a:pt x="598" y="66"/>
                    </a:lnTo>
                    <a:lnTo>
                      <a:pt x="577" y="54"/>
                    </a:lnTo>
                    <a:lnTo>
                      <a:pt x="560" y="43"/>
                    </a:lnTo>
                    <a:lnTo>
                      <a:pt x="547" y="35"/>
                    </a:lnTo>
                    <a:lnTo>
                      <a:pt x="537" y="31"/>
                    </a:lnTo>
                    <a:lnTo>
                      <a:pt x="531" y="27"/>
                    </a:lnTo>
                    <a:lnTo>
                      <a:pt x="529" y="26"/>
                    </a:lnTo>
                    <a:lnTo>
                      <a:pt x="526" y="25"/>
                    </a:lnTo>
                    <a:lnTo>
                      <a:pt x="521" y="21"/>
                    </a:lnTo>
                    <a:lnTo>
                      <a:pt x="510" y="16"/>
                    </a:lnTo>
                    <a:lnTo>
                      <a:pt x="496" y="11"/>
                    </a:lnTo>
                    <a:lnTo>
                      <a:pt x="481" y="5"/>
                    </a:lnTo>
                    <a:lnTo>
                      <a:pt x="463" y="1"/>
                    </a:lnTo>
                    <a:lnTo>
                      <a:pt x="443" y="0"/>
                    </a:lnTo>
                    <a:lnTo>
                      <a:pt x="423" y="0"/>
                    </a:lnTo>
                    <a:lnTo>
                      <a:pt x="402" y="2"/>
                    </a:lnTo>
                    <a:lnTo>
                      <a:pt x="381" y="4"/>
                    </a:lnTo>
                    <a:lnTo>
                      <a:pt x="360" y="6"/>
                    </a:lnTo>
                    <a:lnTo>
                      <a:pt x="342" y="9"/>
                    </a:lnTo>
                    <a:lnTo>
                      <a:pt x="325" y="10"/>
                    </a:lnTo>
                    <a:lnTo>
                      <a:pt x="310" y="11"/>
                    </a:lnTo>
                    <a:lnTo>
                      <a:pt x="297" y="12"/>
                    </a:lnTo>
                    <a:lnTo>
                      <a:pt x="288" y="12"/>
                    </a:lnTo>
                    <a:lnTo>
                      <a:pt x="283" y="12"/>
                    </a:lnTo>
                    <a:lnTo>
                      <a:pt x="279" y="12"/>
                    </a:lnTo>
                    <a:lnTo>
                      <a:pt x="272" y="12"/>
                    </a:lnTo>
                    <a:lnTo>
                      <a:pt x="265" y="13"/>
                    </a:lnTo>
                    <a:lnTo>
                      <a:pt x="258" y="34"/>
                    </a:lnTo>
                    <a:lnTo>
                      <a:pt x="250" y="56"/>
                    </a:lnTo>
                    <a:lnTo>
                      <a:pt x="243" y="78"/>
                    </a:lnTo>
                    <a:lnTo>
                      <a:pt x="236" y="100"/>
                    </a:lnTo>
                    <a:lnTo>
                      <a:pt x="228" y="122"/>
                    </a:lnTo>
                    <a:lnTo>
                      <a:pt x="221" y="144"/>
                    </a:lnTo>
                    <a:lnTo>
                      <a:pt x="214" y="167"/>
                    </a:lnTo>
                    <a:lnTo>
                      <a:pt x="207" y="188"/>
                    </a:lnTo>
                    <a:lnTo>
                      <a:pt x="213" y="184"/>
                    </a:lnTo>
                    <a:lnTo>
                      <a:pt x="217" y="179"/>
                    </a:lnTo>
                    <a:lnTo>
                      <a:pt x="223" y="174"/>
                    </a:lnTo>
                    <a:lnTo>
                      <a:pt x="229" y="169"/>
                    </a:lnTo>
                    <a:lnTo>
                      <a:pt x="237" y="161"/>
                    </a:lnTo>
                    <a:lnTo>
                      <a:pt x="245" y="150"/>
                    </a:lnTo>
                    <a:lnTo>
                      <a:pt x="252" y="140"/>
                    </a:lnTo>
                    <a:lnTo>
                      <a:pt x="260" y="130"/>
                    </a:lnTo>
                    <a:lnTo>
                      <a:pt x="267" y="122"/>
                    </a:lnTo>
                    <a:lnTo>
                      <a:pt x="273" y="115"/>
                    </a:lnTo>
                    <a:lnTo>
                      <a:pt x="277" y="110"/>
                    </a:lnTo>
                    <a:lnTo>
                      <a:pt x="282" y="109"/>
                    </a:lnTo>
                    <a:lnTo>
                      <a:pt x="287" y="111"/>
                    </a:lnTo>
                    <a:lnTo>
                      <a:pt x="291" y="114"/>
                    </a:lnTo>
                    <a:lnTo>
                      <a:pt x="298" y="117"/>
                    </a:lnTo>
                    <a:lnTo>
                      <a:pt x="305" y="122"/>
                    </a:lnTo>
                    <a:lnTo>
                      <a:pt x="314" y="126"/>
                    </a:lnTo>
                    <a:lnTo>
                      <a:pt x="324" y="131"/>
                    </a:lnTo>
                    <a:lnTo>
                      <a:pt x="335" y="135"/>
                    </a:lnTo>
                    <a:lnTo>
                      <a:pt x="347" y="139"/>
                    </a:lnTo>
                    <a:lnTo>
                      <a:pt x="358" y="140"/>
                    </a:lnTo>
                    <a:lnTo>
                      <a:pt x="370" y="137"/>
                    </a:lnTo>
                    <a:lnTo>
                      <a:pt x="380" y="131"/>
                    </a:lnTo>
                    <a:lnTo>
                      <a:pt x="389" y="124"/>
                    </a:lnTo>
                    <a:lnTo>
                      <a:pt x="398" y="118"/>
                    </a:lnTo>
                    <a:lnTo>
                      <a:pt x="405" y="115"/>
                    </a:lnTo>
                    <a:lnTo>
                      <a:pt x="412" y="115"/>
                    </a:lnTo>
                    <a:lnTo>
                      <a:pt x="417" y="122"/>
                    </a:lnTo>
                    <a:lnTo>
                      <a:pt x="421" y="129"/>
                    </a:lnTo>
                    <a:lnTo>
                      <a:pt x="430" y="137"/>
                    </a:lnTo>
                    <a:lnTo>
                      <a:pt x="439" y="144"/>
                    </a:lnTo>
                    <a:lnTo>
                      <a:pt x="449" y="150"/>
                    </a:lnTo>
                    <a:lnTo>
                      <a:pt x="459" y="156"/>
                    </a:lnTo>
                    <a:lnTo>
                      <a:pt x="471" y="162"/>
                    </a:lnTo>
                    <a:lnTo>
                      <a:pt x="480" y="167"/>
                    </a:lnTo>
                    <a:lnTo>
                      <a:pt x="489" y="170"/>
                    </a:lnTo>
                    <a:lnTo>
                      <a:pt x="492" y="174"/>
                    </a:lnTo>
                    <a:lnTo>
                      <a:pt x="495" y="177"/>
                    </a:lnTo>
                    <a:lnTo>
                      <a:pt x="499" y="180"/>
                    </a:lnTo>
                    <a:lnTo>
                      <a:pt x="502" y="184"/>
                    </a:lnTo>
                    <a:lnTo>
                      <a:pt x="522" y="199"/>
                    </a:lnTo>
                    <a:lnTo>
                      <a:pt x="537" y="208"/>
                    </a:lnTo>
                    <a:lnTo>
                      <a:pt x="546" y="215"/>
                    </a:lnTo>
                    <a:lnTo>
                      <a:pt x="553" y="218"/>
                    </a:lnTo>
                    <a:lnTo>
                      <a:pt x="559" y="223"/>
                    </a:lnTo>
                    <a:lnTo>
                      <a:pt x="564" y="227"/>
                    </a:lnTo>
                    <a:lnTo>
                      <a:pt x="570" y="233"/>
                    </a:lnTo>
                    <a:lnTo>
                      <a:pt x="579" y="243"/>
                    </a:lnTo>
                    <a:lnTo>
                      <a:pt x="594" y="263"/>
                    </a:lnTo>
                    <a:lnTo>
                      <a:pt x="604" y="285"/>
                    </a:lnTo>
                    <a:lnTo>
                      <a:pt x="609" y="306"/>
                    </a:lnTo>
                    <a:lnTo>
                      <a:pt x="612" y="324"/>
                    </a:lnTo>
                    <a:lnTo>
                      <a:pt x="612" y="342"/>
                    </a:lnTo>
                    <a:lnTo>
                      <a:pt x="610" y="354"/>
                    </a:lnTo>
                    <a:lnTo>
                      <a:pt x="609" y="362"/>
                    </a:lnTo>
                    <a:lnTo>
                      <a:pt x="608" y="366"/>
                    </a:lnTo>
                    <a:lnTo>
                      <a:pt x="606" y="374"/>
                    </a:lnTo>
                    <a:lnTo>
                      <a:pt x="598" y="394"/>
                    </a:lnTo>
                    <a:lnTo>
                      <a:pt x="585" y="424"/>
                    </a:lnTo>
                    <a:lnTo>
                      <a:pt x="570" y="457"/>
                    </a:lnTo>
                    <a:lnTo>
                      <a:pt x="552" y="492"/>
                    </a:lnTo>
                    <a:lnTo>
                      <a:pt x="532" y="521"/>
                    </a:lnTo>
                    <a:lnTo>
                      <a:pt x="511" y="546"/>
                    </a:lnTo>
                    <a:lnTo>
                      <a:pt x="491" y="557"/>
                    </a:lnTo>
                    <a:lnTo>
                      <a:pt x="486" y="558"/>
                    </a:lnTo>
                    <a:lnTo>
                      <a:pt x="481" y="558"/>
                    </a:lnTo>
                    <a:lnTo>
                      <a:pt x="477" y="557"/>
                    </a:lnTo>
                    <a:lnTo>
                      <a:pt x="472" y="556"/>
                    </a:lnTo>
                    <a:lnTo>
                      <a:pt x="461" y="549"/>
                    </a:lnTo>
                    <a:lnTo>
                      <a:pt x="448" y="539"/>
                    </a:lnTo>
                    <a:lnTo>
                      <a:pt x="434" y="527"/>
                    </a:lnTo>
                    <a:lnTo>
                      <a:pt x="419" y="512"/>
                    </a:lnTo>
                    <a:lnTo>
                      <a:pt x="404" y="496"/>
                    </a:lnTo>
                    <a:lnTo>
                      <a:pt x="388" y="479"/>
                    </a:lnTo>
                    <a:lnTo>
                      <a:pt x="372" y="460"/>
                    </a:lnTo>
                    <a:lnTo>
                      <a:pt x="355" y="441"/>
                    </a:lnTo>
                    <a:lnTo>
                      <a:pt x="338" y="421"/>
                    </a:lnTo>
                    <a:lnTo>
                      <a:pt x="321" y="402"/>
                    </a:lnTo>
                    <a:lnTo>
                      <a:pt x="304" y="382"/>
                    </a:lnTo>
                    <a:lnTo>
                      <a:pt x="288" y="362"/>
                    </a:lnTo>
                    <a:lnTo>
                      <a:pt x="272" y="344"/>
                    </a:lnTo>
                    <a:lnTo>
                      <a:pt x="256" y="327"/>
                    </a:lnTo>
                    <a:lnTo>
                      <a:pt x="241" y="311"/>
                    </a:lnTo>
                    <a:lnTo>
                      <a:pt x="226" y="297"/>
                    </a:lnTo>
                    <a:lnTo>
                      <a:pt x="214" y="288"/>
                    </a:lnTo>
                    <a:lnTo>
                      <a:pt x="203" y="278"/>
                    </a:lnTo>
                    <a:lnTo>
                      <a:pt x="190" y="270"/>
                    </a:lnTo>
                    <a:lnTo>
                      <a:pt x="178" y="263"/>
                    </a:lnTo>
                    <a:lnTo>
                      <a:pt x="164" y="258"/>
                    </a:lnTo>
                    <a:lnTo>
                      <a:pt x="152" y="251"/>
                    </a:lnTo>
                    <a:lnTo>
                      <a:pt x="139" y="246"/>
                    </a:lnTo>
                    <a:lnTo>
                      <a:pt x="126" y="241"/>
                    </a:lnTo>
                    <a:lnTo>
                      <a:pt x="106" y="235"/>
                    </a:lnTo>
                    <a:lnTo>
                      <a:pt x="85" y="230"/>
                    </a:lnTo>
                    <a:lnTo>
                      <a:pt x="67" y="227"/>
                    </a:lnTo>
                    <a:lnTo>
                      <a:pt x="50" y="223"/>
                    </a:lnTo>
                    <a:lnTo>
                      <a:pt x="38" y="222"/>
                    </a:lnTo>
                    <a:lnTo>
                      <a:pt x="27" y="221"/>
                    </a:lnTo>
                    <a:lnTo>
                      <a:pt x="20" y="220"/>
                    </a:lnTo>
                    <a:lnTo>
                      <a:pt x="18" y="220"/>
                    </a:lnTo>
                    <a:lnTo>
                      <a:pt x="11" y="224"/>
                    </a:lnTo>
                    <a:lnTo>
                      <a:pt x="3" y="230"/>
                    </a:lnTo>
                    <a:lnTo>
                      <a:pt x="0" y="236"/>
                    </a:lnTo>
                    <a:lnTo>
                      <a:pt x="3" y="239"/>
                    </a:lnTo>
                    <a:lnTo>
                      <a:pt x="10" y="241"/>
                    </a:lnTo>
                    <a:lnTo>
                      <a:pt x="22" y="244"/>
                    </a:lnTo>
                    <a:lnTo>
                      <a:pt x="37" y="248"/>
                    </a:lnTo>
                    <a:lnTo>
                      <a:pt x="54" y="253"/>
                    </a:lnTo>
                    <a:lnTo>
                      <a:pt x="73" y="259"/>
                    </a:lnTo>
                    <a:lnTo>
                      <a:pt x="92" y="266"/>
                    </a:lnTo>
                    <a:lnTo>
                      <a:pt x="109" y="273"/>
                    </a:lnTo>
                    <a:lnTo>
                      <a:pt x="125" y="280"/>
                    </a:lnTo>
                    <a:lnTo>
                      <a:pt x="133" y="284"/>
                    </a:lnTo>
                    <a:lnTo>
                      <a:pt x="140" y="289"/>
                    </a:lnTo>
                    <a:lnTo>
                      <a:pt x="146" y="294"/>
                    </a:lnTo>
                    <a:lnTo>
                      <a:pt x="151" y="299"/>
                    </a:lnTo>
                    <a:lnTo>
                      <a:pt x="163" y="313"/>
                    </a:lnTo>
                    <a:lnTo>
                      <a:pt x="167" y="324"/>
                    </a:lnTo>
                    <a:lnTo>
                      <a:pt x="163" y="335"/>
                    </a:lnTo>
                    <a:lnTo>
                      <a:pt x="158" y="345"/>
                    </a:lnTo>
                    <a:lnTo>
                      <a:pt x="152" y="354"/>
                    </a:lnTo>
                    <a:lnTo>
                      <a:pt x="146" y="360"/>
                    </a:lnTo>
                    <a:lnTo>
                      <a:pt x="139" y="364"/>
                    </a:lnTo>
                    <a:lnTo>
                      <a:pt x="129" y="366"/>
                    </a:lnTo>
                    <a:lnTo>
                      <a:pt x="135" y="371"/>
                    </a:lnTo>
                    <a:lnTo>
                      <a:pt x="140" y="376"/>
                    </a:lnTo>
                    <a:lnTo>
                      <a:pt x="147" y="382"/>
                    </a:lnTo>
                    <a:lnTo>
                      <a:pt x="154" y="388"/>
                    </a:lnTo>
                    <a:lnTo>
                      <a:pt x="161" y="395"/>
                    </a:lnTo>
                    <a:lnTo>
                      <a:pt x="167" y="402"/>
                    </a:lnTo>
                    <a:lnTo>
                      <a:pt x="174" y="407"/>
                    </a:lnTo>
                    <a:lnTo>
                      <a:pt x="181" y="414"/>
                    </a:lnTo>
                    <a:lnTo>
                      <a:pt x="183" y="426"/>
                    </a:lnTo>
                    <a:lnTo>
                      <a:pt x="188" y="440"/>
                    </a:lnTo>
                    <a:lnTo>
                      <a:pt x="196" y="455"/>
                    </a:lnTo>
                    <a:lnTo>
                      <a:pt x="205" y="470"/>
                    </a:lnTo>
                    <a:lnTo>
                      <a:pt x="213" y="479"/>
                    </a:lnTo>
                    <a:lnTo>
                      <a:pt x="217" y="485"/>
                    </a:lnTo>
                    <a:lnTo>
                      <a:pt x="221" y="488"/>
                    </a:lnTo>
                    <a:lnTo>
                      <a:pt x="224" y="492"/>
                    </a:lnTo>
                    <a:lnTo>
                      <a:pt x="228" y="494"/>
                    </a:lnTo>
                    <a:lnTo>
                      <a:pt x="234" y="497"/>
                    </a:lnTo>
                    <a:lnTo>
                      <a:pt x="241" y="503"/>
                    </a:lnTo>
                    <a:lnTo>
                      <a:pt x="252" y="511"/>
                    </a:lnTo>
                    <a:lnTo>
                      <a:pt x="271" y="541"/>
                    </a:lnTo>
                    <a:lnTo>
                      <a:pt x="290" y="573"/>
                    </a:lnTo>
                    <a:lnTo>
                      <a:pt x="312" y="608"/>
                    </a:lnTo>
                    <a:lnTo>
                      <a:pt x="333" y="644"/>
                    </a:lnTo>
                    <a:lnTo>
                      <a:pt x="353" y="679"/>
                    </a:lnTo>
                    <a:lnTo>
                      <a:pt x="373" y="715"/>
                    </a:lnTo>
                    <a:lnTo>
                      <a:pt x="391" y="748"/>
                    </a:lnTo>
                    <a:lnTo>
                      <a:pt x="408" y="781"/>
                    </a:lnTo>
                    <a:lnTo>
                      <a:pt x="413" y="791"/>
                    </a:lnTo>
                    <a:lnTo>
                      <a:pt x="421" y="801"/>
                    </a:lnTo>
                    <a:lnTo>
                      <a:pt x="430" y="813"/>
                    </a:lnTo>
                    <a:lnTo>
                      <a:pt x="440" y="823"/>
                    </a:lnTo>
                    <a:lnTo>
                      <a:pt x="451" y="835"/>
                    </a:lnTo>
                    <a:lnTo>
                      <a:pt x="464" y="845"/>
                    </a:lnTo>
                    <a:lnTo>
                      <a:pt x="477" y="857"/>
                    </a:lnTo>
                    <a:lnTo>
                      <a:pt x="491" y="867"/>
                    </a:lnTo>
                    <a:lnTo>
                      <a:pt x="503" y="876"/>
                    </a:lnTo>
                    <a:lnTo>
                      <a:pt x="516" y="886"/>
                    </a:lnTo>
                    <a:lnTo>
                      <a:pt x="530" y="895"/>
                    </a:lnTo>
                    <a:lnTo>
                      <a:pt x="544" y="904"/>
                    </a:lnTo>
                    <a:lnTo>
                      <a:pt x="557" y="912"/>
                    </a:lnTo>
                    <a:lnTo>
                      <a:pt x="570" y="920"/>
                    </a:lnTo>
                    <a:lnTo>
                      <a:pt x="584" y="928"/>
                    </a:lnTo>
                    <a:lnTo>
                      <a:pt x="598" y="936"/>
                    </a:lnTo>
                    <a:lnTo>
                      <a:pt x="610" y="943"/>
                    </a:lnTo>
                    <a:lnTo>
                      <a:pt x="623" y="950"/>
                    </a:lnTo>
                    <a:lnTo>
                      <a:pt x="636" y="957"/>
                    </a:lnTo>
                    <a:lnTo>
                      <a:pt x="647" y="963"/>
                    </a:lnTo>
                    <a:lnTo>
                      <a:pt x="658" y="969"/>
                    </a:lnTo>
                    <a:lnTo>
                      <a:pt x="668" y="973"/>
                    </a:lnTo>
                    <a:lnTo>
                      <a:pt x="677" y="978"/>
                    </a:lnTo>
                    <a:lnTo>
                      <a:pt x="685" y="981"/>
                    </a:lnTo>
                    <a:lnTo>
                      <a:pt x="690" y="984"/>
                    </a:lnTo>
                    <a:lnTo>
                      <a:pt x="695" y="985"/>
                    </a:lnTo>
                    <a:lnTo>
                      <a:pt x="698" y="986"/>
                    </a:lnTo>
                    <a:lnTo>
                      <a:pt x="703" y="987"/>
                    </a:lnTo>
                    <a:lnTo>
                      <a:pt x="707" y="988"/>
                    </a:lnTo>
                    <a:lnTo>
                      <a:pt x="712" y="989"/>
                    </a:lnTo>
                    <a:lnTo>
                      <a:pt x="715" y="989"/>
                    </a:lnTo>
                    <a:lnTo>
                      <a:pt x="720" y="989"/>
                    </a:lnTo>
                    <a:lnTo>
                      <a:pt x="1083" y="1289"/>
                    </a:lnTo>
                    <a:lnTo>
                      <a:pt x="1184" y="1182"/>
                    </a:lnTo>
                    <a:lnTo>
                      <a:pt x="1189" y="1182"/>
                    </a:lnTo>
                    <a:lnTo>
                      <a:pt x="1204" y="1161"/>
                    </a:lnTo>
                    <a:lnTo>
                      <a:pt x="1225" y="1140"/>
                    </a:lnTo>
                    <a:lnTo>
                      <a:pt x="1225" y="1140"/>
                    </a:lnTo>
                    <a:lnTo>
                      <a:pt x="1223" y="1140"/>
                    </a:lnTo>
                    <a:lnTo>
                      <a:pt x="1222" y="1140"/>
                    </a:lnTo>
                    <a:lnTo>
                      <a:pt x="1221" y="113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56" name="Freeform 55"/>
              <p:cNvSpPr>
                <a:spLocks/>
              </p:cNvSpPr>
              <p:nvPr/>
            </p:nvSpPr>
            <p:spPr bwMode="auto">
              <a:xfrm rot="3260985" flipV="1">
                <a:off x="7158111" y="3330545"/>
                <a:ext cx="104775" cy="65088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17" y="0"/>
                  </a:cxn>
                  <a:cxn ang="0">
                    <a:pos x="33" y="2"/>
                  </a:cxn>
                  <a:cxn ang="0">
                    <a:pos x="52" y="7"/>
                  </a:cxn>
                  <a:cxn ang="0">
                    <a:pos x="71" y="15"/>
                  </a:cxn>
                  <a:cxn ang="0">
                    <a:pos x="90" y="23"/>
                  </a:cxn>
                  <a:cxn ang="0">
                    <a:pos x="107" y="34"/>
                  </a:cxn>
                  <a:cxn ang="0">
                    <a:pos x="120" y="42"/>
                  </a:cxn>
                  <a:cxn ang="0">
                    <a:pos x="128" y="49"/>
                  </a:cxn>
                  <a:cxn ang="0">
                    <a:pos x="131" y="59"/>
                  </a:cxn>
                  <a:cxn ang="0">
                    <a:pos x="128" y="70"/>
                  </a:cxn>
                  <a:cxn ang="0">
                    <a:pos x="123" y="78"/>
                  </a:cxn>
                  <a:cxn ang="0">
                    <a:pos x="120" y="81"/>
                  </a:cxn>
                  <a:cxn ang="0">
                    <a:pos x="120" y="81"/>
                  </a:cxn>
                  <a:cxn ang="0">
                    <a:pos x="119" y="81"/>
                  </a:cxn>
                  <a:cxn ang="0">
                    <a:pos x="116" y="81"/>
                  </a:cxn>
                  <a:cxn ang="0">
                    <a:pos x="113" y="81"/>
                  </a:cxn>
                  <a:cxn ang="0">
                    <a:pos x="108" y="79"/>
                  </a:cxn>
                  <a:cxn ang="0">
                    <a:pos x="101" y="75"/>
                  </a:cxn>
                  <a:cxn ang="0">
                    <a:pos x="91" y="71"/>
                  </a:cxn>
                  <a:cxn ang="0">
                    <a:pos x="80" y="64"/>
                  </a:cxn>
                  <a:cxn ang="0">
                    <a:pos x="62" y="55"/>
                  </a:cxn>
                  <a:cxn ang="0">
                    <a:pos x="45" y="45"/>
                  </a:cxn>
                  <a:cxn ang="0">
                    <a:pos x="29" y="37"/>
                  </a:cxn>
                  <a:cxn ang="0">
                    <a:pos x="16" y="29"/>
                  </a:cxn>
                  <a:cxn ang="0">
                    <a:pos x="6" y="21"/>
                  </a:cxn>
                  <a:cxn ang="0">
                    <a:pos x="0" y="15"/>
                  </a:cxn>
                  <a:cxn ang="0">
                    <a:pos x="0" y="8"/>
                  </a:cxn>
                  <a:cxn ang="0">
                    <a:pos x="6" y="3"/>
                  </a:cxn>
                </a:cxnLst>
                <a:rect l="0" t="0" r="r" b="b"/>
                <a:pathLst>
                  <a:path w="131" h="81">
                    <a:moveTo>
                      <a:pt x="6" y="3"/>
                    </a:moveTo>
                    <a:lnTo>
                      <a:pt x="17" y="0"/>
                    </a:lnTo>
                    <a:lnTo>
                      <a:pt x="33" y="2"/>
                    </a:lnTo>
                    <a:lnTo>
                      <a:pt x="52" y="7"/>
                    </a:lnTo>
                    <a:lnTo>
                      <a:pt x="71" y="15"/>
                    </a:lnTo>
                    <a:lnTo>
                      <a:pt x="90" y="23"/>
                    </a:lnTo>
                    <a:lnTo>
                      <a:pt x="107" y="34"/>
                    </a:lnTo>
                    <a:lnTo>
                      <a:pt x="120" y="42"/>
                    </a:lnTo>
                    <a:lnTo>
                      <a:pt x="128" y="49"/>
                    </a:lnTo>
                    <a:lnTo>
                      <a:pt x="131" y="59"/>
                    </a:lnTo>
                    <a:lnTo>
                      <a:pt x="128" y="70"/>
                    </a:lnTo>
                    <a:lnTo>
                      <a:pt x="123" y="78"/>
                    </a:lnTo>
                    <a:lnTo>
                      <a:pt x="120" y="81"/>
                    </a:lnTo>
                    <a:lnTo>
                      <a:pt x="120" y="81"/>
                    </a:lnTo>
                    <a:lnTo>
                      <a:pt x="119" y="81"/>
                    </a:lnTo>
                    <a:lnTo>
                      <a:pt x="116" y="81"/>
                    </a:lnTo>
                    <a:lnTo>
                      <a:pt x="113" y="81"/>
                    </a:lnTo>
                    <a:lnTo>
                      <a:pt x="108" y="79"/>
                    </a:lnTo>
                    <a:lnTo>
                      <a:pt x="101" y="75"/>
                    </a:lnTo>
                    <a:lnTo>
                      <a:pt x="91" y="71"/>
                    </a:lnTo>
                    <a:lnTo>
                      <a:pt x="80" y="64"/>
                    </a:lnTo>
                    <a:lnTo>
                      <a:pt x="62" y="55"/>
                    </a:lnTo>
                    <a:lnTo>
                      <a:pt x="45" y="45"/>
                    </a:lnTo>
                    <a:lnTo>
                      <a:pt x="29" y="37"/>
                    </a:lnTo>
                    <a:lnTo>
                      <a:pt x="16" y="29"/>
                    </a:lnTo>
                    <a:lnTo>
                      <a:pt x="6" y="21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57" name="Freeform 56"/>
              <p:cNvSpPr>
                <a:spLocks/>
              </p:cNvSpPr>
              <p:nvPr/>
            </p:nvSpPr>
            <p:spPr bwMode="auto">
              <a:xfrm rot="3260985" flipV="1">
                <a:off x="7214076" y="3274417"/>
                <a:ext cx="60325" cy="50800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16" y="1"/>
                  </a:cxn>
                  <a:cxn ang="0">
                    <a:pos x="23" y="5"/>
                  </a:cxn>
                  <a:cxn ang="0">
                    <a:pos x="34" y="11"/>
                  </a:cxn>
                  <a:cxn ang="0">
                    <a:pos x="45" y="18"/>
                  </a:cxn>
                  <a:cxn ang="0">
                    <a:pos x="56" y="24"/>
                  </a:cxn>
                  <a:cxn ang="0">
                    <a:pos x="66" y="31"/>
                  </a:cxn>
                  <a:cxn ang="0">
                    <a:pos x="73" y="36"/>
                  </a:cxn>
                  <a:cxn ang="0">
                    <a:pos x="76" y="41"/>
                  </a:cxn>
                  <a:cxn ang="0">
                    <a:pos x="75" y="44"/>
                  </a:cxn>
                  <a:cxn ang="0">
                    <a:pos x="69" y="49"/>
                  </a:cxn>
                  <a:cxn ang="0">
                    <a:pos x="61" y="53"/>
                  </a:cxn>
                  <a:cxn ang="0">
                    <a:pos x="51" y="58"/>
                  </a:cxn>
                  <a:cxn ang="0">
                    <a:pos x="41" y="61"/>
                  </a:cxn>
                  <a:cxn ang="0">
                    <a:pos x="29" y="64"/>
                  </a:cxn>
                  <a:cxn ang="0">
                    <a:pos x="19" y="62"/>
                  </a:cxn>
                  <a:cxn ang="0">
                    <a:pos x="10" y="58"/>
                  </a:cxn>
                  <a:cxn ang="0">
                    <a:pos x="0" y="46"/>
                  </a:cxn>
                  <a:cxn ang="0">
                    <a:pos x="0" y="36"/>
                  </a:cxn>
                  <a:cxn ang="0">
                    <a:pos x="5" y="21"/>
                  </a:cxn>
                  <a:cxn ang="0">
                    <a:pos x="14" y="0"/>
                  </a:cxn>
                </a:cxnLst>
                <a:rect l="0" t="0" r="r" b="b"/>
                <a:pathLst>
                  <a:path w="76" h="64">
                    <a:moveTo>
                      <a:pt x="14" y="0"/>
                    </a:moveTo>
                    <a:lnTo>
                      <a:pt x="16" y="1"/>
                    </a:lnTo>
                    <a:lnTo>
                      <a:pt x="23" y="5"/>
                    </a:lnTo>
                    <a:lnTo>
                      <a:pt x="34" y="11"/>
                    </a:lnTo>
                    <a:lnTo>
                      <a:pt x="45" y="18"/>
                    </a:lnTo>
                    <a:lnTo>
                      <a:pt x="56" y="24"/>
                    </a:lnTo>
                    <a:lnTo>
                      <a:pt x="66" y="31"/>
                    </a:lnTo>
                    <a:lnTo>
                      <a:pt x="73" y="36"/>
                    </a:lnTo>
                    <a:lnTo>
                      <a:pt x="76" y="41"/>
                    </a:lnTo>
                    <a:lnTo>
                      <a:pt x="75" y="44"/>
                    </a:lnTo>
                    <a:lnTo>
                      <a:pt x="69" y="49"/>
                    </a:lnTo>
                    <a:lnTo>
                      <a:pt x="61" y="53"/>
                    </a:lnTo>
                    <a:lnTo>
                      <a:pt x="51" y="58"/>
                    </a:lnTo>
                    <a:lnTo>
                      <a:pt x="41" y="61"/>
                    </a:lnTo>
                    <a:lnTo>
                      <a:pt x="29" y="64"/>
                    </a:lnTo>
                    <a:lnTo>
                      <a:pt x="19" y="62"/>
                    </a:lnTo>
                    <a:lnTo>
                      <a:pt x="10" y="58"/>
                    </a:lnTo>
                    <a:lnTo>
                      <a:pt x="0" y="46"/>
                    </a:lnTo>
                    <a:lnTo>
                      <a:pt x="0" y="36"/>
                    </a:lnTo>
                    <a:lnTo>
                      <a:pt x="5" y="2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58" name="Freeform 57"/>
              <p:cNvSpPr>
                <a:spLocks/>
              </p:cNvSpPr>
              <p:nvPr/>
            </p:nvSpPr>
            <p:spPr bwMode="auto">
              <a:xfrm>
                <a:off x="7386638" y="2592388"/>
                <a:ext cx="177800" cy="457200"/>
              </a:xfrm>
              <a:custGeom>
                <a:avLst/>
                <a:gdLst/>
                <a:ahLst/>
                <a:cxnLst>
                  <a:cxn ang="0">
                    <a:pos x="225" y="0"/>
                  </a:cxn>
                  <a:cxn ang="0">
                    <a:pos x="224" y="2"/>
                  </a:cxn>
                  <a:cxn ang="0">
                    <a:pos x="220" y="6"/>
                  </a:cxn>
                  <a:cxn ang="0">
                    <a:pos x="213" y="15"/>
                  </a:cxn>
                  <a:cxn ang="0">
                    <a:pos x="204" y="30"/>
                  </a:cxn>
                  <a:cxn ang="0">
                    <a:pos x="191" y="51"/>
                  </a:cxn>
                  <a:cxn ang="0">
                    <a:pos x="176" y="81"/>
                  </a:cxn>
                  <a:cxn ang="0">
                    <a:pos x="158" y="120"/>
                  </a:cxn>
                  <a:cxn ang="0">
                    <a:pos x="137" y="169"/>
                  </a:cxn>
                  <a:cxn ang="0">
                    <a:pos x="114" y="227"/>
                  </a:cxn>
                  <a:cxn ang="0">
                    <a:pos x="91" y="294"/>
                  </a:cxn>
                  <a:cxn ang="0">
                    <a:pos x="68" y="362"/>
                  </a:cxn>
                  <a:cxn ang="0">
                    <a:pos x="46" y="428"/>
                  </a:cxn>
                  <a:cxn ang="0">
                    <a:pos x="28" y="487"/>
                  </a:cxn>
                  <a:cxn ang="0">
                    <a:pos x="13" y="534"/>
                  </a:cxn>
                  <a:cxn ang="0">
                    <a:pos x="4" y="566"/>
                  </a:cxn>
                  <a:cxn ang="0">
                    <a:pos x="0" y="578"/>
                  </a:cxn>
                  <a:cxn ang="0">
                    <a:pos x="5" y="564"/>
                  </a:cxn>
                  <a:cxn ang="0">
                    <a:pos x="19" y="526"/>
                  </a:cxn>
                  <a:cxn ang="0">
                    <a:pos x="37" y="472"/>
                  </a:cxn>
                  <a:cxn ang="0">
                    <a:pos x="60" y="407"/>
                  </a:cxn>
                  <a:cxn ang="0">
                    <a:pos x="85" y="338"/>
                  </a:cxn>
                  <a:cxn ang="0">
                    <a:pos x="110" y="272"/>
                  </a:cxn>
                  <a:cxn ang="0">
                    <a:pos x="132" y="215"/>
                  </a:cxn>
                  <a:cxn ang="0">
                    <a:pos x="148" y="173"/>
                  </a:cxn>
                  <a:cxn ang="0">
                    <a:pos x="165" y="133"/>
                  </a:cxn>
                  <a:cxn ang="0">
                    <a:pos x="180" y="98"/>
                  </a:cxn>
                  <a:cxn ang="0">
                    <a:pos x="193" y="68"/>
                  </a:cxn>
                  <a:cxn ang="0">
                    <a:pos x="204" y="44"/>
                  </a:cxn>
                  <a:cxn ang="0">
                    <a:pos x="213" y="25"/>
                  </a:cxn>
                  <a:cxn ang="0">
                    <a:pos x="219" y="12"/>
                  </a:cxn>
                  <a:cxn ang="0">
                    <a:pos x="224" y="3"/>
                  </a:cxn>
                  <a:cxn ang="0">
                    <a:pos x="225" y="0"/>
                  </a:cxn>
                </a:cxnLst>
                <a:rect l="0" t="0" r="r" b="b"/>
                <a:pathLst>
                  <a:path w="225" h="578">
                    <a:moveTo>
                      <a:pt x="225" y="0"/>
                    </a:moveTo>
                    <a:lnTo>
                      <a:pt x="224" y="2"/>
                    </a:lnTo>
                    <a:lnTo>
                      <a:pt x="220" y="6"/>
                    </a:lnTo>
                    <a:lnTo>
                      <a:pt x="213" y="15"/>
                    </a:lnTo>
                    <a:lnTo>
                      <a:pt x="204" y="30"/>
                    </a:lnTo>
                    <a:lnTo>
                      <a:pt x="191" y="51"/>
                    </a:lnTo>
                    <a:lnTo>
                      <a:pt x="176" y="81"/>
                    </a:lnTo>
                    <a:lnTo>
                      <a:pt x="158" y="120"/>
                    </a:lnTo>
                    <a:lnTo>
                      <a:pt x="137" y="169"/>
                    </a:lnTo>
                    <a:lnTo>
                      <a:pt x="114" y="227"/>
                    </a:lnTo>
                    <a:lnTo>
                      <a:pt x="91" y="294"/>
                    </a:lnTo>
                    <a:lnTo>
                      <a:pt x="68" y="362"/>
                    </a:lnTo>
                    <a:lnTo>
                      <a:pt x="46" y="428"/>
                    </a:lnTo>
                    <a:lnTo>
                      <a:pt x="28" y="487"/>
                    </a:lnTo>
                    <a:lnTo>
                      <a:pt x="13" y="534"/>
                    </a:lnTo>
                    <a:lnTo>
                      <a:pt x="4" y="566"/>
                    </a:lnTo>
                    <a:lnTo>
                      <a:pt x="0" y="578"/>
                    </a:lnTo>
                    <a:lnTo>
                      <a:pt x="5" y="564"/>
                    </a:lnTo>
                    <a:lnTo>
                      <a:pt x="19" y="526"/>
                    </a:lnTo>
                    <a:lnTo>
                      <a:pt x="37" y="472"/>
                    </a:lnTo>
                    <a:lnTo>
                      <a:pt x="60" y="407"/>
                    </a:lnTo>
                    <a:lnTo>
                      <a:pt x="85" y="338"/>
                    </a:lnTo>
                    <a:lnTo>
                      <a:pt x="110" y="272"/>
                    </a:lnTo>
                    <a:lnTo>
                      <a:pt x="132" y="215"/>
                    </a:lnTo>
                    <a:lnTo>
                      <a:pt x="148" y="173"/>
                    </a:lnTo>
                    <a:lnTo>
                      <a:pt x="165" y="133"/>
                    </a:lnTo>
                    <a:lnTo>
                      <a:pt x="180" y="98"/>
                    </a:lnTo>
                    <a:lnTo>
                      <a:pt x="193" y="68"/>
                    </a:lnTo>
                    <a:lnTo>
                      <a:pt x="204" y="44"/>
                    </a:lnTo>
                    <a:lnTo>
                      <a:pt x="213" y="25"/>
                    </a:lnTo>
                    <a:lnTo>
                      <a:pt x="219" y="12"/>
                    </a:lnTo>
                    <a:lnTo>
                      <a:pt x="224" y="3"/>
                    </a:lnTo>
                    <a:lnTo>
                      <a:pt x="22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</p:grpSp>
        <p:sp>
          <p:nvSpPr>
            <p:cNvPr id="51" name="Line 34"/>
            <p:cNvSpPr>
              <a:spLocks noChangeShapeType="1"/>
            </p:cNvSpPr>
            <p:nvPr/>
          </p:nvSpPr>
          <p:spPr bwMode="auto">
            <a:xfrm flipV="1">
              <a:off x="7329488" y="918287"/>
              <a:ext cx="0" cy="2247188"/>
            </a:xfrm>
            <a:prstGeom prst="line">
              <a:avLst/>
            </a:prstGeom>
            <a:noFill/>
            <a:ln w="1270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8481409" y="1371714"/>
            <a:ext cx="1211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Stable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  <p:sp>
        <p:nvSpPr>
          <p:cNvPr id="60" name="Shape 124"/>
          <p:cNvSpPr/>
          <p:nvPr/>
        </p:nvSpPr>
        <p:spPr>
          <a:xfrm>
            <a:off x="-246627" y="-1"/>
            <a:ext cx="4132827" cy="8107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 algn="l">
              <a:defRPr sz="1700"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Complex polysaccharides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(e.g. dextran)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Multiply 61"/>
          <p:cNvSpPr/>
          <p:nvPr/>
        </p:nvSpPr>
        <p:spPr>
          <a:xfrm>
            <a:off x="2269777" y="559197"/>
            <a:ext cx="1979072" cy="1171628"/>
          </a:xfrm>
          <a:prstGeom prst="mathMultiply">
            <a:avLst>
              <a:gd name="adj1" fmla="val 14871"/>
            </a:avLst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66799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7" grpId="0" animBg="1"/>
      <p:bldP spid="59" grpId="0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957325" y="3599509"/>
            <a:ext cx="7014463" cy="3058764"/>
            <a:chOff x="4030697" y="4300359"/>
            <a:chExt cx="4811902" cy="2182868"/>
          </a:xfrm>
        </p:grpSpPr>
        <p:sp>
          <p:nvSpPr>
            <p:cNvPr id="155" name="Shape 155"/>
            <p:cNvSpPr/>
            <p:nvPr/>
          </p:nvSpPr>
          <p:spPr>
            <a:xfrm flipV="1">
              <a:off x="4587955" y="4455422"/>
              <a:ext cx="1" cy="1792877"/>
            </a:xfrm>
            <a:prstGeom prst="line">
              <a:avLst/>
            </a:prstGeom>
            <a:ln w="38100">
              <a:solid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Shape 156"/>
            <p:cNvSpPr/>
            <p:nvPr/>
          </p:nvSpPr>
          <p:spPr>
            <a:xfrm>
              <a:off x="4590931" y="6240444"/>
              <a:ext cx="2917849" cy="1"/>
            </a:xfrm>
            <a:prstGeom prst="line">
              <a:avLst/>
            </a:prstGeom>
            <a:ln w="38100">
              <a:solid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Shape 157"/>
            <p:cNvSpPr/>
            <p:nvPr/>
          </p:nvSpPr>
          <p:spPr>
            <a:xfrm>
              <a:off x="4030697" y="4300359"/>
              <a:ext cx="556648" cy="37504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5717" tIns="35717" rIns="35717" bIns="35717" anchor="ctr"/>
            <a:lstStyle>
              <a:lvl1pPr>
                <a:defRPr sz="1400" b="1"/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/>
              </a:pPr>
              <a:r>
                <a:rPr kumimoji="0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[KP] </a:t>
              </a:r>
            </a:p>
          </p:txBody>
        </p:sp>
        <p:sp>
          <p:nvSpPr>
            <p:cNvPr id="158" name="Shape 158"/>
            <p:cNvSpPr/>
            <p:nvPr/>
          </p:nvSpPr>
          <p:spPr>
            <a:xfrm>
              <a:off x="5842610" y="6248298"/>
              <a:ext cx="2494216" cy="23492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5717" tIns="35717" rIns="35717" bIns="35717" anchor="ctr"/>
            <a:lstStyle>
              <a:lvl1pPr>
                <a:defRPr sz="1400" b="1"/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/>
              </a:pPr>
              <a:r>
                <a:rPr kumimoji="0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Glucose Flux In</a:t>
              </a:r>
            </a:p>
          </p:txBody>
        </p:sp>
        <p:sp>
          <p:nvSpPr>
            <p:cNvPr id="159" name="Shape 159"/>
            <p:cNvSpPr/>
            <p:nvPr/>
          </p:nvSpPr>
          <p:spPr>
            <a:xfrm flipV="1">
              <a:off x="4616298" y="5378803"/>
              <a:ext cx="2870996" cy="869496"/>
            </a:xfrm>
            <a:prstGeom prst="line">
              <a:avLst/>
            </a:prstGeom>
            <a:ln w="38100">
              <a:solidFill>
                <a:srgbClr val="82A9BC"/>
              </a:solidFill>
              <a:miter lim="400000"/>
              <a:tailEnd type="triangle"/>
            </a:ln>
          </p:spPr>
          <p:txBody>
            <a:bodyPr lIns="0" tIns="0" rIns="0" bIns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Shape 160"/>
            <p:cNvSpPr/>
            <p:nvPr/>
          </p:nvSpPr>
          <p:spPr>
            <a:xfrm>
              <a:off x="7520344" y="5164336"/>
              <a:ext cx="404457" cy="37504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5717" tIns="35717" rIns="35717" bIns="35717" anchor="ctr"/>
            <a:lstStyle>
              <a:lvl1pPr>
                <a:defRPr sz="1400" b="1"/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/>
              </a:pPr>
              <a:r>
                <a:rPr kumimoji="0" sz="24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K</a:t>
              </a:r>
              <a:r>
                <a:rPr kumimoji="0" lang="en-US" sz="24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</a:t>
              </a:r>
              <a:r>
                <a:rPr kumimoji="0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64" name="Screen Shot 2018-10-31 at 10.30.57 PM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7809390" y="4882420"/>
              <a:ext cx="1033209" cy="760286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39" name="Group 38"/>
          <p:cNvGrpSpPr/>
          <p:nvPr/>
        </p:nvGrpSpPr>
        <p:grpSpPr>
          <a:xfrm>
            <a:off x="3740125" y="3675459"/>
            <a:ext cx="5279412" cy="2631609"/>
            <a:chOff x="4600459" y="4407738"/>
            <a:chExt cx="3605830" cy="1797385"/>
          </a:xfrm>
        </p:grpSpPr>
        <p:sp>
          <p:nvSpPr>
            <p:cNvPr id="40" name="Shape 174"/>
            <p:cNvSpPr/>
            <p:nvPr/>
          </p:nvSpPr>
          <p:spPr>
            <a:xfrm flipV="1">
              <a:off x="6462875" y="4611067"/>
              <a:ext cx="944070" cy="275893"/>
            </a:xfrm>
            <a:prstGeom prst="line">
              <a:avLst/>
            </a:prstGeom>
            <a:ln w="38100">
              <a:solidFill>
                <a:srgbClr val="BD5B0C"/>
              </a:solidFill>
              <a:miter lim="400000"/>
              <a:tailEnd type="triangle"/>
            </a:ln>
          </p:spPr>
          <p:txBody>
            <a:bodyPr lIns="0" tIns="0" rIns="0" bIns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Shape 175"/>
            <p:cNvSpPr/>
            <p:nvPr/>
          </p:nvSpPr>
          <p:spPr>
            <a:xfrm flipV="1">
              <a:off x="6343297" y="5022991"/>
              <a:ext cx="1" cy="555432"/>
            </a:xfrm>
            <a:prstGeom prst="line">
              <a:avLst/>
            </a:prstGeom>
            <a:ln w="38100">
              <a:solidFill>
                <a:srgbClr val="BD5B0C"/>
              </a:solidFill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Shape 176"/>
            <p:cNvSpPr/>
            <p:nvPr/>
          </p:nvSpPr>
          <p:spPr>
            <a:xfrm flipV="1">
              <a:off x="4600459" y="5711522"/>
              <a:ext cx="1623642" cy="493601"/>
            </a:xfrm>
            <a:prstGeom prst="line">
              <a:avLst/>
            </a:prstGeom>
            <a:ln w="38100">
              <a:solidFill>
                <a:srgbClr val="BD5B0C"/>
              </a:solidFill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Shape 183"/>
            <p:cNvSpPr/>
            <p:nvPr/>
          </p:nvSpPr>
          <p:spPr>
            <a:xfrm>
              <a:off x="6342174" y="4885193"/>
              <a:ext cx="129876" cy="149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2211" y="9978"/>
                    <a:pt x="9411" y="2778"/>
                    <a:pt x="21600" y="0"/>
                  </a:cubicBezTo>
                </a:path>
              </a:pathLst>
            </a:custGeom>
            <a:ln w="38100">
              <a:solidFill>
                <a:srgbClr val="BD5B0C"/>
              </a:solidFill>
              <a:miter lim="400000"/>
            </a:ln>
          </p:spPr>
          <p:txBody>
            <a:bodyPr lIns="64291" tIns="32146" rIns="64291" bIns="32146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Shape 178"/>
            <p:cNvSpPr/>
            <p:nvPr/>
          </p:nvSpPr>
          <p:spPr>
            <a:xfrm>
              <a:off x="7391223" y="4407738"/>
              <a:ext cx="815066" cy="37504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5717" tIns="35717" rIns="35717" bIns="35717" anchor="ctr"/>
            <a:lstStyle>
              <a:lvl1pPr>
                <a:defRPr sz="1400" b="1">
                  <a:solidFill>
                    <a:srgbClr val="BD5B0C"/>
                  </a:solidFill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>
                  <a:solidFill>
                    <a:srgbClr val="000000"/>
                  </a:solidFill>
                </a:defRPr>
              </a:pPr>
              <a:r>
                <a:rPr kumimoji="0" sz="24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K</a:t>
              </a:r>
              <a:r>
                <a:rPr kumimoji="0" lang="en-US" sz="24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</a:t>
              </a:r>
              <a:r>
                <a:rPr kumimoji="0" sz="24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+B</a:t>
              </a:r>
              <a:r>
                <a:rPr kumimoji="0" lang="en-US" sz="24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</a:t>
              </a:r>
              <a:r>
                <a:rPr kumimoji="0" sz="24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endParaRPr kumimoji="0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Shape 184"/>
            <p:cNvSpPr/>
            <p:nvPr/>
          </p:nvSpPr>
          <p:spPr>
            <a:xfrm>
              <a:off x="6208230" y="5560753"/>
              <a:ext cx="129876" cy="149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9389" y="11622"/>
                    <a:pt x="12189" y="18822"/>
                    <a:pt x="0" y="21600"/>
                  </a:cubicBezTo>
                </a:path>
              </a:pathLst>
            </a:custGeom>
            <a:ln w="38100">
              <a:solidFill>
                <a:srgbClr val="BD5B0C"/>
              </a:solidFill>
              <a:miter lim="400000"/>
            </a:ln>
          </p:spPr>
          <p:txBody>
            <a:bodyPr lIns="64291" tIns="32146" rIns="64291" bIns="32146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" name="Up Arrow 6"/>
          <p:cNvSpPr/>
          <p:nvPr/>
        </p:nvSpPr>
        <p:spPr>
          <a:xfrm rot="15163485">
            <a:off x="5607594" y="4653981"/>
            <a:ext cx="409615" cy="657807"/>
          </a:xfrm>
          <a:prstGeom prst="upArrow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500581" y="168764"/>
            <a:ext cx="6896214" cy="3174835"/>
            <a:chOff x="3809998" y="996369"/>
            <a:chExt cx="4952997" cy="2280230"/>
          </a:xfrm>
        </p:grpSpPr>
        <p:sp>
          <p:nvSpPr>
            <p:cNvPr id="31" name="Shape 200"/>
            <p:cNvSpPr/>
            <p:nvPr/>
          </p:nvSpPr>
          <p:spPr>
            <a:xfrm>
              <a:off x="6978268" y="1389276"/>
              <a:ext cx="1300659" cy="774189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500">
                  <a:solidFill>
                    <a:srgbClr val="FFFFFF"/>
                  </a:solidFill>
                </a:defRPr>
              </a:pPr>
              <a:endParaRPr kumimoji="0" sz="4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Shape 208"/>
            <p:cNvSpPr/>
            <p:nvPr/>
          </p:nvSpPr>
          <p:spPr>
            <a:xfrm>
              <a:off x="6455864" y="1764324"/>
              <a:ext cx="596759" cy="264439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500">
                  <a:solidFill>
                    <a:srgbClr val="FFFFFF"/>
                  </a:solidFill>
                </a:defRPr>
              </a:pPr>
              <a:endParaRPr kumimoji="0" sz="4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Shape 181"/>
            <p:cNvSpPr/>
            <p:nvPr/>
          </p:nvSpPr>
          <p:spPr>
            <a:xfrm rot="3300000">
              <a:off x="6076590" y="2513676"/>
              <a:ext cx="1244631" cy="155614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500">
                  <a:solidFill>
                    <a:srgbClr val="FFFFFF"/>
                  </a:solidFill>
                </a:defRPr>
              </a:pPr>
              <a:endParaRPr kumimoji="0" sz="4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Shape 163"/>
            <p:cNvSpPr/>
            <p:nvPr/>
          </p:nvSpPr>
          <p:spPr>
            <a:xfrm rot="3180000">
              <a:off x="6121238" y="2531536"/>
              <a:ext cx="1244631" cy="155614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500">
                  <a:solidFill>
                    <a:srgbClr val="FFFFFF"/>
                  </a:solidFill>
                </a:defRPr>
              </a:pPr>
              <a:endParaRPr kumimoji="0" sz="4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35" name="Picture 34" descr="Screen Shot 2019-01-24 at 9.46.43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9998" y="1295400"/>
              <a:ext cx="4811484" cy="1981199"/>
            </a:xfrm>
            <a:prstGeom prst="rect">
              <a:avLst/>
            </a:prstGeom>
          </p:spPr>
        </p:pic>
        <p:sp>
          <p:nvSpPr>
            <p:cNvPr id="37" name="Shape 124"/>
            <p:cNvSpPr/>
            <p:nvPr/>
          </p:nvSpPr>
          <p:spPr>
            <a:xfrm>
              <a:off x="6629396" y="996369"/>
              <a:ext cx="2133599" cy="58232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7" tIns="35717" rIns="35717" bIns="35717" anchor="ctr">
              <a:spAutoFit/>
            </a:bodyPr>
            <a:lstStyle>
              <a:lvl1pPr algn="l">
                <a:defRPr sz="1700" b="1"/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Starter “fuel”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(e.g. glucose)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Shape 124"/>
            <p:cNvSpPr/>
            <p:nvPr/>
          </p:nvSpPr>
          <p:spPr>
            <a:xfrm>
              <a:off x="5257797" y="2596916"/>
              <a:ext cx="2133599" cy="58232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7" tIns="35717" rIns="35717" bIns="35717" anchor="ctr">
              <a:spAutoFit/>
            </a:bodyPr>
            <a:lstStyle>
              <a:lvl1pPr algn="l">
                <a:defRPr sz="1700" b="1"/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simple sugars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SCFA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6400796" y="1600200"/>
              <a:ext cx="121920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3799193" y="3241441"/>
            <a:ext cx="2787688" cy="3029738"/>
            <a:chOff x="4610207" y="4165688"/>
            <a:chExt cx="1839946" cy="1999705"/>
          </a:xfrm>
        </p:grpSpPr>
        <p:sp>
          <p:nvSpPr>
            <p:cNvPr id="54" name="Shape 201"/>
            <p:cNvSpPr/>
            <p:nvPr/>
          </p:nvSpPr>
          <p:spPr>
            <a:xfrm flipV="1">
              <a:off x="5586736" y="5250935"/>
              <a:ext cx="1" cy="511213"/>
            </a:xfrm>
            <a:prstGeom prst="line">
              <a:avLst/>
            </a:prstGeom>
            <a:ln w="38100">
              <a:solidFill>
                <a:srgbClr val="BD5B0C"/>
              </a:solidFill>
              <a:prstDash val="sysDot"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Shape 202"/>
            <p:cNvSpPr/>
            <p:nvPr/>
          </p:nvSpPr>
          <p:spPr>
            <a:xfrm flipV="1">
              <a:off x="4610207" y="5891671"/>
              <a:ext cx="885724" cy="273722"/>
            </a:xfrm>
            <a:prstGeom prst="line">
              <a:avLst/>
            </a:prstGeom>
            <a:ln w="38100">
              <a:solidFill>
                <a:srgbClr val="BD5B0C"/>
              </a:solidFill>
              <a:prstDash val="sysDot"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Shape 211"/>
            <p:cNvSpPr/>
            <p:nvPr/>
          </p:nvSpPr>
          <p:spPr>
            <a:xfrm>
              <a:off x="5459586" y="5750607"/>
              <a:ext cx="129876" cy="149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9389" y="11622"/>
                    <a:pt x="12189" y="18822"/>
                    <a:pt x="0" y="21600"/>
                  </a:cubicBezTo>
                </a:path>
              </a:pathLst>
            </a:custGeom>
            <a:ln w="38100">
              <a:solidFill>
                <a:srgbClr val="BD5B0C"/>
              </a:solidFill>
              <a:prstDash val="sysDot"/>
              <a:miter lim="400000"/>
            </a:ln>
          </p:spPr>
          <p:txBody>
            <a:bodyPr lIns="64291" tIns="32146" rIns="64291" bIns="32146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57" name="Screen Shot 2018-10-31 at 11.04.29 PM.png"/>
            <p:cNvPicPr/>
            <p:nvPr/>
          </p:nvPicPr>
          <p:blipFill>
            <a:blip r:embed="rId4">
              <a:extLst/>
            </a:blip>
            <a:srcRect r="8552"/>
            <a:stretch>
              <a:fillRect/>
            </a:stretch>
          </p:blipFill>
          <p:spPr>
            <a:xfrm>
              <a:off x="5207917" y="4165688"/>
              <a:ext cx="944843" cy="63783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58" name="Shape 205"/>
            <p:cNvSpPr/>
            <p:nvPr/>
          </p:nvSpPr>
          <p:spPr>
            <a:xfrm flipV="1">
              <a:off x="5699630" y="4890001"/>
              <a:ext cx="750523" cy="238816"/>
            </a:xfrm>
            <a:prstGeom prst="line">
              <a:avLst/>
            </a:prstGeom>
            <a:ln w="38100">
              <a:solidFill>
                <a:srgbClr val="BD5B0C"/>
              </a:solidFill>
              <a:prstDash val="sysDot"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Shape 212"/>
            <p:cNvSpPr/>
            <p:nvPr/>
          </p:nvSpPr>
          <p:spPr>
            <a:xfrm>
              <a:off x="5584602" y="5128900"/>
              <a:ext cx="129876" cy="149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2211" y="9978"/>
                    <a:pt x="9411" y="2778"/>
                    <a:pt x="21600" y="0"/>
                  </a:cubicBezTo>
                </a:path>
              </a:pathLst>
            </a:custGeom>
            <a:ln w="38100">
              <a:solidFill>
                <a:srgbClr val="BD5B0C"/>
              </a:solidFill>
              <a:prstDash val="sysDot"/>
              <a:miter lim="400000"/>
            </a:ln>
          </p:spPr>
          <p:txBody>
            <a:bodyPr lIns="64291" tIns="32146" rIns="64291" bIns="32146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" name="Shape 207"/>
            <p:cNvSpPr/>
            <p:nvPr/>
          </p:nvSpPr>
          <p:spPr>
            <a:xfrm>
              <a:off x="4734093" y="4757106"/>
              <a:ext cx="1325544" cy="3320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7" tIns="35717" rIns="35717" bIns="35717" anchor="ctr">
              <a:spAutoFit/>
            </a:bodyPr>
            <a:lstStyle>
              <a:lvl1pPr algn="l">
                <a:defRPr sz="1600" i="1">
                  <a:solidFill>
                    <a:srgbClr val="53585F"/>
                  </a:solidFill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i="0">
                  <a:solidFill>
                    <a:srgbClr val="000000"/>
                  </a:solidFill>
                </a:defRPr>
              </a:pPr>
              <a:r>
                <a:rPr kumimoji="0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Hysteresis</a:t>
              </a:r>
            </a:p>
          </p:txBody>
        </p:sp>
      </p:grpSp>
      <p:sp>
        <p:nvSpPr>
          <p:cNvPr id="61" name="Up Arrow 60"/>
          <p:cNvSpPr/>
          <p:nvPr/>
        </p:nvSpPr>
        <p:spPr>
          <a:xfrm rot="8580345">
            <a:off x="4572273" y="1098712"/>
            <a:ext cx="265010" cy="1937097"/>
          </a:xfrm>
          <a:prstGeom prst="upArrow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2" name="Group 61"/>
          <p:cNvGrpSpPr/>
          <p:nvPr/>
        </p:nvGrpSpPr>
        <p:grpSpPr>
          <a:xfrm rot="10800000">
            <a:off x="1501935" y="3376992"/>
            <a:ext cx="1321053" cy="3114756"/>
            <a:chOff x="7086600" y="918287"/>
            <a:chExt cx="1321053" cy="3114756"/>
          </a:xfrm>
        </p:grpSpPr>
        <p:grpSp>
          <p:nvGrpSpPr>
            <p:cNvPr id="63" name="Group 62"/>
            <p:cNvGrpSpPr/>
            <p:nvPr/>
          </p:nvGrpSpPr>
          <p:grpSpPr>
            <a:xfrm>
              <a:off x="7086600" y="2438400"/>
              <a:ext cx="1321053" cy="1594643"/>
              <a:chOff x="7064916" y="2592388"/>
              <a:chExt cx="1321053" cy="1594643"/>
            </a:xfrm>
          </p:grpSpPr>
          <p:sp>
            <p:nvSpPr>
              <p:cNvPr id="65" name="Freeform 64"/>
              <p:cNvSpPr>
                <a:spLocks/>
              </p:cNvSpPr>
              <p:nvPr/>
            </p:nvSpPr>
            <p:spPr bwMode="auto">
              <a:xfrm rot="3260985" flipV="1">
                <a:off x="7170738" y="2971800"/>
                <a:ext cx="1211262" cy="1219200"/>
              </a:xfrm>
              <a:custGeom>
                <a:avLst/>
                <a:gdLst/>
                <a:ahLst/>
                <a:cxnLst>
                  <a:cxn ang="0">
                    <a:pos x="1013" y="660"/>
                  </a:cxn>
                  <a:cxn ang="0">
                    <a:pos x="993" y="312"/>
                  </a:cxn>
                  <a:cxn ang="0">
                    <a:pos x="953" y="194"/>
                  </a:cxn>
                  <a:cxn ang="0">
                    <a:pos x="897" y="144"/>
                  </a:cxn>
                  <a:cxn ang="0">
                    <a:pos x="837" y="125"/>
                  </a:cxn>
                  <a:cxn ang="0">
                    <a:pos x="760" y="91"/>
                  </a:cxn>
                  <a:cxn ang="0">
                    <a:pos x="672" y="50"/>
                  </a:cxn>
                  <a:cxn ang="0">
                    <a:pos x="595" y="18"/>
                  </a:cxn>
                  <a:cxn ang="0">
                    <a:pos x="533" y="3"/>
                  </a:cxn>
                  <a:cxn ang="0">
                    <a:pos x="453" y="0"/>
                  </a:cxn>
                  <a:cxn ang="0">
                    <a:pos x="367" y="6"/>
                  </a:cxn>
                  <a:cxn ang="0">
                    <a:pos x="290" y="18"/>
                  </a:cxn>
                  <a:cxn ang="0">
                    <a:pos x="202" y="94"/>
                  </a:cxn>
                  <a:cxn ang="0">
                    <a:pos x="116" y="211"/>
                  </a:cxn>
                  <a:cxn ang="0">
                    <a:pos x="23" y="243"/>
                  </a:cxn>
                  <a:cxn ang="0">
                    <a:pos x="18" y="328"/>
                  </a:cxn>
                  <a:cxn ang="0">
                    <a:pos x="42" y="377"/>
                  </a:cxn>
                  <a:cxn ang="0">
                    <a:pos x="22" y="420"/>
                  </a:cxn>
                  <a:cxn ang="0">
                    <a:pos x="14" y="451"/>
                  </a:cxn>
                  <a:cxn ang="0">
                    <a:pos x="53" y="485"/>
                  </a:cxn>
                  <a:cxn ang="0">
                    <a:pos x="102" y="486"/>
                  </a:cxn>
                  <a:cxn ang="0">
                    <a:pos x="154" y="469"/>
                  </a:cxn>
                  <a:cxn ang="0">
                    <a:pos x="156" y="489"/>
                  </a:cxn>
                  <a:cxn ang="0">
                    <a:pos x="117" y="536"/>
                  </a:cxn>
                  <a:cxn ang="0">
                    <a:pos x="101" y="559"/>
                  </a:cxn>
                  <a:cxn ang="0">
                    <a:pos x="133" y="606"/>
                  </a:cxn>
                  <a:cxn ang="0">
                    <a:pos x="222" y="598"/>
                  </a:cxn>
                  <a:cxn ang="0">
                    <a:pos x="269" y="644"/>
                  </a:cxn>
                  <a:cxn ang="0">
                    <a:pos x="291" y="734"/>
                  </a:cxn>
                  <a:cxn ang="0">
                    <a:pos x="340" y="864"/>
                  </a:cxn>
                  <a:cxn ang="0">
                    <a:pos x="408" y="964"/>
                  </a:cxn>
                  <a:cxn ang="0">
                    <a:pos x="447" y="1009"/>
                  </a:cxn>
                  <a:cxn ang="0">
                    <a:pos x="489" y="504"/>
                  </a:cxn>
                  <a:cxn ang="0">
                    <a:pos x="446" y="443"/>
                  </a:cxn>
                  <a:cxn ang="0">
                    <a:pos x="450" y="419"/>
                  </a:cxn>
                  <a:cxn ang="0">
                    <a:pos x="511" y="380"/>
                  </a:cxn>
                  <a:cxn ang="0">
                    <a:pos x="566" y="398"/>
                  </a:cxn>
                  <a:cxn ang="0">
                    <a:pos x="585" y="427"/>
                  </a:cxn>
                  <a:cxn ang="0">
                    <a:pos x="580" y="448"/>
                  </a:cxn>
                  <a:cxn ang="0">
                    <a:pos x="542" y="510"/>
                  </a:cxn>
                  <a:cxn ang="0">
                    <a:pos x="489" y="1045"/>
                  </a:cxn>
                  <a:cxn ang="0">
                    <a:pos x="570" y="1092"/>
                  </a:cxn>
                  <a:cxn ang="0">
                    <a:pos x="655" y="1132"/>
                  </a:cxn>
                  <a:cxn ang="0">
                    <a:pos x="731" y="1170"/>
                  </a:cxn>
                  <a:cxn ang="0">
                    <a:pos x="797" y="1225"/>
                  </a:cxn>
                  <a:cxn ang="0">
                    <a:pos x="916" y="1332"/>
                  </a:cxn>
                  <a:cxn ang="0">
                    <a:pos x="1043" y="1438"/>
                  </a:cxn>
                  <a:cxn ang="0">
                    <a:pos x="1137" y="1515"/>
                  </a:cxn>
                  <a:cxn ang="0">
                    <a:pos x="1526" y="1130"/>
                  </a:cxn>
                  <a:cxn ang="0">
                    <a:pos x="1463" y="1099"/>
                  </a:cxn>
                  <a:cxn ang="0">
                    <a:pos x="1317" y="1025"/>
                  </a:cxn>
                  <a:cxn ang="0">
                    <a:pos x="1160" y="936"/>
                  </a:cxn>
                  <a:cxn ang="0">
                    <a:pos x="1058" y="862"/>
                  </a:cxn>
                </a:cxnLst>
                <a:rect l="0" t="0" r="r" b="b"/>
                <a:pathLst>
                  <a:path w="1526" h="1536">
                    <a:moveTo>
                      <a:pt x="1058" y="862"/>
                    </a:moveTo>
                    <a:lnTo>
                      <a:pt x="1037" y="817"/>
                    </a:lnTo>
                    <a:lnTo>
                      <a:pt x="1022" y="748"/>
                    </a:lnTo>
                    <a:lnTo>
                      <a:pt x="1013" y="660"/>
                    </a:lnTo>
                    <a:lnTo>
                      <a:pt x="1006" y="565"/>
                    </a:lnTo>
                    <a:lnTo>
                      <a:pt x="1002" y="470"/>
                    </a:lnTo>
                    <a:lnTo>
                      <a:pt x="998" y="382"/>
                    </a:lnTo>
                    <a:lnTo>
                      <a:pt x="993" y="312"/>
                    </a:lnTo>
                    <a:lnTo>
                      <a:pt x="983" y="267"/>
                    </a:lnTo>
                    <a:lnTo>
                      <a:pt x="973" y="239"/>
                    </a:lnTo>
                    <a:lnTo>
                      <a:pt x="963" y="215"/>
                    </a:lnTo>
                    <a:lnTo>
                      <a:pt x="953" y="194"/>
                    </a:lnTo>
                    <a:lnTo>
                      <a:pt x="942" y="176"/>
                    </a:lnTo>
                    <a:lnTo>
                      <a:pt x="929" y="162"/>
                    </a:lnTo>
                    <a:lnTo>
                      <a:pt x="914" y="152"/>
                    </a:lnTo>
                    <a:lnTo>
                      <a:pt x="897" y="144"/>
                    </a:lnTo>
                    <a:lnTo>
                      <a:pt x="875" y="138"/>
                    </a:lnTo>
                    <a:lnTo>
                      <a:pt x="865" y="136"/>
                    </a:lnTo>
                    <a:lnTo>
                      <a:pt x="852" y="131"/>
                    </a:lnTo>
                    <a:lnTo>
                      <a:pt x="837" y="125"/>
                    </a:lnTo>
                    <a:lnTo>
                      <a:pt x="820" y="118"/>
                    </a:lnTo>
                    <a:lnTo>
                      <a:pt x="801" y="109"/>
                    </a:lnTo>
                    <a:lnTo>
                      <a:pt x="782" y="101"/>
                    </a:lnTo>
                    <a:lnTo>
                      <a:pt x="760" y="91"/>
                    </a:lnTo>
                    <a:lnTo>
                      <a:pt x="739" y="80"/>
                    </a:lnTo>
                    <a:lnTo>
                      <a:pt x="717" y="70"/>
                    </a:lnTo>
                    <a:lnTo>
                      <a:pt x="694" y="61"/>
                    </a:lnTo>
                    <a:lnTo>
                      <a:pt x="672" y="50"/>
                    </a:lnTo>
                    <a:lnTo>
                      <a:pt x="651" y="41"/>
                    </a:lnTo>
                    <a:lnTo>
                      <a:pt x="631" y="32"/>
                    </a:lnTo>
                    <a:lnTo>
                      <a:pt x="612" y="24"/>
                    </a:lnTo>
                    <a:lnTo>
                      <a:pt x="595" y="18"/>
                    </a:lnTo>
                    <a:lnTo>
                      <a:pt x="579" y="12"/>
                    </a:lnTo>
                    <a:lnTo>
                      <a:pt x="565" y="9"/>
                    </a:lnTo>
                    <a:lnTo>
                      <a:pt x="550" y="6"/>
                    </a:lnTo>
                    <a:lnTo>
                      <a:pt x="533" y="3"/>
                    </a:lnTo>
                    <a:lnTo>
                      <a:pt x="514" y="2"/>
                    </a:lnTo>
                    <a:lnTo>
                      <a:pt x="495" y="1"/>
                    </a:lnTo>
                    <a:lnTo>
                      <a:pt x="474" y="0"/>
                    </a:lnTo>
                    <a:lnTo>
                      <a:pt x="453" y="0"/>
                    </a:lnTo>
                    <a:lnTo>
                      <a:pt x="431" y="0"/>
                    </a:lnTo>
                    <a:lnTo>
                      <a:pt x="409" y="1"/>
                    </a:lnTo>
                    <a:lnTo>
                      <a:pt x="388" y="3"/>
                    </a:lnTo>
                    <a:lnTo>
                      <a:pt x="367" y="6"/>
                    </a:lnTo>
                    <a:lnTo>
                      <a:pt x="346" y="8"/>
                    </a:lnTo>
                    <a:lnTo>
                      <a:pt x="325" y="10"/>
                    </a:lnTo>
                    <a:lnTo>
                      <a:pt x="307" y="15"/>
                    </a:lnTo>
                    <a:lnTo>
                      <a:pt x="290" y="18"/>
                    </a:lnTo>
                    <a:lnTo>
                      <a:pt x="273" y="23"/>
                    </a:lnTo>
                    <a:lnTo>
                      <a:pt x="248" y="38"/>
                    </a:lnTo>
                    <a:lnTo>
                      <a:pt x="224" y="63"/>
                    </a:lnTo>
                    <a:lnTo>
                      <a:pt x="202" y="94"/>
                    </a:lnTo>
                    <a:lnTo>
                      <a:pt x="180" y="129"/>
                    </a:lnTo>
                    <a:lnTo>
                      <a:pt x="158" y="162"/>
                    </a:lnTo>
                    <a:lnTo>
                      <a:pt x="138" y="191"/>
                    </a:lnTo>
                    <a:lnTo>
                      <a:pt x="116" y="211"/>
                    </a:lnTo>
                    <a:lnTo>
                      <a:pt x="93" y="219"/>
                    </a:lnTo>
                    <a:lnTo>
                      <a:pt x="67" y="222"/>
                    </a:lnTo>
                    <a:lnTo>
                      <a:pt x="44" y="230"/>
                    </a:lnTo>
                    <a:lnTo>
                      <a:pt x="23" y="243"/>
                    </a:lnTo>
                    <a:lnTo>
                      <a:pt x="8" y="260"/>
                    </a:lnTo>
                    <a:lnTo>
                      <a:pt x="0" y="281"/>
                    </a:lnTo>
                    <a:lnTo>
                      <a:pt x="3" y="304"/>
                    </a:lnTo>
                    <a:lnTo>
                      <a:pt x="18" y="328"/>
                    </a:lnTo>
                    <a:lnTo>
                      <a:pt x="47" y="355"/>
                    </a:lnTo>
                    <a:lnTo>
                      <a:pt x="48" y="359"/>
                    </a:lnTo>
                    <a:lnTo>
                      <a:pt x="45" y="366"/>
                    </a:lnTo>
                    <a:lnTo>
                      <a:pt x="42" y="377"/>
                    </a:lnTo>
                    <a:lnTo>
                      <a:pt x="37" y="389"/>
                    </a:lnTo>
                    <a:lnTo>
                      <a:pt x="32" y="401"/>
                    </a:lnTo>
                    <a:lnTo>
                      <a:pt x="27" y="411"/>
                    </a:lnTo>
                    <a:lnTo>
                      <a:pt x="22" y="420"/>
                    </a:lnTo>
                    <a:lnTo>
                      <a:pt x="19" y="425"/>
                    </a:lnTo>
                    <a:lnTo>
                      <a:pt x="14" y="433"/>
                    </a:lnTo>
                    <a:lnTo>
                      <a:pt x="13" y="442"/>
                    </a:lnTo>
                    <a:lnTo>
                      <a:pt x="14" y="451"/>
                    </a:lnTo>
                    <a:lnTo>
                      <a:pt x="20" y="462"/>
                    </a:lnTo>
                    <a:lnTo>
                      <a:pt x="28" y="471"/>
                    </a:lnTo>
                    <a:lnTo>
                      <a:pt x="40" y="479"/>
                    </a:lnTo>
                    <a:lnTo>
                      <a:pt x="53" y="485"/>
                    </a:lnTo>
                    <a:lnTo>
                      <a:pt x="70" y="489"/>
                    </a:lnTo>
                    <a:lnTo>
                      <a:pt x="79" y="489"/>
                    </a:lnTo>
                    <a:lnTo>
                      <a:pt x="89" y="488"/>
                    </a:lnTo>
                    <a:lnTo>
                      <a:pt x="102" y="486"/>
                    </a:lnTo>
                    <a:lnTo>
                      <a:pt x="116" y="481"/>
                    </a:lnTo>
                    <a:lnTo>
                      <a:pt x="129" y="478"/>
                    </a:lnTo>
                    <a:lnTo>
                      <a:pt x="142" y="473"/>
                    </a:lnTo>
                    <a:lnTo>
                      <a:pt x="154" y="469"/>
                    </a:lnTo>
                    <a:lnTo>
                      <a:pt x="163" y="465"/>
                    </a:lnTo>
                    <a:lnTo>
                      <a:pt x="164" y="469"/>
                    </a:lnTo>
                    <a:lnTo>
                      <a:pt x="162" y="476"/>
                    </a:lnTo>
                    <a:lnTo>
                      <a:pt x="156" y="489"/>
                    </a:lnTo>
                    <a:lnTo>
                      <a:pt x="142" y="510"/>
                    </a:lnTo>
                    <a:lnTo>
                      <a:pt x="133" y="522"/>
                    </a:lnTo>
                    <a:lnTo>
                      <a:pt x="125" y="530"/>
                    </a:lnTo>
                    <a:lnTo>
                      <a:pt x="117" y="536"/>
                    </a:lnTo>
                    <a:lnTo>
                      <a:pt x="111" y="540"/>
                    </a:lnTo>
                    <a:lnTo>
                      <a:pt x="105" y="545"/>
                    </a:lnTo>
                    <a:lnTo>
                      <a:pt x="102" y="551"/>
                    </a:lnTo>
                    <a:lnTo>
                      <a:pt x="101" y="559"/>
                    </a:lnTo>
                    <a:lnTo>
                      <a:pt x="101" y="569"/>
                    </a:lnTo>
                    <a:lnTo>
                      <a:pt x="105" y="582"/>
                    </a:lnTo>
                    <a:lnTo>
                      <a:pt x="117" y="594"/>
                    </a:lnTo>
                    <a:lnTo>
                      <a:pt x="133" y="606"/>
                    </a:lnTo>
                    <a:lnTo>
                      <a:pt x="154" y="613"/>
                    </a:lnTo>
                    <a:lnTo>
                      <a:pt x="176" y="615"/>
                    </a:lnTo>
                    <a:lnTo>
                      <a:pt x="199" y="610"/>
                    </a:lnTo>
                    <a:lnTo>
                      <a:pt x="222" y="598"/>
                    </a:lnTo>
                    <a:lnTo>
                      <a:pt x="242" y="574"/>
                    </a:lnTo>
                    <a:lnTo>
                      <a:pt x="254" y="598"/>
                    </a:lnTo>
                    <a:lnTo>
                      <a:pt x="262" y="621"/>
                    </a:lnTo>
                    <a:lnTo>
                      <a:pt x="269" y="644"/>
                    </a:lnTo>
                    <a:lnTo>
                      <a:pt x="276" y="667"/>
                    </a:lnTo>
                    <a:lnTo>
                      <a:pt x="280" y="690"/>
                    </a:lnTo>
                    <a:lnTo>
                      <a:pt x="285" y="712"/>
                    </a:lnTo>
                    <a:lnTo>
                      <a:pt x="291" y="734"/>
                    </a:lnTo>
                    <a:lnTo>
                      <a:pt x="298" y="756"/>
                    </a:lnTo>
                    <a:lnTo>
                      <a:pt x="314" y="799"/>
                    </a:lnTo>
                    <a:lnTo>
                      <a:pt x="328" y="835"/>
                    </a:lnTo>
                    <a:lnTo>
                      <a:pt x="340" y="864"/>
                    </a:lnTo>
                    <a:lnTo>
                      <a:pt x="353" y="889"/>
                    </a:lnTo>
                    <a:lnTo>
                      <a:pt x="368" y="912"/>
                    </a:lnTo>
                    <a:lnTo>
                      <a:pt x="386" y="936"/>
                    </a:lnTo>
                    <a:lnTo>
                      <a:pt x="408" y="964"/>
                    </a:lnTo>
                    <a:lnTo>
                      <a:pt x="436" y="998"/>
                    </a:lnTo>
                    <a:lnTo>
                      <a:pt x="439" y="1002"/>
                    </a:lnTo>
                    <a:lnTo>
                      <a:pt x="444" y="1006"/>
                    </a:lnTo>
                    <a:lnTo>
                      <a:pt x="447" y="1009"/>
                    </a:lnTo>
                    <a:lnTo>
                      <a:pt x="451" y="1014"/>
                    </a:lnTo>
                    <a:lnTo>
                      <a:pt x="515" y="522"/>
                    </a:lnTo>
                    <a:lnTo>
                      <a:pt x="503" y="516"/>
                    </a:lnTo>
                    <a:lnTo>
                      <a:pt x="489" y="504"/>
                    </a:lnTo>
                    <a:lnTo>
                      <a:pt x="476" y="489"/>
                    </a:lnTo>
                    <a:lnTo>
                      <a:pt x="465" y="472"/>
                    </a:lnTo>
                    <a:lnTo>
                      <a:pt x="454" y="456"/>
                    </a:lnTo>
                    <a:lnTo>
                      <a:pt x="446" y="443"/>
                    </a:lnTo>
                    <a:lnTo>
                      <a:pt x="442" y="433"/>
                    </a:lnTo>
                    <a:lnTo>
                      <a:pt x="439" y="430"/>
                    </a:lnTo>
                    <a:lnTo>
                      <a:pt x="443" y="426"/>
                    </a:lnTo>
                    <a:lnTo>
                      <a:pt x="450" y="419"/>
                    </a:lnTo>
                    <a:lnTo>
                      <a:pt x="462" y="409"/>
                    </a:lnTo>
                    <a:lnTo>
                      <a:pt x="477" y="398"/>
                    </a:lnTo>
                    <a:lnTo>
                      <a:pt x="494" y="388"/>
                    </a:lnTo>
                    <a:lnTo>
                      <a:pt x="511" y="380"/>
                    </a:lnTo>
                    <a:lnTo>
                      <a:pt x="528" y="378"/>
                    </a:lnTo>
                    <a:lnTo>
                      <a:pt x="543" y="381"/>
                    </a:lnTo>
                    <a:lnTo>
                      <a:pt x="556" y="389"/>
                    </a:lnTo>
                    <a:lnTo>
                      <a:pt x="566" y="398"/>
                    </a:lnTo>
                    <a:lnTo>
                      <a:pt x="574" y="406"/>
                    </a:lnTo>
                    <a:lnTo>
                      <a:pt x="579" y="415"/>
                    </a:lnTo>
                    <a:lnTo>
                      <a:pt x="582" y="423"/>
                    </a:lnTo>
                    <a:lnTo>
                      <a:pt x="585" y="427"/>
                    </a:lnTo>
                    <a:lnTo>
                      <a:pt x="586" y="432"/>
                    </a:lnTo>
                    <a:lnTo>
                      <a:pt x="586" y="433"/>
                    </a:lnTo>
                    <a:lnTo>
                      <a:pt x="585" y="438"/>
                    </a:lnTo>
                    <a:lnTo>
                      <a:pt x="580" y="448"/>
                    </a:lnTo>
                    <a:lnTo>
                      <a:pt x="573" y="463"/>
                    </a:lnTo>
                    <a:lnTo>
                      <a:pt x="564" y="479"/>
                    </a:lnTo>
                    <a:lnTo>
                      <a:pt x="553" y="496"/>
                    </a:lnTo>
                    <a:lnTo>
                      <a:pt x="542" y="510"/>
                    </a:lnTo>
                    <a:lnTo>
                      <a:pt x="529" y="521"/>
                    </a:lnTo>
                    <a:lnTo>
                      <a:pt x="517" y="523"/>
                    </a:lnTo>
                    <a:lnTo>
                      <a:pt x="471" y="1031"/>
                    </a:lnTo>
                    <a:lnTo>
                      <a:pt x="489" y="1045"/>
                    </a:lnTo>
                    <a:lnTo>
                      <a:pt x="507" y="1057"/>
                    </a:lnTo>
                    <a:lnTo>
                      <a:pt x="528" y="1070"/>
                    </a:lnTo>
                    <a:lnTo>
                      <a:pt x="549" y="1082"/>
                    </a:lnTo>
                    <a:lnTo>
                      <a:pt x="570" y="1092"/>
                    </a:lnTo>
                    <a:lnTo>
                      <a:pt x="592" y="1102"/>
                    </a:lnTo>
                    <a:lnTo>
                      <a:pt x="612" y="1113"/>
                    </a:lnTo>
                    <a:lnTo>
                      <a:pt x="634" y="1123"/>
                    </a:lnTo>
                    <a:lnTo>
                      <a:pt x="655" y="1132"/>
                    </a:lnTo>
                    <a:lnTo>
                      <a:pt x="676" y="1142"/>
                    </a:lnTo>
                    <a:lnTo>
                      <a:pt x="695" y="1152"/>
                    </a:lnTo>
                    <a:lnTo>
                      <a:pt x="714" y="1161"/>
                    </a:lnTo>
                    <a:lnTo>
                      <a:pt x="731" y="1170"/>
                    </a:lnTo>
                    <a:lnTo>
                      <a:pt x="746" y="1181"/>
                    </a:lnTo>
                    <a:lnTo>
                      <a:pt x="761" y="1191"/>
                    </a:lnTo>
                    <a:lnTo>
                      <a:pt x="772" y="1202"/>
                    </a:lnTo>
                    <a:lnTo>
                      <a:pt x="797" y="1225"/>
                    </a:lnTo>
                    <a:lnTo>
                      <a:pt x="824" y="1250"/>
                    </a:lnTo>
                    <a:lnTo>
                      <a:pt x="854" y="1276"/>
                    </a:lnTo>
                    <a:lnTo>
                      <a:pt x="885" y="1304"/>
                    </a:lnTo>
                    <a:lnTo>
                      <a:pt x="916" y="1332"/>
                    </a:lnTo>
                    <a:lnTo>
                      <a:pt x="950" y="1359"/>
                    </a:lnTo>
                    <a:lnTo>
                      <a:pt x="981" y="1387"/>
                    </a:lnTo>
                    <a:lnTo>
                      <a:pt x="1013" y="1414"/>
                    </a:lnTo>
                    <a:lnTo>
                      <a:pt x="1043" y="1438"/>
                    </a:lnTo>
                    <a:lnTo>
                      <a:pt x="1071" y="1461"/>
                    </a:lnTo>
                    <a:lnTo>
                      <a:pt x="1096" y="1481"/>
                    </a:lnTo>
                    <a:lnTo>
                      <a:pt x="1118" y="1500"/>
                    </a:lnTo>
                    <a:lnTo>
                      <a:pt x="1137" y="1515"/>
                    </a:lnTo>
                    <a:lnTo>
                      <a:pt x="1150" y="1526"/>
                    </a:lnTo>
                    <a:lnTo>
                      <a:pt x="1158" y="1533"/>
                    </a:lnTo>
                    <a:lnTo>
                      <a:pt x="1162" y="1536"/>
                    </a:lnTo>
                    <a:lnTo>
                      <a:pt x="1526" y="1130"/>
                    </a:lnTo>
                    <a:lnTo>
                      <a:pt x="1521" y="1128"/>
                    </a:lnTo>
                    <a:lnTo>
                      <a:pt x="1509" y="1122"/>
                    </a:lnTo>
                    <a:lnTo>
                      <a:pt x="1489" y="1112"/>
                    </a:lnTo>
                    <a:lnTo>
                      <a:pt x="1463" y="1099"/>
                    </a:lnTo>
                    <a:lnTo>
                      <a:pt x="1432" y="1084"/>
                    </a:lnTo>
                    <a:lnTo>
                      <a:pt x="1396" y="1066"/>
                    </a:lnTo>
                    <a:lnTo>
                      <a:pt x="1358" y="1046"/>
                    </a:lnTo>
                    <a:lnTo>
                      <a:pt x="1317" y="1025"/>
                    </a:lnTo>
                    <a:lnTo>
                      <a:pt x="1276" y="1003"/>
                    </a:lnTo>
                    <a:lnTo>
                      <a:pt x="1236" y="981"/>
                    </a:lnTo>
                    <a:lnTo>
                      <a:pt x="1196" y="958"/>
                    </a:lnTo>
                    <a:lnTo>
                      <a:pt x="1160" y="936"/>
                    </a:lnTo>
                    <a:lnTo>
                      <a:pt x="1126" y="916"/>
                    </a:lnTo>
                    <a:lnTo>
                      <a:pt x="1097" y="896"/>
                    </a:lnTo>
                    <a:lnTo>
                      <a:pt x="1074" y="878"/>
                    </a:lnTo>
                    <a:lnTo>
                      <a:pt x="1058" y="86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6" name="Freeform 65"/>
              <p:cNvSpPr>
                <a:spLocks/>
              </p:cNvSpPr>
              <p:nvPr/>
            </p:nvSpPr>
            <p:spPr bwMode="auto">
              <a:xfrm rot="3260985" flipV="1">
                <a:off x="7626445" y="3194231"/>
                <a:ext cx="52387" cy="404813"/>
              </a:xfrm>
              <a:custGeom>
                <a:avLst/>
                <a:gdLst/>
                <a:ahLst/>
                <a:cxnLst>
                  <a:cxn ang="0">
                    <a:pos x="64" y="1"/>
                  </a:cxn>
                  <a:cxn ang="0">
                    <a:pos x="64" y="0"/>
                  </a:cxn>
                  <a:cxn ang="0">
                    <a:pos x="64" y="0"/>
                  </a:cxn>
                  <a:cxn ang="0">
                    <a:pos x="64" y="0"/>
                  </a:cxn>
                  <a:cxn ang="0">
                    <a:pos x="64" y="0"/>
                  </a:cxn>
                  <a:cxn ang="0">
                    <a:pos x="0" y="492"/>
                  </a:cxn>
                  <a:cxn ang="0">
                    <a:pos x="5" y="496"/>
                  </a:cxn>
                  <a:cxn ang="0">
                    <a:pos x="10" y="500"/>
                  </a:cxn>
                  <a:cxn ang="0">
                    <a:pos x="15" y="504"/>
                  </a:cxn>
                  <a:cxn ang="0">
                    <a:pos x="20" y="509"/>
                  </a:cxn>
                  <a:cxn ang="0">
                    <a:pos x="66" y="1"/>
                  </a:cxn>
                  <a:cxn ang="0">
                    <a:pos x="66" y="1"/>
                  </a:cxn>
                  <a:cxn ang="0">
                    <a:pos x="66" y="1"/>
                  </a:cxn>
                  <a:cxn ang="0">
                    <a:pos x="66" y="1"/>
                  </a:cxn>
                  <a:cxn ang="0">
                    <a:pos x="64" y="1"/>
                  </a:cxn>
                </a:cxnLst>
                <a:rect l="0" t="0" r="r" b="b"/>
                <a:pathLst>
                  <a:path w="66" h="509">
                    <a:moveTo>
                      <a:pt x="64" y="1"/>
                    </a:moveTo>
                    <a:lnTo>
                      <a:pt x="64" y="0"/>
                    </a:lnTo>
                    <a:lnTo>
                      <a:pt x="64" y="0"/>
                    </a:lnTo>
                    <a:lnTo>
                      <a:pt x="64" y="0"/>
                    </a:lnTo>
                    <a:lnTo>
                      <a:pt x="64" y="0"/>
                    </a:lnTo>
                    <a:lnTo>
                      <a:pt x="0" y="492"/>
                    </a:lnTo>
                    <a:lnTo>
                      <a:pt x="5" y="496"/>
                    </a:lnTo>
                    <a:lnTo>
                      <a:pt x="10" y="500"/>
                    </a:lnTo>
                    <a:lnTo>
                      <a:pt x="15" y="504"/>
                    </a:lnTo>
                    <a:lnTo>
                      <a:pt x="20" y="509"/>
                    </a:lnTo>
                    <a:lnTo>
                      <a:pt x="66" y="1"/>
                    </a:lnTo>
                    <a:lnTo>
                      <a:pt x="66" y="1"/>
                    </a:lnTo>
                    <a:lnTo>
                      <a:pt x="66" y="1"/>
                    </a:lnTo>
                    <a:lnTo>
                      <a:pt x="66" y="1"/>
                    </a:lnTo>
                    <a:lnTo>
                      <a:pt x="64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7" name="Freeform 66"/>
              <p:cNvSpPr>
                <a:spLocks/>
              </p:cNvSpPr>
              <p:nvPr/>
            </p:nvSpPr>
            <p:spPr bwMode="auto">
              <a:xfrm rot="3260985" flipV="1">
                <a:off x="7093491" y="3444015"/>
                <a:ext cx="63500" cy="120650"/>
              </a:xfrm>
              <a:custGeom>
                <a:avLst/>
                <a:gdLst/>
                <a:ahLst/>
                <a:cxnLst>
                  <a:cxn ang="0">
                    <a:pos x="74" y="9"/>
                  </a:cxn>
                  <a:cxn ang="0">
                    <a:pos x="68" y="23"/>
                  </a:cxn>
                  <a:cxn ang="0">
                    <a:pos x="59" y="41"/>
                  </a:cxn>
                  <a:cxn ang="0">
                    <a:pos x="48" y="63"/>
                  </a:cxn>
                  <a:cxn ang="0">
                    <a:pos x="35" y="84"/>
                  </a:cxn>
                  <a:cxn ang="0">
                    <a:pos x="22" y="104"/>
                  </a:cxn>
                  <a:cxn ang="0">
                    <a:pos x="12" y="121"/>
                  </a:cxn>
                  <a:cxn ang="0">
                    <a:pos x="4" y="132"/>
                  </a:cxn>
                  <a:cxn ang="0">
                    <a:pos x="1" y="137"/>
                  </a:cxn>
                  <a:cxn ang="0">
                    <a:pos x="0" y="137"/>
                  </a:cxn>
                  <a:cxn ang="0">
                    <a:pos x="0" y="139"/>
                  </a:cxn>
                  <a:cxn ang="0">
                    <a:pos x="5" y="141"/>
                  </a:cxn>
                  <a:cxn ang="0">
                    <a:pos x="19" y="146"/>
                  </a:cxn>
                  <a:cxn ang="0">
                    <a:pos x="23" y="147"/>
                  </a:cxn>
                  <a:cxn ang="0">
                    <a:pos x="28" y="148"/>
                  </a:cxn>
                  <a:cxn ang="0">
                    <a:pos x="33" y="149"/>
                  </a:cxn>
                  <a:cxn ang="0">
                    <a:pos x="37" y="150"/>
                  </a:cxn>
                  <a:cxn ang="0">
                    <a:pos x="43" y="132"/>
                  </a:cxn>
                  <a:cxn ang="0">
                    <a:pos x="48" y="112"/>
                  </a:cxn>
                  <a:cxn ang="0">
                    <a:pos x="53" y="94"/>
                  </a:cxn>
                  <a:cxn ang="0">
                    <a:pos x="59" y="74"/>
                  </a:cxn>
                  <a:cxn ang="0">
                    <a:pos x="64" y="56"/>
                  </a:cxn>
                  <a:cxn ang="0">
                    <a:pos x="69" y="36"/>
                  </a:cxn>
                  <a:cxn ang="0">
                    <a:pos x="75" y="18"/>
                  </a:cxn>
                  <a:cxn ang="0">
                    <a:pos x="81" y="0"/>
                  </a:cxn>
                  <a:cxn ang="0">
                    <a:pos x="79" y="2"/>
                  </a:cxn>
                  <a:cxn ang="0">
                    <a:pos x="76" y="4"/>
                  </a:cxn>
                  <a:cxn ang="0">
                    <a:pos x="75" y="6"/>
                  </a:cxn>
                  <a:cxn ang="0">
                    <a:pos x="74" y="9"/>
                  </a:cxn>
                </a:cxnLst>
                <a:rect l="0" t="0" r="r" b="b"/>
                <a:pathLst>
                  <a:path w="81" h="150">
                    <a:moveTo>
                      <a:pt x="74" y="9"/>
                    </a:moveTo>
                    <a:lnTo>
                      <a:pt x="68" y="23"/>
                    </a:lnTo>
                    <a:lnTo>
                      <a:pt x="59" y="41"/>
                    </a:lnTo>
                    <a:lnTo>
                      <a:pt x="48" y="63"/>
                    </a:lnTo>
                    <a:lnTo>
                      <a:pt x="35" y="84"/>
                    </a:lnTo>
                    <a:lnTo>
                      <a:pt x="22" y="104"/>
                    </a:lnTo>
                    <a:lnTo>
                      <a:pt x="12" y="121"/>
                    </a:lnTo>
                    <a:lnTo>
                      <a:pt x="4" y="132"/>
                    </a:lnTo>
                    <a:lnTo>
                      <a:pt x="1" y="137"/>
                    </a:lnTo>
                    <a:lnTo>
                      <a:pt x="0" y="137"/>
                    </a:lnTo>
                    <a:lnTo>
                      <a:pt x="0" y="139"/>
                    </a:lnTo>
                    <a:lnTo>
                      <a:pt x="5" y="141"/>
                    </a:lnTo>
                    <a:lnTo>
                      <a:pt x="19" y="146"/>
                    </a:lnTo>
                    <a:lnTo>
                      <a:pt x="23" y="147"/>
                    </a:lnTo>
                    <a:lnTo>
                      <a:pt x="28" y="148"/>
                    </a:lnTo>
                    <a:lnTo>
                      <a:pt x="33" y="149"/>
                    </a:lnTo>
                    <a:lnTo>
                      <a:pt x="37" y="150"/>
                    </a:lnTo>
                    <a:lnTo>
                      <a:pt x="43" y="132"/>
                    </a:lnTo>
                    <a:lnTo>
                      <a:pt x="48" y="112"/>
                    </a:lnTo>
                    <a:lnTo>
                      <a:pt x="53" y="94"/>
                    </a:lnTo>
                    <a:lnTo>
                      <a:pt x="59" y="74"/>
                    </a:lnTo>
                    <a:lnTo>
                      <a:pt x="64" y="56"/>
                    </a:lnTo>
                    <a:lnTo>
                      <a:pt x="69" y="36"/>
                    </a:lnTo>
                    <a:lnTo>
                      <a:pt x="75" y="18"/>
                    </a:lnTo>
                    <a:lnTo>
                      <a:pt x="81" y="0"/>
                    </a:lnTo>
                    <a:lnTo>
                      <a:pt x="79" y="2"/>
                    </a:lnTo>
                    <a:lnTo>
                      <a:pt x="76" y="4"/>
                    </a:lnTo>
                    <a:lnTo>
                      <a:pt x="75" y="6"/>
                    </a:lnTo>
                    <a:lnTo>
                      <a:pt x="74" y="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8" name="Freeform 67"/>
              <p:cNvSpPr>
                <a:spLocks/>
              </p:cNvSpPr>
              <p:nvPr/>
            </p:nvSpPr>
            <p:spPr bwMode="auto">
              <a:xfrm rot="3260985" flipV="1">
                <a:off x="7188737" y="3058249"/>
                <a:ext cx="1004887" cy="1023938"/>
              </a:xfrm>
              <a:custGeom>
                <a:avLst/>
                <a:gdLst/>
                <a:ahLst/>
                <a:cxnLst>
                  <a:cxn ang="0">
                    <a:pos x="1226" y="1099"/>
                  </a:cxn>
                  <a:cxn ang="0">
                    <a:pos x="1152" y="1109"/>
                  </a:cxn>
                  <a:cxn ang="0">
                    <a:pos x="1203" y="1041"/>
                  </a:cxn>
                  <a:cxn ang="0">
                    <a:pos x="1149" y="1076"/>
                  </a:cxn>
                  <a:cxn ang="0">
                    <a:pos x="1104" y="1073"/>
                  </a:cxn>
                  <a:cxn ang="0">
                    <a:pos x="1136" y="1016"/>
                  </a:cxn>
                  <a:cxn ang="0">
                    <a:pos x="1067" y="1056"/>
                  </a:cxn>
                  <a:cxn ang="0">
                    <a:pos x="1047" y="1025"/>
                  </a:cxn>
                  <a:cxn ang="0">
                    <a:pos x="1081" y="969"/>
                  </a:cxn>
                  <a:cxn ang="0">
                    <a:pos x="985" y="1031"/>
                  </a:cxn>
                  <a:cxn ang="0">
                    <a:pos x="1007" y="979"/>
                  </a:cxn>
                  <a:cxn ang="0">
                    <a:pos x="1028" y="939"/>
                  </a:cxn>
                  <a:cxn ang="0">
                    <a:pos x="922" y="996"/>
                  </a:cxn>
                  <a:cxn ang="0">
                    <a:pos x="956" y="949"/>
                  </a:cxn>
                  <a:cxn ang="0">
                    <a:pos x="958" y="925"/>
                  </a:cxn>
                  <a:cxn ang="0">
                    <a:pos x="870" y="959"/>
                  </a:cxn>
                  <a:cxn ang="0">
                    <a:pos x="920" y="901"/>
                  </a:cxn>
                  <a:cxn ang="0">
                    <a:pos x="835" y="922"/>
                  </a:cxn>
                  <a:cxn ang="0">
                    <a:pos x="795" y="848"/>
                  </a:cxn>
                  <a:cxn ang="0">
                    <a:pos x="751" y="860"/>
                  </a:cxn>
                  <a:cxn ang="0">
                    <a:pos x="686" y="767"/>
                  </a:cxn>
                  <a:cxn ang="0">
                    <a:pos x="742" y="679"/>
                  </a:cxn>
                  <a:cxn ang="0">
                    <a:pos x="763" y="621"/>
                  </a:cxn>
                  <a:cxn ang="0">
                    <a:pos x="833" y="368"/>
                  </a:cxn>
                  <a:cxn ang="0">
                    <a:pos x="851" y="205"/>
                  </a:cxn>
                  <a:cxn ang="0">
                    <a:pos x="734" y="145"/>
                  </a:cxn>
                  <a:cxn ang="0">
                    <a:pos x="560" y="43"/>
                  </a:cxn>
                  <a:cxn ang="0">
                    <a:pos x="510" y="16"/>
                  </a:cxn>
                  <a:cxn ang="0">
                    <a:pos x="381" y="4"/>
                  </a:cxn>
                  <a:cxn ang="0">
                    <a:pos x="283" y="12"/>
                  </a:cxn>
                  <a:cxn ang="0">
                    <a:pos x="236" y="100"/>
                  </a:cxn>
                  <a:cxn ang="0">
                    <a:pos x="223" y="174"/>
                  </a:cxn>
                  <a:cxn ang="0">
                    <a:pos x="273" y="115"/>
                  </a:cxn>
                  <a:cxn ang="0">
                    <a:pos x="314" y="126"/>
                  </a:cxn>
                  <a:cxn ang="0">
                    <a:pos x="389" y="124"/>
                  </a:cxn>
                  <a:cxn ang="0">
                    <a:pos x="439" y="144"/>
                  </a:cxn>
                  <a:cxn ang="0">
                    <a:pos x="495" y="177"/>
                  </a:cxn>
                  <a:cxn ang="0">
                    <a:pos x="559" y="223"/>
                  </a:cxn>
                  <a:cxn ang="0">
                    <a:pos x="612" y="324"/>
                  </a:cxn>
                  <a:cxn ang="0">
                    <a:pos x="585" y="424"/>
                  </a:cxn>
                  <a:cxn ang="0">
                    <a:pos x="481" y="558"/>
                  </a:cxn>
                  <a:cxn ang="0">
                    <a:pos x="404" y="496"/>
                  </a:cxn>
                  <a:cxn ang="0">
                    <a:pos x="288" y="362"/>
                  </a:cxn>
                  <a:cxn ang="0">
                    <a:pos x="190" y="270"/>
                  </a:cxn>
                  <a:cxn ang="0">
                    <a:pos x="85" y="230"/>
                  </a:cxn>
                  <a:cxn ang="0">
                    <a:pos x="11" y="224"/>
                  </a:cxn>
                  <a:cxn ang="0">
                    <a:pos x="54" y="253"/>
                  </a:cxn>
                  <a:cxn ang="0">
                    <a:pos x="146" y="294"/>
                  </a:cxn>
                  <a:cxn ang="0">
                    <a:pos x="146" y="360"/>
                  </a:cxn>
                  <a:cxn ang="0">
                    <a:pos x="161" y="395"/>
                  </a:cxn>
                  <a:cxn ang="0">
                    <a:pos x="205" y="470"/>
                  </a:cxn>
                  <a:cxn ang="0">
                    <a:pos x="241" y="503"/>
                  </a:cxn>
                  <a:cxn ang="0">
                    <a:pos x="373" y="715"/>
                  </a:cxn>
                  <a:cxn ang="0">
                    <a:pos x="451" y="835"/>
                  </a:cxn>
                  <a:cxn ang="0">
                    <a:pos x="544" y="904"/>
                  </a:cxn>
                  <a:cxn ang="0">
                    <a:pos x="636" y="957"/>
                  </a:cxn>
                  <a:cxn ang="0">
                    <a:pos x="695" y="985"/>
                  </a:cxn>
                  <a:cxn ang="0">
                    <a:pos x="1083" y="1289"/>
                  </a:cxn>
                  <a:cxn ang="0">
                    <a:pos x="1222" y="1140"/>
                  </a:cxn>
                </a:cxnLst>
                <a:rect l="0" t="0" r="r" b="b"/>
                <a:pathLst>
                  <a:path w="1266" h="1289">
                    <a:moveTo>
                      <a:pt x="1221" y="1139"/>
                    </a:moveTo>
                    <a:lnTo>
                      <a:pt x="1266" y="1078"/>
                    </a:lnTo>
                    <a:lnTo>
                      <a:pt x="1264" y="1079"/>
                    </a:lnTo>
                    <a:lnTo>
                      <a:pt x="1258" y="1081"/>
                    </a:lnTo>
                    <a:lnTo>
                      <a:pt x="1250" y="1086"/>
                    </a:lnTo>
                    <a:lnTo>
                      <a:pt x="1238" y="1092"/>
                    </a:lnTo>
                    <a:lnTo>
                      <a:pt x="1226" y="1099"/>
                    </a:lnTo>
                    <a:lnTo>
                      <a:pt x="1212" y="1107"/>
                    </a:lnTo>
                    <a:lnTo>
                      <a:pt x="1197" y="1115"/>
                    </a:lnTo>
                    <a:lnTo>
                      <a:pt x="1182" y="1123"/>
                    </a:lnTo>
                    <a:lnTo>
                      <a:pt x="1175" y="1119"/>
                    </a:lnTo>
                    <a:lnTo>
                      <a:pt x="1167" y="1116"/>
                    </a:lnTo>
                    <a:lnTo>
                      <a:pt x="1160" y="1113"/>
                    </a:lnTo>
                    <a:lnTo>
                      <a:pt x="1152" y="1109"/>
                    </a:lnTo>
                    <a:lnTo>
                      <a:pt x="1161" y="1096"/>
                    </a:lnTo>
                    <a:lnTo>
                      <a:pt x="1169" y="1085"/>
                    </a:lnTo>
                    <a:lnTo>
                      <a:pt x="1178" y="1073"/>
                    </a:lnTo>
                    <a:lnTo>
                      <a:pt x="1187" y="1062"/>
                    </a:lnTo>
                    <a:lnTo>
                      <a:pt x="1193" y="1054"/>
                    </a:lnTo>
                    <a:lnTo>
                      <a:pt x="1199" y="1046"/>
                    </a:lnTo>
                    <a:lnTo>
                      <a:pt x="1203" y="1041"/>
                    </a:lnTo>
                    <a:lnTo>
                      <a:pt x="1204" y="1040"/>
                    </a:lnTo>
                    <a:lnTo>
                      <a:pt x="1202" y="1041"/>
                    </a:lnTo>
                    <a:lnTo>
                      <a:pt x="1196" y="1045"/>
                    </a:lnTo>
                    <a:lnTo>
                      <a:pt x="1187" y="1050"/>
                    </a:lnTo>
                    <a:lnTo>
                      <a:pt x="1176" y="1058"/>
                    </a:lnTo>
                    <a:lnTo>
                      <a:pt x="1162" y="1066"/>
                    </a:lnTo>
                    <a:lnTo>
                      <a:pt x="1149" y="1076"/>
                    </a:lnTo>
                    <a:lnTo>
                      <a:pt x="1135" y="1086"/>
                    </a:lnTo>
                    <a:lnTo>
                      <a:pt x="1121" y="1095"/>
                    </a:lnTo>
                    <a:lnTo>
                      <a:pt x="1115" y="1093"/>
                    </a:lnTo>
                    <a:lnTo>
                      <a:pt x="1109" y="1090"/>
                    </a:lnTo>
                    <a:lnTo>
                      <a:pt x="1104" y="1087"/>
                    </a:lnTo>
                    <a:lnTo>
                      <a:pt x="1098" y="1085"/>
                    </a:lnTo>
                    <a:lnTo>
                      <a:pt x="1104" y="1073"/>
                    </a:lnTo>
                    <a:lnTo>
                      <a:pt x="1110" y="1061"/>
                    </a:lnTo>
                    <a:lnTo>
                      <a:pt x="1117" y="1049"/>
                    </a:lnTo>
                    <a:lnTo>
                      <a:pt x="1123" y="1039"/>
                    </a:lnTo>
                    <a:lnTo>
                      <a:pt x="1128" y="1030"/>
                    </a:lnTo>
                    <a:lnTo>
                      <a:pt x="1132" y="1023"/>
                    </a:lnTo>
                    <a:lnTo>
                      <a:pt x="1135" y="1017"/>
                    </a:lnTo>
                    <a:lnTo>
                      <a:pt x="1136" y="1016"/>
                    </a:lnTo>
                    <a:lnTo>
                      <a:pt x="1134" y="1017"/>
                    </a:lnTo>
                    <a:lnTo>
                      <a:pt x="1128" y="1020"/>
                    </a:lnTo>
                    <a:lnTo>
                      <a:pt x="1119" y="1026"/>
                    </a:lnTo>
                    <a:lnTo>
                      <a:pt x="1107" y="1032"/>
                    </a:lnTo>
                    <a:lnTo>
                      <a:pt x="1094" y="1040"/>
                    </a:lnTo>
                    <a:lnTo>
                      <a:pt x="1081" y="1048"/>
                    </a:lnTo>
                    <a:lnTo>
                      <a:pt x="1067" y="1056"/>
                    </a:lnTo>
                    <a:lnTo>
                      <a:pt x="1053" y="1064"/>
                    </a:lnTo>
                    <a:lnTo>
                      <a:pt x="1047" y="1062"/>
                    </a:lnTo>
                    <a:lnTo>
                      <a:pt x="1043" y="1058"/>
                    </a:lnTo>
                    <a:lnTo>
                      <a:pt x="1037" y="1056"/>
                    </a:lnTo>
                    <a:lnTo>
                      <a:pt x="1031" y="1054"/>
                    </a:lnTo>
                    <a:lnTo>
                      <a:pt x="1039" y="1040"/>
                    </a:lnTo>
                    <a:lnTo>
                      <a:pt x="1047" y="1025"/>
                    </a:lnTo>
                    <a:lnTo>
                      <a:pt x="1056" y="1010"/>
                    </a:lnTo>
                    <a:lnTo>
                      <a:pt x="1064" y="996"/>
                    </a:lnTo>
                    <a:lnTo>
                      <a:pt x="1071" y="985"/>
                    </a:lnTo>
                    <a:lnTo>
                      <a:pt x="1077" y="975"/>
                    </a:lnTo>
                    <a:lnTo>
                      <a:pt x="1082" y="969"/>
                    </a:lnTo>
                    <a:lnTo>
                      <a:pt x="1083" y="966"/>
                    </a:lnTo>
                    <a:lnTo>
                      <a:pt x="1081" y="969"/>
                    </a:lnTo>
                    <a:lnTo>
                      <a:pt x="1072" y="973"/>
                    </a:lnTo>
                    <a:lnTo>
                      <a:pt x="1062" y="980"/>
                    </a:lnTo>
                    <a:lnTo>
                      <a:pt x="1048" y="989"/>
                    </a:lnTo>
                    <a:lnTo>
                      <a:pt x="1032" y="1000"/>
                    </a:lnTo>
                    <a:lnTo>
                      <a:pt x="1016" y="1010"/>
                    </a:lnTo>
                    <a:lnTo>
                      <a:pt x="1000" y="1020"/>
                    </a:lnTo>
                    <a:lnTo>
                      <a:pt x="985" y="1031"/>
                    </a:lnTo>
                    <a:lnTo>
                      <a:pt x="981" y="1028"/>
                    </a:lnTo>
                    <a:lnTo>
                      <a:pt x="979" y="1027"/>
                    </a:lnTo>
                    <a:lnTo>
                      <a:pt x="976" y="1025"/>
                    </a:lnTo>
                    <a:lnTo>
                      <a:pt x="972" y="1024"/>
                    </a:lnTo>
                    <a:lnTo>
                      <a:pt x="983" y="1010"/>
                    </a:lnTo>
                    <a:lnTo>
                      <a:pt x="994" y="994"/>
                    </a:lnTo>
                    <a:lnTo>
                      <a:pt x="1007" y="979"/>
                    </a:lnTo>
                    <a:lnTo>
                      <a:pt x="1018" y="964"/>
                    </a:lnTo>
                    <a:lnTo>
                      <a:pt x="1028" y="950"/>
                    </a:lnTo>
                    <a:lnTo>
                      <a:pt x="1037" y="940"/>
                    </a:lnTo>
                    <a:lnTo>
                      <a:pt x="1041" y="933"/>
                    </a:lnTo>
                    <a:lnTo>
                      <a:pt x="1044" y="931"/>
                    </a:lnTo>
                    <a:lnTo>
                      <a:pt x="1039" y="933"/>
                    </a:lnTo>
                    <a:lnTo>
                      <a:pt x="1028" y="939"/>
                    </a:lnTo>
                    <a:lnTo>
                      <a:pt x="1011" y="948"/>
                    </a:lnTo>
                    <a:lnTo>
                      <a:pt x="991" y="959"/>
                    </a:lnTo>
                    <a:lnTo>
                      <a:pt x="970" y="971"/>
                    </a:lnTo>
                    <a:lnTo>
                      <a:pt x="950" y="981"/>
                    </a:lnTo>
                    <a:lnTo>
                      <a:pt x="934" y="990"/>
                    </a:lnTo>
                    <a:lnTo>
                      <a:pt x="923" y="996"/>
                    </a:lnTo>
                    <a:lnTo>
                      <a:pt x="922" y="996"/>
                    </a:lnTo>
                    <a:lnTo>
                      <a:pt x="922" y="996"/>
                    </a:lnTo>
                    <a:lnTo>
                      <a:pt x="922" y="996"/>
                    </a:lnTo>
                    <a:lnTo>
                      <a:pt x="920" y="995"/>
                    </a:lnTo>
                    <a:lnTo>
                      <a:pt x="926" y="987"/>
                    </a:lnTo>
                    <a:lnTo>
                      <a:pt x="935" y="975"/>
                    </a:lnTo>
                    <a:lnTo>
                      <a:pt x="946" y="963"/>
                    </a:lnTo>
                    <a:lnTo>
                      <a:pt x="956" y="949"/>
                    </a:lnTo>
                    <a:lnTo>
                      <a:pt x="968" y="935"/>
                    </a:lnTo>
                    <a:lnTo>
                      <a:pt x="977" y="924"/>
                    </a:lnTo>
                    <a:lnTo>
                      <a:pt x="983" y="917"/>
                    </a:lnTo>
                    <a:lnTo>
                      <a:pt x="985" y="913"/>
                    </a:lnTo>
                    <a:lnTo>
                      <a:pt x="981" y="914"/>
                    </a:lnTo>
                    <a:lnTo>
                      <a:pt x="972" y="919"/>
                    </a:lnTo>
                    <a:lnTo>
                      <a:pt x="958" y="925"/>
                    </a:lnTo>
                    <a:lnTo>
                      <a:pt x="942" y="932"/>
                    </a:lnTo>
                    <a:lnTo>
                      <a:pt x="924" y="940"/>
                    </a:lnTo>
                    <a:lnTo>
                      <a:pt x="905" y="948"/>
                    </a:lnTo>
                    <a:lnTo>
                      <a:pt x="888" y="956"/>
                    </a:lnTo>
                    <a:lnTo>
                      <a:pt x="873" y="963"/>
                    </a:lnTo>
                    <a:lnTo>
                      <a:pt x="872" y="962"/>
                    </a:lnTo>
                    <a:lnTo>
                      <a:pt x="870" y="959"/>
                    </a:lnTo>
                    <a:lnTo>
                      <a:pt x="869" y="958"/>
                    </a:lnTo>
                    <a:lnTo>
                      <a:pt x="867" y="957"/>
                    </a:lnTo>
                    <a:lnTo>
                      <a:pt x="877" y="947"/>
                    </a:lnTo>
                    <a:lnTo>
                      <a:pt x="887" y="935"/>
                    </a:lnTo>
                    <a:lnTo>
                      <a:pt x="898" y="924"/>
                    </a:lnTo>
                    <a:lnTo>
                      <a:pt x="910" y="911"/>
                    </a:lnTo>
                    <a:lnTo>
                      <a:pt x="920" y="901"/>
                    </a:lnTo>
                    <a:lnTo>
                      <a:pt x="930" y="891"/>
                    </a:lnTo>
                    <a:lnTo>
                      <a:pt x="935" y="886"/>
                    </a:lnTo>
                    <a:lnTo>
                      <a:pt x="938" y="883"/>
                    </a:lnTo>
                    <a:lnTo>
                      <a:pt x="836" y="924"/>
                    </a:lnTo>
                    <a:lnTo>
                      <a:pt x="836" y="924"/>
                    </a:lnTo>
                    <a:lnTo>
                      <a:pt x="835" y="922"/>
                    </a:lnTo>
                    <a:lnTo>
                      <a:pt x="835" y="922"/>
                    </a:lnTo>
                    <a:lnTo>
                      <a:pt x="834" y="921"/>
                    </a:lnTo>
                    <a:lnTo>
                      <a:pt x="905" y="853"/>
                    </a:lnTo>
                    <a:lnTo>
                      <a:pt x="822" y="905"/>
                    </a:lnTo>
                    <a:lnTo>
                      <a:pt x="819" y="894"/>
                    </a:lnTo>
                    <a:lnTo>
                      <a:pt x="812" y="881"/>
                    </a:lnTo>
                    <a:lnTo>
                      <a:pt x="804" y="865"/>
                    </a:lnTo>
                    <a:lnTo>
                      <a:pt x="795" y="848"/>
                    </a:lnTo>
                    <a:lnTo>
                      <a:pt x="788" y="851"/>
                    </a:lnTo>
                    <a:lnTo>
                      <a:pt x="781" y="854"/>
                    </a:lnTo>
                    <a:lnTo>
                      <a:pt x="774" y="857"/>
                    </a:lnTo>
                    <a:lnTo>
                      <a:pt x="768" y="859"/>
                    </a:lnTo>
                    <a:lnTo>
                      <a:pt x="761" y="860"/>
                    </a:lnTo>
                    <a:lnTo>
                      <a:pt x="757" y="860"/>
                    </a:lnTo>
                    <a:lnTo>
                      <a:pt x="751" y="860"/>
                    </a:lnTo>
                    <a:lnTo>
                      <a:pt x="746" y="859"/>
                    </a:lnTo>
                    <a:lnTo>
                      <a:pt x="733" y="852"/>
                    </a:lnTo>
                    <a:lnTo>
                      <a:pt x="718" y="841"/>
                    </a:lnTo>
                    <a:lnTo>
                      <a:pt x="704" y="826"/>
                    </a:lnTo>
                    <a:lnTo>
                      <a:pt x="692" y="808"/>
                    </a:lnTo>
                    <a:lnTo>
                      <a:pt x="686" y="789"/>
                    </a:lnTo>
                    <a:lnTo>
                      <a:pt x="686" y="767"/>
                    </a:lnTo>
                    <a:lnTo>
                      <a:pt x="693" y="744"/>
                    </a:lnTo>
                    <a:lnTo>
                      <a:pt x="711" y="721"/>
                    </a:lnTo>
                    <a:lnTo>
                      <a:pt x="718" y="714"/>
                    </a:lnTo>
                    <a:lnTo>
                      <a:pt x="723" y="706"/>
                    </a:lnTo>
                    <a:lnTo>
                      <a:pt x="730" y="698"/>
                    </a:lnTo>
                    <a:lnTo>
                      <a:pt x="736" y="689"/>
                    </a:lnTo>
                    <a:lnTo>
                      <a:pt x="742" y="679"/>
                    </a:lnTo>
                    <a:lnTo>
                      <a:pt x="748" y="669"/>
                    </a:lnTo>
                    <a:lnTo>
                      <a:pt x="752" y="659"/>
                    </a:lnTo>
                    <a:lnTo>
                      <a:pt x="758" y="648"/>
                    </a:lnTo>
                    <a:lnTo>
                      <a:pt x="759" y="641"/>
                    </a:lnTo>
                    <a:lnTo>
                      <a:pt x="760" y="634"/>
                    </a:lnTo>
                    <a:lnTo>
                      <a:pt x="761" y="627"/>
                    </a:lnTo>
                    <a:lnTo>
                      <a:pt x="763" y="621"/>
                    </a:lnTo>
                    <a:lnTo>
                      <a:pt x="775" y="560"/>
                    </a:lnTo>
                    <a:lnTo>
                      <a:pt x="786" y="509"/>
                    </a:lnTo>
                    <a:lnTo>
                      <a:pt x="797" y="468"/>
                    </a:lnTo>
                    <a:lnTo>
                      <a:pt x="806" y="436"/>
                    </a:lnTo>
                    <a:lnTo>
                      <a:pt x="816" y="410"/>
                    </a:lnTo>
                    <a:lnTo>
                      <a:pt x="825" y="388"/>
                    </a:lnTo>
                    <a:lnTo>
                      <a:pt x="833" y="368"/>
                    </a:lnTo>
                    <a:lnTo>
                      <a:pt x="840" y="349"/>
                    </a:lnTo>
                    <a:lnTo>
                      <a:pt x="847" y="327"/>
                    </a:lnTo>
                    <a:lnTo>
                      <a:pt x="851" y="303"/>
                    </a:lnTo>
                    <a:lnTo>
                      <a:pt x="856" y="276"/>
                    </a:lnTo>
                    <a:lnTo>
                      <a:pt x="858" y="251"/>
                    </a:lnTo>
                    <a:lnTo>
                      <a:pt x="856" y="227"/>
                    </a:lnTo>
                    <a:lnTo>
                      <a:pt x="851" y="205"/>
                    </a:lnTo>
                    <a:lnTo>
                      <a:pt x="842" y="188"/>
                    </a:lnTo>
                    <a:lnTo>
                      <a:pt x="827" y="178"/>
                    </a:lnTo>
                    <a:lnTo>
                      <a:pt x="810" y="172"/>
                    </a:lnTo>
                    <a:lnTo>
                      <a:pt x="792" y="167"/>
                    </a:lnTo>
                    <a:lnTo>
                      <a:pt x="774" y="161"/>
                    </a:lnTo>
                    <a:lnTo>
                      <a:pt x="756" y="154"/>
                    </a:lnTo>
                    <a:lnTo>
                      <a:pt x="734" y="145"/>
                    </a:lnTo>
                    <a:lnTo>
                      <a:pt x="710" y="133"/>
                    </a:lnTo>
                    <a:lnTo>
                      <a:pt x="682" y="118"/>
                    </a:lnTo>
                    <a:lnTo>
                      <a:pt x="650" y="99"/>
                    </a:lnTo>
                    <a:lnTo>
                      <a:pt x="622" y="81"/>
                    </a:lnTo>
                    <a:lnTo>
                      <a:pt x="598" y="66"/>
                    </a:lnTo>
                    <a:lnTo>
                      <a:pt x="577" y="54"/>
                    </a:lnTo>
                    <a:lnTo>
                      <a:pt x="560" y="43"/>
                    </a:lnTo>
                    <a:lnTo>
                      <a:pt x="547" y="35"/>
                    </a:lnTo>
                    <a:lnTo>
                      <a:pt x="537" y="31"/>
                    </a:lnTo>
                    <a:lnTo>
                      <a:pt x="531" y="27"/>
                    </a:lnTo>
                    <a:lnTo>
                      <a:pt x="529" y="26"/>
                    </a:lnTo>
                    <a:lnTo>
                      <a:pt x="526" y="25"/>
                    </a:lnTo>
                    <a:lnTo>
                      <a:pt x="521" y="21"/>
                    </a:lnTo>
                    <a:lnTo>
                      <a:pt x="510" y="16"/>
                    </a:lnTo>
                    <a:lnTo>
                      <a:pt x="496" y="11"/>
                    </a:lnTo>
                    <a:lnTo>
                      <a:pt x="481" y="5"/>
                    </a:lnTo>
                    <a:lnTo>
                      <a:pt x="463" y="1"/>
                    </a:lnTo>
                    <a:lnTo>
                      <a:pt x="443" y="0"/>
                    </a:lnTo>
                    <a:lnTo>
                      <a:pt x="423" y="0"/>
                    </a:lnTo>
                    <a:lnTo>
                      <a:pt x="402" y="2"/>
                    </a:lnTo>
                    <a:lnTo>
                      <a:pt x="381" y="4"/>
                    </a:lnTo>
                    <a:lnTo>
                      <a:pt x="360" y="6"/>
                    </a:lnTo>
                    <a:lnTo>
                      <a:pt x="342" y="9"/>
                    </a:lnTo>
                    <a:lnTo>
                      <a:pt x="325" y="10"/>
                    </a:lnTo>
                    <a:lnTo>
                      <a:pt x="310" y="11"/>
                    </a:lnTo>
                    <a:lnTo>
                      <a:pt x="297" y="12"/>
                    </a:lnTo>
                    <a:lnTo>
                      <a:pt x="288" y="12"/>
                    </a:lnTo>
                    <a:lnTo>
                      <a:pt x="283" y="12"/>
                    </a:lnTo>
                    <a:lnTo>
                      <a:pt x="279" y="12"/>
                    </a:lnTo>
                    <a:lnTo>
                      <a:pt x="272" y="12"/>
                    </a:lnTo>
                    <a:lnTo>
                      <a:pt x="265" y="13"/>
                    </a:lnTo>
                    <a:lnTo>
                      <a:pt x="258" y="34"/>
                    </a:lnTo>
                    <a:lnTo>
                      <a:pt x="250" y="56"/>
                    </a:lnTo>
                    <a:lnTo>
                      <a:pt x="243" y="78"/>
                    </a:lnTo>
                    <a:lnTo>
                      <a:pt x="236" y="100"/>
                    </a:lnTo>
                    <a:lnTo>
                      <a:pt x="228" y="122"/>
                    </a:lnTo>
                    <a:lnTo>
                      <a:pt x="221" y="144"/>
                    </a:lnTo>
                    <a:lnTo>
                      <a:pt x="214" y="167"/>
                    </a:lnTo>
                    <a:lnTo>
                      <a:pt x="207" y="188"/>
                    </a:lnTo>
                    <a:lnTo>
                      <a:pt x="213" y="184"/>
                    </a:lnTo>
                    <a:lnTo>
                      <a:pt x="217" y="179"/>
                    </a:lnTo>
                    <a:lnTo>
                      <a:pt x="223" y="174"/>
                    </a:lnTo>
                    <a:lnTo>
                      <a:pt x="229" y="169"/>
                    </a:lnTo>
                    <a:lnTo>
                      <a:pt x="237" y="161"/>
                    </a:lnTo>
                    <a:lnTo>
                      <a:pt x="245" y="150"/>
                    </a:lnTo>
                    <a:lnTo>
                      <a:pt x="252" y="140"/>
                    </a:lnTo>
                    <a:lnTo>
                      <a:pt x="260" y="130"/>
                    </a:lnTo>
                    <a:lnTo>
                      <a:pt x="267" y="122"/>
                    </a:lnTo>
                    <a:lnTo>
                      <a:pt x="273" y="115"/>
                    </a:lnTo>
                    <a:lnTo>
                      <a:pt x="277" y="110"/>
                    </a:lnTo>
                    <a:lnTo>
                      <a:pt x="282" y="109"/>
                    </a:lnTo>
                    <a:lnTo>
                      <a:pt x="287" y="111"/>
                    </a:lnTo>
                    <a:lnTo>
                      <a:pt x="291" y="114"/>
                    </a:lnTo>
                    <a:lnTo>
                      <a:pt x="298" y="117"/>
                    </a:lnTo>
                    <a:lnTo>
                      <a:pt x="305" y="122"/>
                    </a:lnTo>
                    <a:lnTo>
                      <a:pt x="314" y="126"/>
                    </a:lnTo>
                    <a:lnTo>
                      <a:pt x="324" y="131"/>
                    </a:lnTo>
                    <a:lnTo>
                      <a:pt x="335" y="135"/>
                    </a:lnTo>
                    <a:lnTo>
                      <a:pt x="347" y="139"/>
                    </a:lnTo>
                    <a:lnTo>
                      <a:pt x="358" y="140"/>
                    </a:lnTo>
                    <a:lnTo>
                      <a:pt x="370" y="137"/>
                    </a:lnTo>
                    <a:lnTo>
                      <a:pt x="380" y="131"/>
                    </a:lnTo>
                    <a:lnTo>
                      <a:pt x="389" y="124"/>
                    </a:lnTo>
                    <a:lnTo>
                      <a:pt x="398" y="118"/>
                    </a:lnTo>
                    <a:lnTo>
                      <a:pt x="405" y="115"/>
                    </a:lnTo>
                    <a:lnTo>
                      <a:pt x="412" y="115"/>
                    </a:lnTo>
                    <a:lnTo>
                      <a:pt x="417" y="122"/>
                    </a:lnTo>
                    <a:lnTo>
                      <a:pt x="421" y="129"/>
                    </a:lnTo>
                    <a:lnTo>
                      <a:pt x="430" y="137"/>
                    </a:lnTo>
                    <a:lnTo>
                      <a:pt x="439" y="144"/>
                    </a:lnTo>
                    <a:lnTo>
                      <a:pt x="449" y="150"/>
                    </a:lnTo>
                    <a:lnTo>
                      <a:pt x="459" y="156"/>
                    </a:lnTo>
                    <a:lnTo>
                      <a:pt x="471" y="162"/>
                    </a:lnTo>
                    <a:lnTo>
                      <a:pt x="480" y="167"/>
                    </a:lnTo>
                    <a:lnTo>
                      <a:pt x="489" y="170"/>
                    </a:lnTo>
                    <a:lnTo>
                      <a:pt x="492" y="174"/>
                    </a:lnTo>
                    <a:lnTo>
                      <a:pt x="495" y="177"/>
                    </a:lnTo>
                    <a:lnTo>
                      <a:pt x="499" y="180"/>
                    </a:lnTo>
                    <a:lnTo>
                      <a:pt x="502" y="184"/>
                    </a:lnTo>
                    <a:lnTo>
                      <a:pt x="522" y="199"/>
                    </a:lnTo>
                    <a:lnTo>
                      <a:pt x="537" y="208"/>
                    </a:lnTo>
                    <a:lnTo>
                      <a:pt x="546" y="215"/>
                    </a:lnTo>
                    <a:lnTo>
                      <a:pt x="553" y="218"/>
                    </a:lnTo>
                    <a:lnTo>
                      <a:pt x="559" y="223"/>
                    </a:lnTo>
                    <a:lnTo>
                      <a:pt x="564" y="227"/>
                    </a:lnTo>
                    <a:lnTo>
                      <a:pt x="570" y="233"/>
                    </a:lnTo>
                    <a:lnTo>
                      <a:pt x="579" y="243"/>
                    </a:lnTo>
                    <a:lnTo>
                      <a:pt x="594" y="263"/>
                    </a:lnTo>
                    <a:lnTo>
                      <a:pt x="604" y="285"/>
                    </a:lnTo>
                    <a:lnTo>
                      <a:pt x="609" y="306"/>
                    </a:lnTo>
                    <a:lnTo>
                      <a:pt x="612" y="324"/>
                    </a:lnTo>
                    <a:lnTo>
                      <a:pt x="612" y="342"/>
                    </a:lnTo>
                    <a:lnTo>
                      <a:pt x="610" y="354"/>
                    </a:lnTo>
                    <a:lnTo>
                      <a:pt x="609" y="362"/>
                    </a:lnTo>
                    <a:lnTo>
                      <a:pt x="608" y="366"/>
                    </a:lnTo>
                    <a:lnTo>
                      <a:pt x="606" y="374"/>
                    </a:lnTo>
                    <a:lnTo>
                      <a:pt x="598" y="394"/>
                    </a:lnTo>
                    <a:lnTo>
                      <a:pt x="585" y="424"/>
                    </a:lnTo>
                    <a:lnTo>
                      <a:pt x="570" y="457"/>
                    </a:lnTo>
                    <a:lnTo>
                      <a:pt x="552" y="492"/>
                    </a:lnTo>
                    <a:lnTo>
                      <a:pt x="532" y="521"/>
                    </a:lnTo>
                    <a:lnTo>
                      <a:pt x="511" y="546"/>
                    </a:lnTo>
                    <a:lnTo>
                      <a:pt x="491" y="557"/>
                    </a:lnTo>
                    <a:lnTo>
                      <a:pt x="486" y="558"/>
                    </a:lnTo>
                    <a:lnTo>
                      <a:pt x="481" y="558"/>
                    </a:lnTo>
                    <a:lnTo>
                      <a:pt x="477" y="557"/>
                    </a:lnTo>
                    <a:lnTo>
                      <a:pt x="472" y="556"/>
                    </a:lnTo>
                    <a:lnTo>
                      <a:pt x="461" y="549"/>
                    </a:lnTo>
                    <a:lnTo>
                      <a:pt x="448" y="539"/>
                    </a:lnTo>
                    <a:lnTo>
                      <a:pt x="434" y="527"/>
                    </a:lnTo>
                    <a:lnTo>
                      <a:pt x="419" y="512"/>
                    </a:lnTo>
                    <a:lnTo>
                      <a:pt x="404" y="496"/>
                    </a:lnTo>
                    <a:lnTo>
                      <a:pt x="388" y="479"/>
                    </a:lnTo>
                    <a:lnTo>
                      <a:pt x="372" y="460"/>
                    </a:lnTo>
                    <a:lnTo>
                      <a:pt x="355" y="441"/>
                    </a:lnTo>
                    <a:lnTo>
                      <a:pt x="338" y="421"/>
                    </a:lnTo>
                    <a:lnTo>
                      <a:pt x="321" y="402"/>
                    </a:lnTo>
                    <a:lnTo>
                      <a:pt x="304" y="382"/>
                    </a:lnTo>
                    <a:lnTo>
                      <a:pt x="288" y="362"/>
                    </a:lnTo>
                    <a:lnTo>
                      <a:pt x="272" y="344"/>
                    </a:lnTo>
                    <a:lnTo>
                      <a:pt x="256" y="327"/>
                    </a:lnTo>
                    <a:lnTo>
                      <a:pt x="241" y="311"/>
                    </a:lnTo>
                    <a:lnTo>
                      <a:pt x="226" y="297"/>
                    </a:lnTo>
                    <a:lnTo>
                      <a:pt x="214" y="288"/>
                    </a:lnTo>
                    <a:lnTo>
                      <a:pt x="203" y="278"/>
                    </a:lnTo>
                    <a:lnTo>
                      <a:pt x="190" y="270"/>
                    </a:lnTo>
                    <a:lnTo>
                      <a:pt x="178" y="263"/>
                    </a:lnTo>
                    <a:lnTo>
                      <a:pt x="164" y="258"/>
                    </a:lnTo>
                    <a:lnTo>
                      <a:pt x="152" y="251"/>
                    </a:lnTo>
                    <a:lnTo>
                      <a:pt x="139" y="246"/>
                    </a:lnTo>
                    <a:lnTo>
                      <a:pt x="126" y="241"/>
                    </a:lnTo>
                    <a:lnTo>
                      <a:pt x="106" y="235"/>
                    </a:lnTo>
                    <a:lnTo>
                      <a:pt x="85" y="230"/>
                    </a:lnTo>
                    <a:lnTo>
                      <a:pt x="67" y="227"/>
                    </a:lnTo>
                    <a:lnTo>
                      <a:pt x="50" y="223"/>
                    </a:lnTo>
                    <a:lnTo>
                      <a:pt x="38" y="222"/>
                    </a:lnTo>
                    <a:lnTo>
                      <a:pt x="27" y="221"/>
                    </a:lnTo>
                    <a:lnTo>
                      <a:pt x="20" y="220"/>
                    </a:lnTo>
                    <a:lnTo>
                      <a:pt x="18" y="220"/>
                    </a:lnTo>
                    <a:lnTo>
                      <a:pt x="11" y="224"/>
                    </a:lnTo>
                    <a:lnTo>
                      <a:pt x="3" y="230"/>
                    </a:lnTo>
                    <a:lnTo>
                      <a:pt x="0" y="236"/>
                    </a:lnTo>
                    <a:lnTo>
                      <a:pt x="3" y="239"/>
                    </a:lnTo>
                    <a:lnTo>
                      <a:pt x="10" y="241"/>
                    </a:lnTo>
                    <a:lnTo>
                      <a:pt x="22" y="244"/>
                    </a:lnTo>
                    <a:lnTo>
                      <a:pt x="37" y="248"/>
                    </a:lnTo>
                    <a:lnTo>
                      <a:pt x="54" y="253"/>
                    </a:lnTo>
                    <a:lnTo>
                      <a:pt x="73" y="259"/>
                    </a:lnTo>
                    <a:lnTo>
                      <a:pt x="92" y="266"/>
                    </a:lnTo>
                    <a:lnTo>
                      <a:pt x="109" y="273"/>
                    </a:lnTo>
                    <a:lnTo>
                      <a:pt x="125" y="280"/>
                    </a:lnTo>
                    <a:lnTo>
                      <a:pt x="133" y="284"/>
                    </a:lnTo>
                    <a:lnTo>
                      <a:pt x="140" y="289"/>
                    </a:lnTo>
                    <a:lnTo>
                      <a:pt x="146" y="294"/>
                    </a:lnTo>
                    <a:lnTo>
                      <a:pt x="151" y="299"/>
                    </a:lnTo>
                    <a:lnTo>
                      <a:pt x="163" y="313"/>
                    </a:lnTo>
                    <a:lnTo>
                      <a:pt x="167" y="324"/>
                    </a:lnTo>
                    <a:lnTo>
                      <a:pt x="163" y="335"/>
                    </a:lnTo>
                    <a:lnTo>
                      <a:pt x="158" y="345"/>
                    </a:lnTo>
                    <a:lnTo>
                      <a:pt x="152" y="354"/>
                    </a:lnTo>
                    <a:lnTo>
                      <a:pt x="146" y="360"/>
                    </a:lnTo>
                    <a:lnTo>
                      <a:pt x="139" y="364"/>
                    </a:lnTo>
                    <a:lnTo>
                      <a:pt x="129" y="366"/>
                    </a:lnTo>
                    <a:lnTo>
                      <a:pt x="135" y="371"/>
                    </a:lnTo>
                    <a:lnTo>
                      <a:pt x="140" y="376"/>
                    </a:lnTo>
                    <a:lnTo>
                      <a:pt x="147" y="382"/>
                    </a:lnTo>
                    <a:lnTo>
                      <a:pt x="154" y="388"/>
                    </a:lnTo>
                    <a:lnTo>
                      <a:pt x="161" y="395"/>
                    </a:lnTo>
                    <a:lnTo>
                      <a:pt x="167" y="402"/>
                    </a:lnTo>
                    <a:lnTo>
                      <a:pt x="174" y="407"/>
                    </a:lnTo>
                    <a:lnTo>
                      <a:pt x="181" y="414"/>
                    </a:lnTo>
                    <a:lnTo>
                      <a:pt x="183" y="426"/>
                    </a:lnTo>
                    <a:lnTo>
                      <a:pt x="188" y="440"/>
                    </a:lnTo>
                    <a:lnTo>
                      <a:pt x="196" y="455"/>
                    </a:lnTo>
                    <a:lnTo>
                      <a:pt x="205" y="470"/>
                    </a:lnTo>
                    <a:lnTo>
                      <a:pt x="213" y="479"/>
                    </a:lnTo>
                    <a:lnTo>
                      <a:pt x="217" y="485"/>
                    </a:lnTo>
                    <a:lnTo>
                      <a:pt x="221" y="488"/>
                    </a:lnTo>
                    <a:lnTo>
                      <a:pt x="224" y="492"/>
                    </a:lnTo>
                    <a:lnTo>
                      <a:pt x="228" y="494"/>
                    </a:lnTo>
                    <a:lnTo>
                      <a:pt x="234" y="497"/>
                    </a:lnTo>
                    <a:lnTo>
                      <a:pt x="241" y="503"/>
                    </a:lnTo>
                    <a:lnTo>
                      <a:pt x="252" y="511"/>
                    </a:lnTo>
                    <a:lnTo>
                      <a:pt x="271" y="541"/>
                    </a:lnTo>
                    <a:lnTo>
                      <a:pt x="290" y="573"/>
                    </a:lnTo>
                    <a:lnTo>
                      <a:pt x="312" y="608"/>
                    </a:lnTo>
                    <a:lnTo>
                      <a:pt x="333" y="644"/>
                    </a:lnTo>
                    <a:lnTo>
                      <a:pt x="353" y="679"/>
                    </a:lnTo>
                    <a:lnTo>
                      <a:pt x="373" y="715"/>
                    </a:lnTo>
                    <a:lnTo>
                      <a:pt x="391" y="748"/>
                    </a:lnTo>
                    <a:lnTo>
                      <a:pt x="408" y="781"/>
                    </a:lnTo>
                    <a:lnTo>
                      <a:pt x="413" y="791"/>
                    </a:lnTo>
                    <a:lnTo>
                      <a:pt x="421" y="801"/>
                    </a:lnTo>
                    <a:lnTo>
                      <a:pt x="430" y="813"/>
                    </a:lnTo>
                    <a:lnTo>
                      <a:pt x="440" y="823"/>
                    </a:lnTo>
                    <a:lnTo>
                      <a:pt x="451" y="835"/>
                    </a:lnTo>
                    <a:lnTo>
                      <a:pt x="464" y="845"/>
                    </a:lnTo>
                    <a:lnTo>
                      <a:pt x="477" y="857"/>
                    </a:lnTo>
                    <a:lnTo>
                      <a:pt x="491" y="867"/>
                    </a:lnTo>
                    <a:lnTo>
                      <a:pt x="503" y="876"/>
                    </a:lnTo>
                    <a:lnTo>
                      <a:pt x="516" y="886"/>
                    </a:lnTo>
                    <a:lnTo>
                      <a:pt x="530" y="895"/>
                    </a:lnTo>
                    <a:lnTo>
                      <a:pt x="544" y="904"/>
                    </a:lnTo>
                    <a:lnTo>
                      <a:pt x="557" y="912"/>
                    </a:lnTo>
                    <a:lnTo>
                      <a:pt x="570" y="920"/>
                    </a:lnTo>
                    <a:lnTo>
                      <a:pt x="584" y="928"/>
                    </a:lnTo>
                    <a:lnTo>
                      <a:pt x="598" y="936"/>
                    </a:lnTo>
                    <a:lnTo>
                      <a:pt x="610" y="943"/>
                    </a:lnTo>
                    <a:lnTo>
                      <a:pt x="623" y="950"/>
                    </a:lnTo>
                    <a:lnTo>
                      <a:pt x="636" y="957"/>
                    </a:lnTo>
                    <a:lnTo>
                      <a:pt x="647" y="963"/>
                    </a:lnTo>
                    <a:lnTo>
                      <a:pt x="658" y="969"/>
                    </a:lnTo>
                    <a:lnTo>
                      <a:pt x="668" y="973"/>
                    </a:lnTo>
                    <a:lnTo>
                      <a:pt x="677" y="978"/>
                    </a:lnTo>
                    <a:lnTo>
                      <a:pt x="685" y="981"/>
                    </a:lnTo>
                    <a:lnTo>
                      <a:pt x="690" y="984"/>
                    </a:lnTo>
                    <a:lnTo>
                      <a:pt x="695" y="985"/>
                    </a:lnTo>
                    <a:lnTo>
                      <a:pt x="698" y="986"/>
                    </a:lnTo>
                    <a:lnTo>
                      <a:pt x="703" y="987"/>
                    </a:lnTo>
                    <a:lnTo>
                      <a:pt x="707" y="988"/>
                    </a:lnTo>
                    <a:lnTo>
                      <a:pt x="712" y="989"/>
                    </a:lnTo>
                    <a:lnTo>
                      <a:pt x="715" y="989"/>
                    </a:lnTo>
                    <a:lnTo>
                      <a:pt x="720" y="989"/>
                    </a:lnTo>
                    <a:lnTo>
                      <a:pt x="1083" y="1289"/>
                    </a:lnTo>
                    <a:lnTo>
                      <a:pt x="1184" y="1182"/>
                    </a:lnTo>
                    <a:lnTo>
                      <a:pt x="1189" y="1182"/>
                    </a:lnTo>
                    <a:lnTo>
                      <a:pt x="1204" y="1161"/>
                    </a:lnTo>
                    <a:lnTo>
                      <a:pt x="1225" y="1140"/>
                    </a:lnTo>
                    <a:lnTo>
                      <a:pt x="1225" y="1140"/>
                    </a:lnTo>
                    <a:lnTo>
                      <a:pt x="1223" y="1140"/>
                    </a:lnTo>
                    <a:lnTo>
                      <a:pt x="1222" y="1140"/>
                    </a:lnTo>
                    <a:lnTo>
                      <a:pt x="1221" y="113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" name="Freeform 68"/>
              <p:cNvSpPr>
                <a:spLocks/>
              </p:cNvSpPr>
              <p:nvPr/>
            </p:nvSpPr>
            <p:spPr bwMode="auto">
              <a:xfrm rot="3260985" flipV="1">
                <a:off x="7158111" y="3330545"/>
                <a:ext cx="104775" cy="65088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17" y="0"/>
                  </a:cxn>
                  <a:cxn ang="0">
                    <a:pos x="33" y="2"/>
                  </a:cxn>
                  <a:cxn ang="0">
                    <a:pos x="52" y="7"/>
                  </a:cxn>
                  <a:cxn ang="0">
                    <a:pos x="71" y="15"/>
                  </a:cxn>
                  <a:cxn ang="0">
                    <a:pos x="90" y="23"/>
                  </a:cxn>
                  <a:cxn ang="0">
                    <a:pos x="107" y="34"/>
                  </a:cxn>
                  <a:cxn ang="0">
                    <a:pos x="120" y="42"/>
                  </a:cxn>
                  <a:cxn ang="0">
                    <a:pos x="128" y="49"/>
                  </a:cxn>
                  <a:cxn ang="0">
                    <a:pos x="131" y="59"/>
                  </a:cxn>
                  <a:cxn ang="0">
                    <a:pos x="128" y="70"/>
                  </a:cxn>
                  <a:cxn ang="0">
                    <a:pos x="123" y="78"/>
                  </a:cxn>
                  <a:cxn ang="0">
                    <a:pos x="120" y="81"/>
                  </a:cxn>
                  <a:cxn ang="0">
                    <a:pos x="120" y="81"/>
                  </a:cxn>
                  <a:cxn ang="0">
                    <a:pos x="119" y="81"/>
                  </a:cxn>
                  <a:cxn ang="0">
                    <a:pos x="116" y="81"/>
                  </a:cxn>
                  <a:cxn ang="0">
                    <a:pos x="113" y="81"/>
                  </a:cxn>
                  <a:cxn ang="0">
                    <a:pos x="108" y="79"/>
                  </a:cxn>
                  <a:cxn ang="0">
                    <a:pos x="101" y="75"/>
                  </a:cxn>
                  <a:cxn ang="0">
                    <a:pos x="91" y="71"/>
                  </a:cxn>
                  <a:cxn ang="0">
                    <a:pos x="80" y="64"/>
                  </a:cxn>
                  <a:cxn ang="0">
                    <a:pos x="62" y="55"/>
                  </a:cxn>
                  <a:cxn ang="0">
                    <a:pos x="45" y="45"/>
                  </a:cxn>
                  <a:cxn ang="0">
                    <a:pos x="29" y="37"/>
                  </a:cxn>
                  <a:cxn ang="0">
                    <a:pos x="16" y="29"/>
                  </a:cxn>
                  <a:cxn ang="0">
                    <a:pos x="6" y="21"/>
                  </a:cxn>
                  <a:cxn ang="0">
                    <a:pos x="0" y="15"/>
                  </a:cxn>
                  <a:cxn ang="0">
                    <a:pos x="0" y="8"/>
                  </a:cxn>
                  <a:cxn ang="0">
                    <a:pos x="6" y="3"/>
                  </a:cxn>
                </a:cxnLst>
                <a:rect l="0" t="0" r="r" b="b"/>
                <a:pathLst>
                  <a:path w="131" h="81">
                    <a:moveTo>
                      <a:pt x="6" y="3"/>
                    </a:moveTo>
                    <a:lnTo>
                      <a:pt x="17" y="0"/>
                    </a:lnTo>
                    <a:lnTo>
                      <a:pt x="33" y="2"/>
                    </a:lnTo>
                    <a:lnTo>
                      <a:pt x="52" y="7"/>
                    </a:lnTo>
                    <a:lnTo>
                      <a:pt x="71" y="15"/>
                    </a:lnTo>
                    <a:lnTo>
                      <a:pt x="90" y="23"/>
                    </a:lnTo>
                    <a:lnTo>
                      <a:pt x="107" y="34"/>
                    </a:lnTo>
                    <a:lnTo>
                      <a:pt x="120" y="42"/>
                    </a:lnTo>
                    <a:lnTo>
                      <a:pt x="128" y="49"/>
                    </a:lnTo>
                    <a:lnTo>
                      <a:pt x="131" y="59"/>
                    </a:lnTo>
                    <a:lnTo>
                      <a:pt x="128" y="70"/>
                    </a:lnTo>
                    <a:lnTo>
                      <a:pt x="123" y="78"/>
                    </a:lnTo>
                    <a:lnTo>
                      <a:pt x="120" y="81"/>
                    </a:lnTo>
                    <a:lnTo>
                      <a:pt x="120" y="81"/>
                    </a:lnTo>
                    <a:lnTo>
                      <a:pt x="119" y="81"/>
                    </a:lnTo>
                    <a:lnTo>
                      <a:pt x="116" y="81"/>
                    </a:lnTo>
                    <a:lnTo>
                      <a:pt x="113" y="81"/>
                    </a:lnTo>
                    <a:lnTo>
                      <a:pt x="108" y="79"/>
                    </a:lnTo>
                    <a:lnTo>
                      <a:pt x="101" y="75"/>
                    </a:lnTo>
                    <a:lnTo>
                      <a:pt x="91" y="71"/>
                    </a:lnTo>
                    <a:lnTo>
                      <a:pt x="80" y="64"/>
                    </a:lnTo>
                    <a:lnTo>
                      <a:pt x="62" y="55"/>
                    </a:lnTo>
                    <a:lnTo>
                      <a:pt x="45" y="45"/>
                    </a:lnTo>
                    <a:lnTo>
                      <a:pt x="29" y="37"/>
                    </a:lnTo>
                    <a:lnTo>
                      <a:pt x="16" y="29"/>
                    </a:lnTo>
                    <a:lnTo>
                      <a:pt x="6" y="21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70" name="Freeform 69"/>
              <p:cNvSpPr>
                <a:spLocks/>
              </p:cNvSpPr>
              <p:nvPr/>
            </p:nvSpPr>
            <p:spPr bwMode="auto">
              <a:xfrm rot="3260985" flipV="1">
                <a:off x="7214076" y="3274417"/>
                <a:ext cx="60325" cy="50800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16" y="1"/>
                  </a:cxn>
                  <a:cxn ang="0">
                    <a:pos x="23" y="5"/>
                  </a:cxn>
                  <a:cxn ang="0">
                    <a:pos x="34" y="11"/>
                  </a:cxn>
                  <a:cxn ang="0">
                    <a:pos x="45" y="18"/>
                  </a:cxn>
                  <a:cxn ang="0">
                    <a:pos x="56" y="24"/>
                  </a:cxn>
                  <a:cxn ang="0">
                    <a:pos x="66" y="31"/>
                  </a:cxn>
                  <a:cxn ang="0">
                    <a:pos x="73" y="36"/>
                  </a:cxn>
                  <a:cxn ang="0">
                    <a:pos x="76" y="41"/>
                  </a:cxn>
                  <a:cxn ang="0">
                    <a:pos x="75" y="44"/>
                  </a:cxn>
                  <a:cxn ang="0">
                    <a:pos x="69" y="49"/>
                  </a:cxn>
                  <a:cxn ang="0">
                    <a:pos x="61" y="53"/>
                  </a:cxn>
                  <a:cxn ang="0">
                    <a:pos x="51" y="58"/>
                  </a:cxn>
                  <a:cxn ang="0">
                    <a:pos x="41" y="61"/>
                  </a:cxn>
                  <a:cxn ang="0">
                    <a:pos x="29" y="64"/>
                  </a:cxn>
                  <a:cxn ang="0">
                    <a:pos x="19" y="62"/>
                  </a:cxn>
                  <a:cxn ang="0">
                    <a:pos x="10" y="58"/>
                  </a:cxn>
                  <a:cxn ang="0">
                    <a:pos x="0" y="46"/>
                  </a:cxn>
                  <a:cxn ang="0">
                    <a:pos x="0" y="36"/>
                  </a:cxn>
                  <a:cxn ang="0">
                    <a:pos x="5" y="21"/>
                  </a:cxn>
                  <a:cxn ang="0">
                    <a:pos x="14" y="0"/>
                  </a:cxn>
                </a:cxnLst>
                <a:rect l="0" t="0" r="r" b="b"/>
                <a:pathLst>
                  <a:path w="76" h="64">
                    <a:moveTo>
                      <a:pt x="14" y="0"/>
                    </a:moveTo>
                    <a:lnTo>
                      <a:pt x="16" y="1"/>
                    </a:lnTo>
                    <a:lnTo>
                      <a:pt x="23" y="5"/>
                    </a:lnTo>
                    <a:lnTo>
                      <a:pt x="34" y="11"/>
                    </a:lnTo>
                    <a:lnTo>
                      <a:pt x="45" y="18"/>
                    </a:lnTo>
                    <a:lnTo>
                      <a:pt x="56" y="24"/>
                    </a:lnTo>
                    <a:lnTo>
                      <a:pt x="66" y="31"/>
                    </a:lnTo>
                    <a:lnTo>
                      <a:pt x="73" y="36"/>
                    </a:lnTo>
                    <a:lnTo>
                      <a:pt x="76" y="41"/>
                    </a:lnTo>
                    <a:lnTo>
                      <a:pt x="75" y="44"/>
                    </a:lnTo>
                    <a:lnTo>
                      <a:pt x="69" y="49"/>
                    </a:lnTo>
                    <a:lnTo>
                      <a:pt x="61" y="53"/>
                    </a:lnTo>
                    <a:lnTo>
                      <a:pt x="51" y="58"/>
                    </a:lnTo>
                    <a:lnTo>
                      <a:pt x="41" y="61"/>
                    </a:lnTo>
                    <a:lnTo>
                      <a:pt x="29" y="64"/>
                    </a:lnTo>
                    <a:lnTo>
                      <a:pt x="19" y="62"/>
                    </a:lnTo>
                    <a:lnTo>
                      <a:pt x="10" y="58"/>
                    </a:lnTo>
                    <a:lnTo>
                      <a:pt x="0" y="46"/>
                    </a:lnTo>
                    <a:lnTo>
                      <a:pt x="0" y="36"/>
                    </a:lnTo>
                    <a:lnTo>
                      <a:pt x="5" y="2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71" name="Freeform 70"/>
              <p:cNvSpPr>
                <a:spLocks/>
              </p:cNvSpPr>
              <p:nvPr/>
            </p:nvSpPr>
            <p:spPr bwMode="auto">
              <a:xfrm>
                <a:off x="7386638" y="2592388"/>
                <a:ext cx="177800" cy="457200"/>
              </a:xfrm>
              <a:custGeom>
                <a:avLst/>
                <a:gdLst/>
                <a:ahLst/>
                <a:cxnLst>
                  <a:cxn ang="0">
                    <a:pos x="225" y="0"/>
                  </a:cxn>
                  <a:cxn ang="0">
                    <a:pos x="224" y="2"/>
                  </a:cxn>
                  <a:cxn ang="0">
                    <a:pos x="220" y="6"/>
                  </a:cxn>
                  <a:cxn ang="0">
                    <a:pos x="213" y="15"/>
                  </a:cxn>
                  <a:cxn ang="0">
                    <a:pos x="204" y="30"/>
                  </a:cxn>
                  <a:cxn ang="0">
                    <a:pos x="191" y="51"/>
                  </a:cxn>
                  <a:cxn ang="0">
                    <a:pos x="176" y="81"/>
                  </a:cxn>
                  <a:cxn ang="0">
                    <a:pos x="158" y="120"/>
                  </a:cxn>
                  <a:cxn ang="0">
                    <a:pos x="137" y="169"/>
                  </a:cxn>
                  <a:cxn ang="0">
                    <a:pos x="114" y="227"/>
                  </a:cxn>
                  <a:cxn ang="0">
                    <a:pos x="91" y="294"/>
                  </a:cxn>
                  <a:cxn ang="0">
                    <a:pos x="68" y="362"/>
                  </a:cxn>
                  <a:cxn ang="0">
                    <a:pos x="46" y="428"/>
                  </a:cxn>
                  <a:cxn ang="0">
                    <a:pos x="28" y="487"/>
                  </a:cxn>
                  <a:cxn ang="0">
                    <a:pos x="13" y="534"/>
                  </a:cxn>
                  <a:cxn ang="0">
                    <a:pos x="4" y="566"/>
                  </a:cxn>
                  <a:cxn ang="0">
                    <a:pos x="0" y="578"/>
                  </a:cxn>
                  <a:cxn ang="0">
                    <a:pos x="5" y="564"/>
                  </a:cxn>
                  <a:cxn ang="0">
                    <a:pos x="19" y="526"/>
                  </a:cxn>
                  <a:cxn ang="0">
                    <a:pos x="37" y="472"/>
                  </a:cxn>
                  <a:cxn ang="0">
                    <a:pos x="60" y="407"/>
                  </a:cxn>
                  <a:cxn ang="0">
                    <a:pos x="85" y="338"/>
                  </a:cxn>
                  <a:cxn ang="0">
                    <a:pos x="110" y="272"/>
                  </a:cxn>
                  <a:cxn ang="0">
                    <a:pos x="132" y="215"/>
                  </a:cxn>
                  <a:cxn ang="0">
                    <a:pos x="148" y="173"/>
                  </a:cxn>
                  <a:cxn ang="0">
                    <a:pos x="165" y="133"/>
                  </a:cxn>
                  <a:cxn ang="0">
                    <a:pos x="180" y="98"/>
                  </a:cxn>
                  <a:cxn ang="0">
                    <a:pos x="193" y="68"/>
                  </a:cxn>
                  <a:cxn ang="0">
                    <a:pos x="204" y="44"/>
                  </a:cxn>
                  <a:cxn ang="0">
                    <a:pos x="213" y="25"/>
                  </a:cxn>
                  <a:cxn ang="0">
                    <a:pos x="219" y="12"/>
                  </a:cxn>
                  <a:cxn ang="0">
                    <a:pos x="224" y="3"/>
                  </a:cxn>
                  <a:cxn ang="0">
                    <a:pos x="225" y="0"/>
                  </a:cxn>
                </a:cxnLst>
                <a:rect l="0" t="0" r="r" b="b"/>
                <a:pathLst>
                  <a:path w="225" h="578">
                    <a:moveTo>
                      <a:pt x="225" y="0"/>
                    </a:moveTo>
                    <a:lnTo>
                      <a:pt x="224" y="2"/>
                    </a:lnTo>
                    <a:lnTo>
                      <a:pt x="220" y="6"/>
                    </a:lnTo>
                    <a:lnTo>
                      <a:pt x="213" y="15"/>
                    </a:lnTo>
                    <a:lnTo>
                      <a:pt x="204" y="30"/>
                    </a:lnTo>
                    <a:lnTo>
                      <a:pt x="191" y="51"/>
                    </a:lnTo>
                    <a:lnTo>
                      <a:pt x="176" y="81"/>
                    </a:lnTo>
                    <a:lnTo>
                      <a:pt x="158" y="120"/>
                    </a:lnTo>
                    <a:lnTo>
                      <a:pt x="137" y="169"/>
                    </a:lnTo>
                    <a:lnTo>
                      <a:pt x="114" y="227"/>
                    </a:lnTo>
                    <a:lnTo>
                      <a:pt x="91" y="294"/>
                    </a:lnTo>
                    <a:lnTo>
                      <a:pt x="68" y="362"/>
                    </a:lnTo>
                    <a:lnTo>
                      <a:pt x="46" y="428"/>
                    </a:lnTo>
                    <a:lnTo>
                      <a:pt x="28" y="487"/>
                    </a:lnTo>
                    <a:lnTo>
                      <a:pt x="13" y="534"/>
                    </a:lnTo>
                    <a:lnTo>
                      <a:pt x="4" y="566"/>
                    </a:lnTo>
                    <a:lnTo>
                      <a:pt x="0" y="578"/>
                    </a:lnTo>
                    <a:lnTo>
                      <a:pt x="5" y="564"/>
                    </a:lnTo>
                    <a:lnTo>
                      <a:pt x="19" y="526"/>
                    </a:lnTo>
                    <a:lnTo>
                      <a:pt x="37" y="472"/>
                    </a:lnTo>
                    <a:lnTo>
                      <a:pt x="60" y="407"/>
                    </a:lnTo>
                    <a:lnTo>
                      <a:pt x="85" y="338"/>
                    </a:lnTo>
                    <a:lnTo>
                      <a:pt x="110" y="272"/>
                    </a:lnTo>
                    <a:lnTo>
                      <a:pt x="132" y="215"/>
                    </a:lnTo>
                    <a:lnTo>
                      <a:pt x="148" y="173"/>
                    </a:lnTo>
                    <a:lnTo>
                      <a:pt x="165" y="133"/>
                    </a:lnTo>
                    <a:lnTo>
                      <a:pt x="180" y="98"/>
                    </a:lnTo>
                    <a:lnTo>
                      <a:pt x="193" y="68"/>
                    </a:lnTo>
                    <a:lnTo>
                      <a:pt x="204" y="44"/>
                    </a:lnTo>
                    <a:lnTo>
                      <a:pt x="213" y="25"/>
                    </a:lnTo>
                    <a:lnTo>
                      <a:pt x="219" y="12"/>
                    </a:lnTo>
                    <a:lnTo>
                      <a:pt x="224" y="3"/>
                    </a:lnTo>
                    <a:lnTo>
                      <a:pt x="22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</p:grpSp>
        <p:sp>
          <p:nvSpPr>
            <p:cNvPr id="64" name="Line 34"/>
            <p:cNvSpPr>
              <a:spLocks noChangeShapeType="1"/>
            </p:cNvSpPr>
            <p:nvPr/>
          </p:nvSpPr>
          <p:spPr bwMode="auto">
            <a:xfrm flipV="1">
              <a:off x="7329488" y="918287"/>
              <a:ext cx="0" cy="2247188"/>
            </a:xfrm>
            <a:prstGeom prst="line">
              <a:avLst/>
            </a:prstGeom>
            <a:noFill/>
            <a:ln w="1270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1237462" y="4775223"/>
            <a:ext cx="10860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Stable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  <p:grpSp>
        <p:nvGrpSpPr>
          <p:cNvPr id="73" name="Group 72"/>
          <p:cNvGrpSpPr/>
          <p:nvPr/>
        </p:nvGrpSpPr>
        <p:grpSpPr>
          <a:xfrm>
            <a:off x="9587121" y="3778326"/>
            <a:ext cx="1321053" cy="3114756"/>
            <a:chOff x="7086600" y="918287"/>
            <a:chExt cx="1321053" cy="3114756"/>
          </a:xfrm>
        </p:grpSpPr>
        <p:grpSp>
          <p:nvGrpSpPr>
            <p:cNvPr id="74" name="Group 73"/>
            <p:cNvGrpSpPr/>
            <p:nvPr/>
          </p:nvGrpSpPr>
          <p:grpSpPr>
            <a:xfrm>
              <a:off x="7086600" y="2438400"/>
              <a:ext cx="1321053" cy="1594643"/>
              <a:chOff x="7064916" y="2592388"/>
              <a:chExt cx="1321053" cy="1594643"/>
            </a:xfrm>
          </p:grpSpPr>
          <p:sp>
            <p:nvSpPr>
              <p:cNvPr id="76" name="Freeform 75"/>
              <p:cNvSpPr>
                <a:spLocks/>
              </p:cNvSpPr>
              <p:nvPr/>
            </p:nvSpPr>
            <p:spPr bwMode="auto">
              <a:xfrm rot="3260985" flipV="1">
                <a:off x="7170738" y="2971800"/>
                <a:ext cx="1211262" cy="1219200"/>
              </a:xfrm>
              <a:custGeom>
                <a:avLst/>
                <a:gdLst/>
                <a:ahLst/>
                <a:cxnLst>
                  <a:cxn ang="0">
                    <a:pos x="1013" y="660"/>
                  </a:cxn>
                  <a:cxn ang="0">
                    <a:pos x="993" y="312"/>
                  </a:cxn>
                  <a:cxn ang="0">
                    <a:pos x="953" y="194"/>
                  </a:cxn>
                  <a:cxn ang="0">
                    <a:pos x="897" y="144"/>
                  </a:cxn>
                  <a:cxn ang="0">
                    <a:pos x="837" y="125"/>
                  </a:cxn>
                  <a:cxn ang="0">
                    <a:pos x="760" y="91"/>
                  </a:cxn>
                  <a:cxn ang="0">
                    <a:pos x="672" y="50"/>
                  </a:cxn>
                  <a:cxn ang="0">
                    <a:pos x="595" y="18"/>
                  </a:cxn>
                  <a:cxn ang="0">
                    <a:pos x="533" y="3"/>
                  </a:cxn>
                  <a:cxn ang="0">
                    <a:pos x="453" y="0"/>
                  </a:cxn>
                  <a:cxn ang="0">
                    <a:pos x="367" y="6"/>
                  </a:cxn>
                  <a:cxn ang="0">
                    <a:pos x="290" y="18"/>
                  </a:cxn>
                  <a:cxn ang="0">
                    <a:pos x="202" y="94"/>
                  </a:cxn>
                  <a:cxn ang="0">
                    <a:pos x="116" y="211"/>
                  </a:cxn>
                  <a:cxn ang="0">
                    <a:pos x="23" y="243"/>
                  </a:cxn>
                  <a:cxn ang="0">
                    <a:pos x="18" y="328"/>
                  </a:cxn>
                  <a:cxn ang="0">
                    <a:pos x="42" y="377"/>
                  </a:cxn>
                  <a:cxn ang="0">
                    <a:pos x="22" y="420"/>
                  </a:cxn>
                  <a:cxn ang="0">
                    <a:pos x="14" y="451"/>
                  </a:cxn>
                  <a:cxn ang="0">
                    <a:pos x="53" y="485"/>
                  </a:cxn>
                  <a:cxn ang="0">
                    <a:pos x="102" y="486"/>
                  </a:cxn>
                  <a:cxn ang="0">
                    <a:pos x="154" y="469"/>
                  </a:cxn>
                  <a:cxn ang="0">
                    <a:pos x="156" y="489"/>
                  </a:cxn>
                  <a:cxn ang="0">
                    <a:pos x="117" y="536"/>
                  </a:cxn>
                  <a:cxn ang="0">
                    <a:pos x="101" y="559"/>
                  </a:cxn>
                  <a:cxn ang="0">
                    <a:pos x="133" y="606"/>
                  </a:cxn>
                  <a:cxn ang="0">
                    <a:pos x="222" y="598"/>
                  </a:cxn>
                  <a:cxn ang="0">
                    <a:pos x="269" y="644"/>
                  </a:cxn>
                  <a:cxn ang="0">
                    <a:pos x="291" y="734"/>
                  </a:cxn>
                  <a:cxn ang="0">
                    <a:pos x="340" y="864"/>
                  </a:cxn>
                  <a:cxn ang="0">
                    <a:pos x="408" y="964"/>
                  </a:cxn>
                  <a:cxn ang="0">
                    <a:pos x="447" y="1009"/>
                  </a:cxn>
                  <a:cxn ang="0">
                    <a:pos x="489" y="504"/>
                  </a:cxn>
                  <a:cxn ang="0">
                    <a:pos x="446" y="443"/>
                  </a:cxn>
                  <a:cxn ang="0">
                    <a:pos x="450" y="419"/>
                  </a:cxn>
                  <a:cxn ang="0">
                    <a:pos x="511" y="380"/>
                  </a:cxn>
                  <a:cxn ang="0">
                    <a:pos x="566" y="398"/>
                  </a:cxn>
                  <a:cxn ang="0">
                    <a:pos x="585" y="427"/>
                  </a:cxn>
                  <a:cxn ang="0">
                    <a:pos x="580" y="448"/>
                  </a:cxn>
                  <a:cxn ang="0">
                    <a:pos x="542" y="510"/>
                  </a:cxn>
                  <a:cxn ang="0">
                    <a:pos x="489" y="1045"/>
                  </a:cxn>
                  <a:cxn ang="0">
                    <a:pos x="570" y="1092"/>
                  </a:cxn>
                  <a:cxn ang="0">
                    <a:pos x="655" y="1132"/>
                  </a:cxn>
                  <a:cxn ang="0">
                    <a:pos x="731" y="1170"/>
                  </a:cxn>
                  <a:cxn ang="0">
                    <a:pos x="797" y="1225"/>
                  </a:cxn>
                  <a:cxn ang="0">
                    <a:pos x="916" y="1332"/>
                  </a:cxn>
                  <a:cxn ang="0">
                    <a:pos x="1043" y="1438"/>
                  </a:cxn>
                  <a:cxn ang="0">
                    <a:pos x="1137" y="1515"/>
                  </a:cxn>
                  <a:cxn ang="0">
                    <a:pos x="1526" y="1130"/>
                  </a:cxn>
                  <a:cxn ang="0">
                    <a:pos x="1463" y="1099"/>
                  </a:cxn>
                  <a:cxn ang="0">
                    <a:pos x="1317" y="1025"/>
                  </a:cxn>
                  <a:cxn ang="0">
                    <a:pos x="1160" y="936"/>
                  </a:cxn>
                  <a:cxn ang="0">
                    <a:pos x="1058" y="862"/>
                  </a:cxn>
                </a:cxnLst>
                <a:rect l="0" t="0" r="r" b="b"/>
                <a:pathLst>
                  <a:path w="1526" h="1536">
                    <a:moveTo>
                      <a:pt x="1058" y="862"/>
                    </a:moveTo>
                    <a:lnTo>
                      <a:pt x="1037" y="817"/>
                    </a:lnTo>
                    <a:lnTo>
                      <a:pt x="1022" y="748"/>
                    </a:lnTo>
                    <a:lnTo>
                      <a:pt x="1013" y="660"/>
                    </a:lnTo>
                    <a:lnTo>
                      <a:pt x="1006" y="565"/>
                    </a:lnTo>
                    <a:lnTo>
                      <a:pt x="1002" y="470"/>
                    </a:lnTo>
                    <a:lnTo>
                      <a:pt x="998" y="382"/>
                    </a:lnTo>
                    <a:lnTo>
                      <a:pt x="993" y="312"/>
                    </a:lnTo>
                    <a:lnTo>
                      <a:pt x="983" y="267"/>
                    </a:lnTo>
                    <a:lnTo>
                      <a:pt x="973" y="239"/>
                    </a:lnTo>
                    <a:lnTo>
                      <a:pt x="963" y="215"/>
                    </a:lnTo>
                    <a:lnTo>
                      <a:pt x="953" y="194"/>
                    </a:lnTo>
                    <a:lnTo>
                      <a:pt x="942" y="176"/>
                    </a:lnTo>
                    <a:lnTo>
                      <a:pt x="929" y="162"/>
                    </a:lnTo>
                    <a:lnTo>
                      <a:pt x="914" y="152"/>
                    </a:lnTo>
                    <a:lnTo>
                      <a:pt x="897" y="144"/>
                    </a:lnTo>
                    <a:lnTo>
                      <a:pt x="875" y="138"/>
                    </a:lnTo>
                    <a:lnTo>
                      <a:pt x="865" y="136"/>
                    </a:lnTo>
                    <a:lnTo>
                      <a:pt x="852" y="131"/>
                    </a:lnTo>
                    <a:lnTo>
                      <a:pt x="837" y="125"/>
                    </a:lnTo>
                    <a:lnTo>
                      <a:pt x="820" y="118"/>
                    </a:lnTo>
                    <a:lnTo>
                      <a:pt x="801" y="109"/>
                    </a:lnTo>
                    <a:lnTo>
                      <a:pt x="782" y="101"/>
                    </a:lnTo>
                    <a:lnTo>
                      <a:pt x="760" y="91"/>
                    </a:lnTo>
                    <a:lnTo>
                      <a:pt x="739" y="80"/>
                    </a:lnTo>
                    <a:lnTo>
                      <a:pt x="717" y="70"/>
                    </a:lnTo>
                    <a:lnTo>
                      <a:pt x="694" y="61"/>
                    </a:lnTo>
                    <a:lnTo>
                      <a:pt x="672" y="50"/>
                    </a:lnTo>
                    <a:lnTo>
                      <a:pt x="651" y="41"/>
                    </a:lnTo>
                    <a:lnTo>
                      <a:pt x="631" y="32"/>
                    </a:lnTo>
                    <a:lnTo>
                      <a:pt x="612" y="24"/>
                    </a:lnTo>
                    <a:lnTo>
                      <a:pt x="595" y="18"/>
                    </a:lnTo>
                    <a:lnTo>
                      <a:pt x="579" y="12"/>
                    </a:lnTo>
                    <a:lnTo>
                      <a:pt x="565" y="9"/>
                    </a:lnTo>
                    <a:lnTo>
                      <a:pt x="550" y="6"/>
                    </a:lnTo>
                    <a:lnTo>
                      <a:pt x="533" y="3"/>
                    </a:lnTo>
                    <a:lnTo>
                      <a:pt x="514" y="2"/>
                    </a:lnTo>
                    <a:lnTo>
                      <a:pt x="495" y="1"/>
                    </a:lnTo>
                    <a:lnTo>
                      <a:pt x="474" y="0"/>
                    </a:lnTo>
                    <a:lnTo>
                      <a:pt x="453" y="0"/>
                    </a:lnTo>
                    <a:lnTo>
                      <a:pt x="431" y="0"/>
                    </a:lnTo>
                    <a:lnTo>
                      <a:pt x="409" y="1"/>
                    </a:lnTo>
                    <a:lnTo>
                      <a:pt x="388" y="3"/>
                    </a:lnTo>
                    <a:lnTo>
                      <a:pt x="367" y="6"/>
                    </a:lnTo>
                    <a:lnTo>
                      <a:pt x="346" y="8"/>
                    </a:lnTo>
                    <a:lnTo>
                      <a:pt x="325" y="10"/>
                    </a:lnTo>
                    <a:lnTo>
                      <a:pt x="307" y="15"/>
                    </a:lnTo>
                    <a:lnTo>
                      <a:pt x="290" y="18"/>
                    </a:lnTo>
                    <a:lnTo>
                      <a:pt x="273" y="23"/>
                    </a:lnTo>
                    <a:lnTo>
                      <a:pt x="248" y="38"/>
                    </a:lnTo>
                    <a:lnTo>
                      <a:pt x="224" y="63"/>
                    </a:lnTo>
                    <a:lnTo>
                      <a:pt x="202" y="94"/>
                    </a:lnTo>
                    <a:lnTo>
                      <a:pt x="180" y="129"/>
                    </a:lnTo>
                    <a:lnTo>
                      <a:pt x="158" y="162"/>
                    </a:lnTo>
                    <a:lnTo>
                      <a:pt x="138" y="191"/>
                    </a:lnTo>
                    <a:lnTo>
                      <a:pt x="116" y="211"/>
                    </a:lnTo>
                    <a:lnTo>
                      <a:pt x="93" y="219"/>
                    </a:lnTo>
                    <a:lnTo>
                      <a:pt x="67" y="222"/>
                    </a:lnTo>
                    <a:lnTo>
                      <a:pt x="44" y="230"/>
                    </a:lnTo>
                    <a:lnTo>
                      <a:pt x="23" y="243"/>
                    </a:lnTo>
                    <a:lnTo>
                      <a:pt x="8" y="260"/>
                    </a:lnTo>
                    <a:lnTo>
                      <a:pt x="0" y="281"/>
                    </a:lnTo>
                    <a:lnTo>
                      <a:pt x="3" y="304"/>
                    </a:lnTo>
                    <a:lnTo>
                      <a:pt x="18" y="328"/>
                    </a:lnTo>
                    <a:lnTo>
                      <a:pt x="47" y="355"/>
                    </a:lnTo>
                    <a:lnTo>
                      <a:pt x="48" y="359"/>
                    </a:lnTo>
                    <a:lnTo>
                      <a:pt x="45" y="366"/>
                    </a:lnTo>
                    <a:lnTo>
                      <a:pt x="42" y="377"/>
                    </a:lnTo>
                    <a:lnTo>
                      <a:pt x="37" y="389"/>
                    </a:lnTo>
                    <a:lnTo>
                      <a:pt x="32" y="401"/>
                    </a:lnTo>
                    <a:lnTo>
                      <a:pt x="27" y="411"/>
                    </a:lnTo>
                    <a:lnTo>
                      <a:pt x="22" y="420"/>
                    </a:lnTo>
                    <a:lnTo>
                      <a:pt x="19" y="425"/>
                    </a:lnTo>
                    <a:lnTo>
                      <a:pt x="14" y="433"/>
                    </a:lnTo>
                    <a:lnTo>
                      <a:pt x="13" y="442"/>
                    </a:lnTo>
                    <a:lnTo>
                      <a:pt x="14" y="451"/>
                    </a:lnTo>
                    <a:lnTo>
                      <a:pt x="20" y="462"/>
                    </a:lnTo>
                    <a:lnTo>
                      <a:pt x="28" y="471"/>
                    </a:lnTo>
                    <a:lnTo>
                      <a:pt x="40" y="479"/>
                    </a:lnTo>
                    <a:lnTo>
                      <a:pt x="53" y="485"/>
                    </a:lnTo>
                    <a:lnTo>
                      <a:pt x="70" y="489"/>
                    </a:lnTo>
                    <a:lnTo>
                      <a:pt x="79" y="489"/>
                    </a:lnTo>
                    <a:lnTo>
                      <a:pt x="89" y="488"/>
                    </a:lnTo>
                    <a:lnTo>
                      <a:pt x="102" y="486"/>
                    </a:lnTo>
                    <a:lnTo>
                      <a:pt x="116" y="481"/>
                    </a:lnTo>
                    <a:lnTo>
                      <a:pt x="129" y="478"/>
                    </a:lnTo>
                    <a:lnTo>
                      <a:pt x="142" y="473"/>
                    </a:lnTo>
                    <a:lnTo>
                      <a:pt x="154" y="469"/>
                    </a:lnTo>
                    <a:lnTo>
                      <a:pt x="163" y="465"/>
                    </a:lnTo>
                    <a:lnTo>
                      <a:pt x="164" y="469"/>
                    </a:lnTo>
                    <a:lnTo>
                      <a:pt x="162" y="476"/>
                    </a:lnTo>
                    <a:lnTo>
                      <a:pt x="156" y="489"/>
                    </a:lnTo>
                    <a:lnTo>
                      <a:pt x="142" y="510"/>
                    </a:lnTo>
                    <a:lnTo>
                      <a:pt x="133" y="522"/>
                    </a:lnTo>
                    <a:lnTo>
                      <a:pt x="125" y="530"/>
                    </a:lnTo>
                    <a:lnTo>
                      <a:pt x="117" y="536"/>
                    </a:lnTo>
                    <a:lnTo>
                      <a:pt x="111" y="540"/>
                    </a:lnTo>
                    <a:lnTo>
                      <a:pt x="105" y="545"/>
                    </a:lnTo>
                    <a:lnTo>
                      <a:pt x="102" y="551"/>
                    </a:lnTo>
                    <a:lnTo>
                      <a:pt x="101" y="559"/>
                    </a:lnTo>
                    <a:lnTo>
                      <a:pt x="101" y="569"/>
                    </a:lnTo>
                    <a:lnTo>
                      <a:pt x="105" y="582"/>
                    </a:lnTo>
                    <a:lnTo>
                      <a:pt x="117" y="594"/>
                    </a:lnTo>
                    <a:lnTo>
                      <a:pt x="133" y="606"/>
                    </a:lnTo>
                    <a:lnTo>
                      <a:pt x="154" y="613"/>
                    </a:lnTo>
                    <a:lnTo>
                      <a:pt x="176" y="615"/>
                    </a:lnTo>
                    <a:lnTo>
                      <a:pt x="199" y="610"/>
                    </a:lnTo>
                    <a:lnTo>
                      <a:pt x="222" y="598"/>
                    </a:lnTo>
                    <a:lnTo>
                      <a:pt x="242" y="574"/>
                    </a:lnTo>
                    <a:lnTo>
                      <a:pt x="254" y="598"/>
                    </a:lnTo>
                    <a:lnTo>
                      <a:pt x="262" y="621"/>
                    </a:lnTo>
                    <a:lnTo>
                      <a:pt x="269" y="644"/>
                    </a:lnTo>
                    <a:lnTo>
                      <a:pt x="276" y="667"/>
                    </a:lnTo>
                    <a:lnTo>
                      <a:pt x="280" y="690"/>
                    </a:lnTo>
                    <a:lnTo>
                      <a:pt x="285" y="712"/>
                    </a:lnTo>
                    <a:lnTo>
                      <a:pt x="291" y="734"/>
                    </a:lnTo>
                    <a:lnTo>
                      <a:pt x="298" y="756"/>
                    </a:lnTo>
                    <a:lnTo>
                      <a:pt x="314" y="799"/>
                    </a:lnTo>
                    <a:lnTo>
                      <a:pt x="328" y="835"/>
                    </a:lnTo>
                    <a:lnTo>
                      <a:pt x="340" y="864"/>
                    </a:lnTo>
                    <a:lnTo>
                      <a:pt x="353" y="889"/>
                    </a:lnTo>
                    <a:lnTo>
                      <a:pt x="368" y="912"/>
                    </a:lnTo>
                    <a:lnTo>
                      <a:pt x="386" y="936"/>
                    </a:lnTo>
                    <a:lnTo>
                      <a:pt x="408" y="964"/>
                    </a:lnTo>
                    <a:lnTo>
                      <a:pt x="436" y="998"/>
                    </a:lnTo>
                    <a:lnTo>
                      <a:pt x="439" y="1002"/>
                    </a:lnTo>
                    <a:lnTo>
                      <a:pt x="444" y="1006"/>
                    </a:lnTo>
                    <a:lnTo>
                      <a:pt x="447" y="1009"/>
                    </a:lnTo>
                    <a:lnTo>
                      <a:pt x="451" y="1014"/>
                    </a:lnTo>
                    <a:lnTo>
                      <a:pt x="515" y="522"/>
                    </a:lnTo>
                    <a:lnTo>
                      <a:pt x="503" y="516"/>
                    </a:lnTo>
                    <a:lnTo>
                      <a:pt x="489" y="504"/>
                    </a:lnTo>
                    <a:lnTo>
                      <a:pt x="476" y="489"/>
                    </a:lnTo>
                    <a:lnTo>
                      <a:pt x="465" y="472"/>
                    </a:lnTo>
                    <a:lnTo>
                      <a:pt x="454" y="456"/>
                    </a:lnTo>
                    <a:lnTo>
                      <a:pt x="446" y="443"/>
                    </a:lnTo>
                    <a:lnTo>
                      <a:pt x="442" y="433"/>
                    </a:lnTo>
                    <a:lnTo>
                      <a:pt x="439" y="430"/>
                    </a:lnTo>
                    <a:lnTo>
                      <a:pt x="443" y="426"/>
                    </a:lnTo>
                    <a:lnTo>
                      <a:pt x="450" y="419"/>
                    </a:lnTo>
                    <a:lnTo>
                      <a:pt x="462" y="409"/>
                    </a:lnTo>
                    <a:lnTo>
                      <a:pt x="477" y="398"/>
                    </a:lnTo>
                    <a:lnTo>
                      <a:pt x="494" y="388"/>
                    </a:lnTo>
                    <a:lnTo>
                      <a:pt x="511" y="380"/>
                    </a:lnTo>
                    <a:lnTo>
                      <a:pt x="528" y="378"/>
                    </a:lnTo>
                    <a:lnTo>
                      <a:pt x="543" y="381"/>
                    </a:lnTo>
                    <a:lnTo>
                      <a:pt x="556" y="389"/>
                    </a:lnTo>
                    <a:lnTo>
                      <a:pt x="566" y="398"/>
                    </a:lnTo>
                    <a:lnTo>
                      <a:pt x="574" y="406"/>
                    </a:lnTo>
                    <a:lnTo>
                      <a:pt x="579" y="415"/>
                    </a:lnTo>
                    <a:lnTo>
                      <a:pt x="582" y="423"/>
                    </a:lnTo>
                    <a:lnTo>
                      <a:pt x="585" y="427"/>
                    </a:lnTo>
                    <a:lnTo>
                      <a:pt x="586" y="432"/>
                    </a:lnTo>
                    <a:lnTo>
                      <a:pt x="586" y="433"/>
                    </a:lnTo>
                    <a:lnTo>
                      <a:pt x="585" y="438"/>
                    </a:lnTo>
                    <a:lnTo>
                      <a:pt x="580" y="448"/>
                    </a:lnTo>
                    <a:lnTo>
                      <a:pt x="573" y="463"/>
                    </a:lnTo>
                    <a:lnTo>
                      <a:pt x="564" y="479"/>
                    </a:lnTo>
                    <a:lnTo>
                      <a:pt x="553" y="496"/>
                    </a:lnTo>
                    <a:lnTo>
                      <a:pt x="542" y="510"/>
                    </a:lnTo>
                    <a:lnTo>
                      <a:pt x="529" y="521"/>
                    </a:lnTo>
                    <a:lnTo>
                      <a:pt x="517" y="523"/>
                    </a:lnTo>
                    <a:lnTo>
                      <a:pt x="471" y="1031"/>
                    </a:lnTo>
                    <a:lnTo>
                      <a:pt x="489" y="1045"/>
                    </a:lnTo>
                    <a:lnTo>
                      <a:pt x="507" y="1057"/>
                    </a:lnTo>
                    <a:lnTo>
                      <a:pt x="528" y="1070"/>
                    </a:lnTo>
                    <a:lnTo>
                      <a:pt x="549" y="1082"/>
                    </a:lnTo>
                    <a:lnTo>
                      <a:pt x="570" y="1092"/>
                    </a:lnTo>
                    <a:lnTo>
                      <a:pt x="592" y="1102"/>
                    </a:lnTo>
                    <a:lnTo>
                      <a:pt x="612" y="1113"/>
                    </a:lnTo>
                    <a:lnTo>
                      <a:pt x="634" y="1123"/>
                    </a:lnTo>
                    <a:lnTo>
                      <a:pt x="655" y="1132"/>
                    </a:lnTo>
                    <a:lnTo>
                      <a:pt x="676" y="1142"/>
                    </a:lnTo>
                    <a:lnTo>
                      <a:pt x="695" y="1152"/>
                    </a:lnTo>
                    <a:lnTo>
                      <a:pt x="714" y="1161"/>
                    </a:lnTo>
                    <a:lnTo>
                      <a:pt x="731" y="1170"/>
                    </a:lnTo>
                    <a:lnTo>
                      <a:pt x="746" y="1181"/>
                    </a:lnTo>
                    <a:lnTo>
                      <a:pt x="761" y="1191"/>
                    </a:lnTo>
                    <a:lnTo>
                      <a:pt x="772" y="1202"/>
                    </a:lnTo>
                    <a:lnTo>
                      <a:pt x="797" y="1225"/>
                    </a:lnTo>
                    <a:lnTo>
                      <a:pt x="824" y="1250"/>
                    </a:lnTo>
                    <a:lnTo>
                      <a:pt x="854" y="1276"/>
                    </a:lnTo>
                    <a:lnTo>
                      <a:pt x="885" y="1304"/>
                    </a:lnTo>
                    <a:lnTo>
                      <a:pt x="916" y="1332"/>
                    </a:lnTo>
                    <a:lnTo>
                      <a:pt x="950" y="1359"/>
                    </a:lnTo>
                    <a:lnTo>
                      <a:pt x="981" y="1387"/>
                    </a:lnTo>
                    <a:lnTo>
                      <a:pt x="1013" y="1414"/>
                    </a:lnTo>
                    <a:lnTo>
                      <a:pt x="1043" y="1438"/>
                    </a:lnTo>
                    <a:lnTo>
                      <a:pt x="1071" y="1461"/>
                    </a:lnTo>
                    <a:lnTo>
                      <a:pt x="1096" y="1481"/>
                    </a:lnTo>
                    <a:lnTo>
                      <a:pt x="1118" y="1500"/>
                    </a:lnTo>
                    <a:lnTo>
                      <a:pt x="1137" y="1515"/>
                    </a:lnTo>
                    <a:lnTo>
                      <a:pt x="1150" y="1526"/>
                    </a:lnTo>
                    <a:lnTo>
                      <a:pt x="1158" y="1533"/>
                    </a:lnTo>
                    <a:lnTo>
                      <a:pt x="1162" y="1536"/>
                    </a:lnTo>
                    <a:lnTo>
                      <a:pt x="1526" y="1130"/>
                    </a:lnTo>
                    <a:lnTo>
                      <a:pt x="1521" y="1128"/>
                    </a:lnTo>
                    <a:lnTo>
                      <a:pt x="1509" y="1122"/>
                    </a:lnTo>
                    <a:lnTo>
                      <a:pt x="1489" y="1112"/>
                    </a:lnTo>
                    <a:lnTo>
                      <a:pt x="1463" y="1099"/>
                    </a:lnTo>
                    <a:lnTo>
                      <a:pt x="1432" y="1084"/>
                    </a:lnTo>
                    <a:lnTo>
                      <a:pt x="1396" y="1066"/>
                    </a:lnTo>
                    <a:lnTo>
                      <a:pt x="1358" y="1046"/>
                    </a:lnTo>
                    <a:lnTo>
                      <a:pt x="1317" y="1025"/>
                    </a:lnTo>
                    <a:lnTo>
                      <a:pt x="1276" y="1003"/>
                    </a:lnTo>
                    <a:lnTo>
                      <a:pt x="1236" y="981"/>
                    </a:lnTo>
                    <a:lnTo>
                      <a:pt x="1196" y="958"/>
                    </a:lnTo>
                    <a:lnTo>
                      <a:pt x="1160" y="936"/>
                    </a:lnTo>
                    <a:lnTo>
                      <a:pt x="1126" y="916"/>
                    </a:lnTo>
                    <a:lnTo>
                      <a:pt x="1097" y="896"/>
                    </a:lnTo>
                    <a:lnTo>
                      <a:pt x="1074" y="878"/>
                    </a:lnTo>
                    <a:lnTo>
                      <a:pt x="1058" y="86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77" name="Freeform 76"/>
              <p:cNvSpPr>
                <a:spLocks/>
              </p:cNvSpPr>
              <p:nvPr/>
            </p:nvSpPr>
            <p:spPr bwMode="auto">
              <a:xfrm rot="3260985" flipV="1">
                <a:off x="7626445" y="3194231"/>
                <a:ext cx="52387" cy="404813"/>
              </a:xfrm>
              <a:custGeom>
                <a:avLst/>
                <a:gdLst/>
                <a:ahLst/>
                <a:cxnLst>
                  <a:cxn ang="0">
                    <a:pos x="64" y="1"/>
                  </a:cxn>
                  <a:cxn ang="0">
                    <a:pos x="64" y="0"/>
                  </a:cxn>
                  <a:cxn ang="0">
                    <a:pos x="64" y="0"/>
                  </a:cxn>
                  <a:cxn ang="0">
                    <a:pos x="64" y="0"/>
                  </a:cxn>
                  <a:cxn ang="0">
                    <a:pos x="64" y="0"/>
                  </a:cxn>
                  <a:cxn ang="0">
                    <a:pos x="0" y="492"/>
                  </a:cxn>
                  <a:cxn ang="0">
                    <a:pos x="5" y="496"/>
                  </a:cxn>
                  <a:cxn ang="0">
                    <a:pos x="10" y="500"/>
                  </a:cxn>
                  <a:cxn ang="0">
                    <a:pos x="15" y="504"/>
                  </a:cxn>
                  <a:cxn ang="0">
                    <a:pos x="20" y="509"/>
                  </a:cxn>
                  <a:cxn ang="0">
                    <a:pos x="66" y="1"/>
                  </a:cxn>
                  <a:cxn ang="0">
                    <a:pos x="66" y="1"/>
                  </a:cxn>
                  <a:cxn ang="0">
                    <a:pos x="66" y="1"/>
                  </a:cxn>
                  <a:cxn ang="0">
                    <a:pos x="66" y="1"/>
                  </a:cxn>
                  <a:cxn ang="0">
                    <a:pos x="64" y="1"/>
                  </a:cxn>
                </a:cxnLst>
                <a:rect l="0" t="0" r="r" b="b"/>
                <a:pathLst>
                  <a:path w="66" h="509">
                    <a:moveTo>
                      <a:pt x="64" y="1"/>
                    </a:moveTo>
                    <a:lnTo>
                      <a:pt x="64" y="0"/>
                    </a:lnTo>
                    <a:lnTo>
                      <a:pt x="64" y="0"/>
                    </a:lnTo>
                    <a:lnTo>
                      <a:pt x="64" y="0"/>
                    </a:lnTo>
                    <a:lnTo>
                      <a:pt x="64" y="0"/>
                    </a:lnTo>
                    <a:lnTo>
                      <a:pt x="0" y="492"/>
                    </a:lnTo>
                    <a:lnTo>
                      <a:pt x="5" y="496"/>
                    </a:lnTo>
                    <a:lnTo>
                      <a:pt x="10" y="500"/>
                    </a:lnTo>
                    <a:lnTo>
                      <a:pt x="15" y="504"/>
                    </a:lnTo>
                    <a:lnTo>
                      <a:pt x="20" y="509"/>
                    </a:lnTo>
                    <a:lnTo>
                      <a:pt x="66" y="1"/>
                    </a:lnTo>
                    <a:lnTo>
                      <a:pt x="66" y="1"/>
                    </a:lnTo>
                    <a:lnTo>
                      <a:pt x="66" y="1"/>
                    </a:lnTo>
                    <a:lnTo>
                      <a:pt x="66" y="1"/>
                    </a:lnTo>
                    <a:lnTo>
                      <a:pt x="64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78" name="Freeform 77"/>
              <p:cNvSpPr>
                <a:spLocks/>
              </p:cNvSpPr>
              <p:nvPr/>
            </p:nvSpPr>
            <p:spPr bwMode="auto">
              <a:xfrm rot="3260985" flipV="1">
                <a:off x="7093491" y="3444015"/>
                <a:ext cx="63500" cy="120650"/>
              </a:xfrm>
              <a:custGeom>
                <a:avLst/>
                <a:gdLst/>
                <a:ahLst/>
                <a:cxnLst>
                  <a:cxn ang="0">
                    <a:pos x="74" y="9"/>
                  </a:cxn>
                  <a:cxn ang="0">
                    <a:pos x="68" y="23"/>
                  </a:cxn>
                  <a:cxn ang="0">
                    <a:pos x="59" y="41"/>
                  </a:cxn>
                  <a:cxn ang="0">
                    <a:pos x="48" y="63"/>
                  </a:cxn>
                  <a:cxn ang="0">
                    <a:pos x="35" y="84"/>
                  </a:cxn>
                  <a:cxn ang="0">
                    <a:pos x="22" y="104"/>
                  </a:cxn>
                  <a:cxn ang="0">
                    <a:pos x="12" y="121"/>
                  </a:cxn>
                  <a:cxn ang="0">
                    <a:pos x="4" y="132"/>
                  </a:cxn>
                  <a:cxn ang="0">
                    <a:pos x="1" y="137"/>
                  </a:cxn>
                  <a:cxn ang="0">
                    <a:pos x="0" y="137"/>
                  </a:cxn>
                  <a:cxn ang="0">
                    <a:pos x="0" y="139"/>
                  </a:cxn>
                  <a:cxn ang="0">
                    <a:pos x="5" y="141"/>
                  </a:cxn>
                  <a:cxn ang="0">
                    <a:pos x="19" y="146"/>
                  </a:cxn>
                  <a:cxn ang="0">
                    <a:pos x="23" y="147"/>
                  </a:cxn>
                  <a:cxn ang="0">
                    <a:pos x="28" y="148"/>
                  </a:cxn>
                  <a:cxn ang="0">
                    <a:pos x="33" y="149"/>
                  </a:cxn>
                  <a:cxn ang="0">
                    <a:pos x="37" y="150"/>
                  </a:cxn>
                  <a:cxn ang="0">
                    <a:pos x="43" y="132"/>
                  </a:cxn>
                  <a:cxn ang="0">
                    <a:pos x="48" y="112"/>
                  </a:cxn>
                  <a:cxn ang="0">
                    <a:pos x="53" y="94"/>
                  </a:cxn>
                  <a:cxn ang="0">
                    <a:pos x="59" y="74"/>
                  </a:cxn>
                  <a:cxn ang="0">
                    <a:pos x="64" y="56"/>
                  </a:cxn>
                  <a:cxn ang="0">
                    <a:pos x="69" y="36"/>
                  </a:cxn>
                  <a:cxn ang="0">
                    <a:pos x="75" y="18"/>
                  </a:cxn>
                  <a:cxn ang="0">
                    <a:pos x="81" y="0"/>
                  </a:cxn>
                  <a:cxn ang="0">
                    <a:pos x="79" y="2"/>
                  </a:cxn>
                  <a:cxn ang="0">
                    <a:pos x="76" y="4"/>
                  </a:cxn>
                  <a:cxn ang="0">
                    <a:pos x="75" y="6"/>
                  </a:cxn>
                  <a:cxn ang="0">
                    <a:pos x="74" y="9"/>
                  </a:cxn>
                </a:cxnLst>
                <a:rect l="0" t="0" r="r" b="b"/>
                <a:pathLst>
                  <a:path w="81" h="150">
                    <a:moveTo>
                      <a:pt x="74" y="9"/>
                    </a:moveTo>
                    <a:lnTo>
                      <a:pt x="68" y="23"/>
                    </a:lnTo>
                    <a:lnTo>
                      <a:pt x="59" y="41"/>
                    </a:lnTo>
                    <a:lnTo>
                      <a:pt x="48" y="63"/>
                    </a:lnTo>
                    <a:lnTo>
                      <a:pt x="35" y="84"/>
                    </a:lnTo>
                    <a:lnTo>
                      <a:pt x="22" y="104"/>
                    </a:lnTo>
                    <a:lnTo>
                      <a:pt x="12" y="121"/>
                    </a:lnTo>
                    <a:lnTo>
                      <a:pt x="4" y="132"/>
                    </a:lnTo>
                    <a:lnTo>
                      <a:pt x="1" y="137"/>
                    </a:lnTo>
                    <a:lnTo>
                      <a:pt x="0" y="137"/>
                    </a:lnTo>
                    <a:lnTo>
                      <a:pt x="0" y="139"/>
                    </a:lnTo>
                    <a:lnTo>
                      <a:pt x="5" y="141"/>
                    </a:lnTo>
                    <a:lnTo>
                      <a:pt x="19" y="146"/>
                    </a:lnTo>
                    <a:lnTo>
                      <a:pt x="23" y="147"/>
                    </a:lnTo>
                    <a:lnTo>
                      <a:pt x="28" y="148"/>
                    </a:lnTo>
                    <a:lnTo>
                      <a:pt x="33" y="149"/>
                    </a:lnTo>
                    <a:lnTo>
                      <a:pt x="37" y="150"/>
                    </a:lnTo>
                    <a:lnTo>
                      <a:pt x="43" y="132"/>
                    </a:lnTo>
                    <a:lnTo>
                      <a:pt x="48" y="112"/>
                    </a:lnTo>
                    <a:lnTo>
                      <a:pt x="53" y="94"/>
                    </a:lnTo>
                    <a:lnTo>
                      <a:pt x="59" y="74"/>
                    </a:lnTo>
                    <a:lnTo>
                      <a:pt x="64" y="56"/>
                    </a:lnTo>
                    <a:lnTo>
                      <a:pt x="69" y="36"/>
                    </a:lnTo>
                    <a:lnTo>
                      <a:pt x="75" y="18"/>
                    </a:lnTo>
                    <a:lnTo>
                      <a:pt x="81" y="0"/>
                    </a:lnTo>
                    <a:lnTo>
                      <a:pt x="79" y="2"/>
                    </a:lnTo>
                    <a:lnTo>
                      <a:pt x="76" y="4"/>
                    </a:lnTo>
                    <a:lnTo>
                      <a:pt x="75" y="6"/>
                    </a:lnTo>
                    <a:lnTo>
                      <a:pt x="74" y="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79" name="Freeform 78"/>
              <p:cNvSpPr>
                <a:spLocks/>
              </p:cNvSpPr>
              <p:nvPr/>
            </p:nvSpPr>
            <p:spPr bwMode="auto">
              <a:xfrm rot="3260985" flipV="1">
                <a:off x="7188737" y="3058249"/>
                <a:ext cx="1004887" cy="1023938"/>
              </a:xfrm>
              <a:custGeom>
                <a:avLst/>
                <a:gdLst/>
                <a:ahLst/>
                <a:cxnLst>
                  <a:cxn ang="0">
                    <a:pos x="1226" y="1099"/>
                  </a:cxn>
                  <a:cxn ang="0">
                    <a:pos x="1152" y="1109"/>
                  </a:cxn>
                  <a:cxn ang="0">
                    <a:pos x="1203" y="1041"/>
                  </a:cxn>
                  <a:cxn ang="0">
                    <a:pos x="1149" y="1076"/>
                  </a:cxn>
                  <a:cxn ang="0">
                    <a:pos x="1104" y="1073"/>
                  </a:cxn>
                  <a:cxn ang="0">
                    <a:pos x="1136" y="1016"/>
                  </a:cxn>
                  <a:cxn ang="0">
                    <a:pos x="1067" y="1056"/>
                  </a:cxn>
                  <a:cxn ang="0">
                    <a:pos x="1047" y="1025"/>
                  </a:cxn>
                  <a:cxn ang="0">
                    <a:pos x="1081" y="969"/>
                  </a:cxn>
                  <a:cxn ang="0">
                    <a:pos x="985" y="1031"/>
                  </a:cxn>
                  <a:cxn ang="0">
                    <a:pos x="1007" y="979"/>
                  </a:cxn>
                  <a:cxn ang="0">
                    <a:pos x="1028" y="939"/>
                  </a:cxn>
                  <a:cxn ang="0">
                    <a:pos x="922" y="996"/>
                  </a:cxn>
                  <a:cxn ang="0">
                    <a:pos x="956" y="949"/>
                  </a:cxn>
                  <a:cxn ang="0">
                    <a:pos x="958" y="925"/>
                  </a:cxn>
                  <a:cxn ang="0">
                    <a:pos x="870" y="959"/>
                  </a:cxn>
                  <a:cxn ang="0">
                    <a:pos x="920" y="901"/>
                  </a:cxn>
                  <a:cxn ang="0">
                    <a:pos x="835" y="922"/>
                  </a:cxn>
                  <a:cxn ang="0">
                    <a:pos x="795" y="848"/>
                  </a:cxn>
                  <a:cxn ang="0">
                    <a:pos x="751" y="860"/>
                  </a:cxn>
                  <a:cxn ang="0">
                    <a:pos x="686" y="767"/>
                  </a:cxn>
                  <a:cxn ang="0">
                    <a:pos x="742" y="679"/>
                  </a:cxn>
                  <a:cxn ang="0">
                    <a:pos x="763" y="621"/>
                  </a:cxn>
                  <a:cxn ang="0">
                    <a:pos x="833" y="368"/>
                  </a:cxn>
                  <a:cxn ang="0">
                    <a:pos x="851" y="205"/>
                  </a:cxn>
                  <a:cxn ang="0">
                    <a:pos x="734" y="145"/>
                  </a:cxn>
                  <a:cxn ang="0">
                    <a:pos x="560" y="43"/>
                  </a:cxn>
                  <a:cxn ang="0">
                    <a:pos x="510" y="16"/>
                  </a:cxn>
                  <a:cxn ang="0">
                    <a:pos x="381" y="4"/>
                  </a:cxn>
                  <a:cxn ang="0">
                    <a:pos x="283" y="12"/>
                  </a:cxn>
                  <a:cxn ang="0">
                    <a:pos x="236" y="100"/>
                  </a:cxn>
                  <a:cxn ang="0">
                    <a:pos x="223" y="174"/>
                  </a:cxn>
                  <a:cxn ang="0">
                    <a:pos x="273" y="115"/>
                  </a:cxn>
                  <a:cxn ang="0">
                    <a:pos x="314" y="126"/>
                  </a:cxn>
                  <a:cxn ang="0">
                    <a:pos x="389" y="124"/>
                  </a:cxn>
                  <a:cxn ang="0">
                    <a:pos x="439" y="144"/>
                  </a:cxn>
                  <a:cxn ang="0">
                    <a:pos x="495" y="177"/>
                  </a:cxn>
                  <a:cxn ang="0">
                    <a:pos x="559" y="223"/>
                  </a:cxn>
                  <a:cxn ang="0">
                    <a:pos x="612" y="324"/>
                  </a:cxn>
                  <a:cxn ang="0">
                    <a:pos x="585" y="424"/>
                  </a:cxn>
                  <a:cxn ang="0">
                    <a:pos x="481" y="558"/>
                  </a:cxn>
                  <a:cxn ang="0">
                    <a:pos x="404" y="496"/>
                  </a:cxn>
                  <a:cxn ang="0">
                    <a:pos x="288" y="362"/>
                  </a:cxn>
                  <a:cxn ang="0">
                    <a:pos x="190" y="270"/>
                  </a:cxn>
                  <a:cxn ang="0">
                    <a:pos x="85" y="230"/>
                  </a:cxn>
                  <a:cxn ang="0">
                    <a:pos x="11" y="224"/>
                  </a:cxn>
                  <a:cxn ang="0">
                    <a:pos x="54" y="253"/>
                  </a:cxn>
                  <a:cxn ang="0">
                    <a:pos x="146" y="294"/>
                  </a:cxn>
                  <a:cxn ang="0">
                    <a:pos x="146" y="360"/>
                  </a:cxn>
                  <a:cxn ang="0">
                    <a:pos x="161" y="395"/>
                  </a:cxn>
                  <a:cxn ang="0">
                    <a:pos x="205" y="470"/>
                  </a:cxn>
                  <a:cxn ang="0">
                    <a:pos x="241" y="503"/>
                  </a:cxn>
                  <a:cxn ang="0">
                    <a:pos x="373" y="715"/>
                  </a:cxn>
                  <a:cxn ang="0">
                    <a:pos x="451" y="835"/>
                  </a:cxn>
                  <a:cxn ang="0">
                    <a:pos x="544" y="904"/>
                  </a:cxn>
                  <a:cxn ang="0">
                    <a:pos x="636" y="957"/>
                  </a:cxn>
                  <a:cxn ang="0">
                    <a:pos x="695" y="985"/>
                  </a:cxn>
                  <a:cxn ang="0">
                    <a:pos x="1083" y="1289"/>
                  </a:cxn>
                  <a:cxn ang="0">
                    <a:pos x="1222" y="1140"/>
                  </a:cxn>
                </a:cxnLst>
                <a:rect l="0" t="0" r="r" b="b"/>
                <a:pathLst>
                  <a:path w="1266" h="1289">
                    <a:moveTo>
                      <a:pt x="1221" y="1139"/>
                    </a:moveTo>
                    <a:lnTo>
                      <a:pt x="1266" y="1078"/>
                    </a:lnTo>
                    <a:lnTo>
                      <a:pt x="1264" y="1079"/>
                    </a:lnTo>
                    <a:lnTo>
                      <a:pt x="1258" y="1081"/>
                    </a:lnTo>
                    <a:lnTo>
                      <a:pt x="1250" y="1086"/>
                    </a:lnTo>
                    <a:lnTo>
                      <a:pt x="1238" y="1092"/>
                    </a:lnTo>
                    <a:lnTo>
                      <a:pt x="1226" y="1099"/>
                    </a:lnTo>
                    <a:lnTo>
                      <a:pt x="1212" y="1107"/>
                    </a:lnTo>
                    <a:lnTo>
                      <a:pt x="1197" y="1115"/>
                    </a:lnTo>
                    <a:lnTo>
                      <a:pt x="1182" y="1123"/>
                    </a:lnTo>
                    <a:lnTo>
                      <a:pt x="1175" y="1119"/>
                    </a:lnTo>
                    <a:lnTo>
                      <a:pt x="1167" y="1116"/>
                    </a:lnTo>
                    <a:lnTo>
                      <a:pt x="1160" y="1113"/>
                    </a:lnTo>
                    <a:lnTo>
                      <a:pt x="1152" y="1109"/>
                    </a:lnTo>
                    <a:lnTo>
                      <a:pt x="1161" y="1096"/>
                    </a:lnTo>
                    <a:lnTo>
                      <a:pt x="1169" y="1085"/>
                    </a:lnTo>
                    <a:lnTo>
                      <a:pt x="1178" y="1073"/>
                    </a:lnTo>
                    <a:lnTo>
                      <a:pt x="1187" y="1062"/>
                    </a:lnTo>
                    <a:lnTo>
                      <a:pt x="1193" y="1054"/>
                    </a:lnTo>
                    <a:lnTo>
                      <a:pt x="1199" y="1046"/>
                    </a:lnTo>
                    <a:lnTo>
                      <a:pt x="1203" y="1041"/>
                    </a:lnTo>
                    <a:lnTo>
                      <a:pt x="1204" y="1040"/>
                    </a:lnTo>
                    <a:lnTo>
                      <a:pt x="1202" y="1041"/>
                    </a:lnTo>
                    <a:lnTo>
                      <a:pt x="1196" y="1045"/>
                    </a:lnTo>
                    <a:lnTo>
                      <a:pt x="1187" y="1050"/>
                    </a:lnTo>
                    <a:lnTo>
                      <a:pt x="1176" y="1058"/>
                    </a:lnTo>
                    <a:lnTo>
                      <a:pt x="1162" y="1066"/>
                    </a:lnTo>
                    <a:lnTo>
                      <a:pt x="1149" y="1076"/>
                    </a:lnTo>
                    <a:lnTo>
                      <a:pt x="1135" y="1086"/>
                    </a:lnTo>
                    <a:lnTo>
                      <a:pt x="1121" y="1095"/>
                    </a:lnTo>
                    <a:lnTo>
                      <a:pt x="1115" y="1093"/>
                    </a:lnTo>
                    <a:lnTo>
                      <a:pt x="1109" y="1090"/>
                    </a:lnTo>
                    <a:lnTo>
                      <a:pt x="1104" y="1087"/>
                    </a:lnTo>
                    <a:lnTo>
                      <a:pt x="1098" y="1085"/>
                    </a:lnTo>
                    <a:lnTo>
                      <a:pt x="1104" y="1073"/>
                    </a:lnTo>
                    <a:lnTo>
                      <a:pt x="1110" y="1061"/>
                    </a:lnTo>
                    <a:lnTo>
                      <a:pt x="1117" y="1049"/>
                    </a:lnTo>
                    <a:lnTo>
                      <a:pt x="1123" y="1039"/>
                    </a:lnTo>
                    <a:lnTo>
                      <a:pt x="1128" y="1030"/>
                    </a:lnTo>
                    <a:lnTo>
                      <a:pt x="1132" y="1023"/>
                    </a:lnTo>
                    <a:lnTo>
                      <a:pt x="1135" y="1017"/>
                    </a:lnTo>
                    <a:lnTo>
                      <a:pt x="1136" y="1016"/>
                    </a:lnTo>
                    <a:lnTo>
                      <a:pt x="1134" y="1017"/>
                    </a:lnTo>
                    <a:lnTo>
                      <a:pt x="1128" y="1020"/>
                    </a:lnTo>
                    <a:lnTo>
                      <a:pt x="1119" y="1026"/>
                    </a:lnTo>
                    <a:lnTo>
                      <a:pt x="1107" y="1032"/>
                    </a:lnTo>
                    <a:lnTo>
                      <a:pt x="1094" y="1040"/>
                    </a:lnTo>
                    <a:lnTo>
                      <a:pt x="1081" y="1048"/>
                    </a:lnTo>
                    <a:lnTo>
                      <a:pt x="1067" y="1056"/>
                    </a:lnTo>
                    <a:lnTo>
                      <a:pt x="1053" y="1064"/>
                    </a:lnTo>
                    <a:lnTo>
                      <a:pt x="1047" y="1062"/>
                    </a:lnTo>
                    <a:lnTo>
                      <a:pt x="1043" y="1058"/>
                    </a:lnTo>
                    <a:lnTo>
                      <a:pt x="1037" y="1056"/>
                    </a:lnTo>
                    <a:lnTo>
                      <a:pt x="1031" y="1054"/>
                    </a:lnTo>
                    <a:lnTo>
                      <a:pt x="1039" y="1040"/>
                    </a:lnTo>
                    <a:lnTo>
                      <a:pt x="1047" y="1025"/>
                    </a:lnTo>
                    <a:lnTo>
                      <a:pt x="1056" y="1010"/>
                    </a:lnTo>
                    <a:lnTo>
                      <a:pt x="1064" y="996"/>
                    </a:lnTo>
                    <a:lnTo>
                      <a:pt x="1071" y="985"/>
                    </a:lnTo>
                    <a:lnTo>
                      <a:pt x="1077" y="975"/>
                    </a:lnTo>
                    <a:lnTo>
                      <a:pt x="1082" y="969"/>
                    </a:lnTo>
                    <a:lnTo>
                      <a:pt x="1083" y="966"/>
                    </a:lnTo>
                    <a:lnTo>
                      <a:pt x="1081" y="969"/>
                    </a:lnTo>
                    <a:lnTo>
                      <a:pt x="1072" y="973"/>
                    </a:lnTo>
                    <a:lnTo>
                      <a:pt x="1062" y="980"/>
                    </a:lnTo>
                    <a:lnTo>
                      <a:pt x="1048" y="989"/>
                    </a:lnTo>
                    <a:lnTo>
                      <a:pt x="1032" y="1000"/>
                    </a:lnTo>
                    <a:lnTo>
                      <a:pt x="1016" y="1010"/>
                    </a:lnTo>
                    <a:lnTo>
                      <a:pt x="1000" y="1020"/>
                    </a:lnTo>
                    <a:lnTo>
                      <a:pt x="985" y="1031"/>
                    </a:lnTo>
                    <a:lnTo>
                      <a:pt x="981" y="1028"/>
                    </a:lnTo>
                    <a:lnTo>
                      <a:pt x="979" y="1027"/>
                    </a:lnTo>
                    <a:lnTo>
                      <a:pt x="976" y="1025"/>
                    </a:lnTo>
                    <a:lnTo>
                      <a:pt x="972" y="1024"/>
                    </a:lnTo>
                    <a:lnTo>
                      <a:pt x="983" y="1010"/>
                    </a:lnTo>
                    <a:lnTo>
                      <a:pt x="994" y="994"/>
                    </a:lnTo>
                    <a:lnTo>
                      <a:pt x="1007" y="979"/>
                    </a:lnTo>
                    <a:lnTo>
                      <a:pt x="1018" y="964"/>
                    </a:lnTo>
                    <a:lnTo>
                      <a:pt x="1028" y="950"/>
                    </a:lnTo>
                    <a:lnTo>
                      <a:pt x="1037" y="940"/>
                    </a:lnTo>
                    <a:lnTo>
                      <a:pt x="1041" y="933"/>
                    </a:lnTo>
                    <a:lnTo>
                      <a:pt x="1044" y="931"/>
                    </a:lnTo>
                    <a:lnTo>
                      <a:pt x="1039" y="933"/>
                    </a:lnTo>
                    <a:lnTo>
                      <a:pt x="1028" y="939"/>
                    </a:lnTo>
                    <a:lnTo>
                      <a:pt x="1011" y="948"/>
                    </a:lnTo>
                    <a:lnTo>
                      <a:pt x="991" y="959"/>
                    </a:lnTo>
                    <a:lnTo>
                      <a:pt x="970" y="971"/>
                    </a:lnTo>
                    <a:lnTo>
                      <a:pt x="950" y="981"/>
                    </a:lnTo>
                    <a:lnTo>
                      <a:pt x="934" y="990"/>
                    </a:lnTo>
                    <a:lnTo>
                      <a:pt x="923" y="996"/>
                    </a:lnTo>
                    <a:lnTo>
                      <a:pt x="922" y="996"/>
                    </a:lnTo>
                    <a:lnTo>
                      <a:pt x="922" y="996"/>
                    </a:lnTo>
                    <a:lnTo>
                      <a:pt x="922" y="996"/>
                    </a:lnTo>
                    <a:lnTo>
                      <a:pt x="920" y="995"/>
                    </a:lnTo>
                    <a:lnTo>
                      <a:pt x="926" y="987"/>
                    </a:lnTo>
                    <a:lnTo>
                      <a:pt x="935" y="975"/>
                    </a:lnTo>
                    <a:lnTo>
                      <a:pt x="946" y="963"/>
                    </a:lnTo>
                    <a:lnTo>
                      <a:pt x="956" y="949"/>
                    </a:lnTo>
                    <a:lnTo>
                      <a:pt x="968" y="935"/>
                    </a:lnTo>
                    <a:lnTo>
                      <a:pt x="977" y="924"/>
                    </a:lnTo>
                    <a:lnTo>
                      <a:pt x="983" y="917"/>
                    </a:lnTo>
                    <a:lnTo>
                      <a:pt x="985" y="913"/>
                    </a:lnTo>
                    <a:lnTo>
                      <a:pt x="981" y="914"/>
                    </a:lnTo>
                    <a:lnTo>
                      <a:pt x="972" y="919"/>
                    </a:lnTo>
                    <a:lnTo>
                      <a:pt x="958" y="925"/>
                    </a:lnTo>
                    <a:lnTo>
                      <a:pt x="942" y="932"/>
                    </a:lnTo>
                    <a:lnTo>
                      <a:pt x="924" y="940"/>
                    </a:lnTo>
                    <a:lnTo>
                      <a:pt x="905" y="948"/>
                    </a:lnTo>
                    <a:lnTo>
                      <a:pt x="888" y="956"/>
                    </a:lnTo>
                    <a:lnTo>
                      <a:pt x="873" y="963"/>
                    </a:lnTo>
                    <a:lnTo>
                      <a:pt x="872" y="962"/>
                    </a:lnTo>
                    <a:lnTo>
                      <a:pt x="870" y="959"/>
                    </a:lnTo>
                    <a:lnTo>
                      <a:pt x="869" y="958"/>
                    </a:lnTo>
                    <a:lnTo>
                      <a:pt x="867" y="957"/>
                    </a:lnTo>
                    <a:lnTo>
                      <a:pt x="877" y="947"/>
                    </a:lnTo>
                    <a:lnTo>
                      <a:pt x="887" y="935"/>
                    </a:lnTo>
                    <a:lnTo>
                      <a:pt x="898" y="924"/>
                    </a:lnTo>
                    <a:lnTo>
                      <a:pt x="910" y="911"/>
                    </a:lnTo>
                    <a:lnTo>
                      <a:pt x="920" y="901"/>
                    </a:lnTo>
                    <a:lnTo>
                      <a:pt x="930" y="891"/>
                    </a:lnTo>
                    <a:lnTo>
                      <a:pt x="935" y="886"/>
                    </a:lnTo>
                    <a:lnTo>
                      <a:pt x="938" y="883"/>
                    </a:lnTo>
                    <a:lnTo>
                      <a:pt x="836" y="924"/>
                    </a:lnTo>
                    <a:lnTo>
                      <a:pt x="836" y="924"/>
                    </a:lnTo>
                    <a:lnTo>
                      <a:pt x="835" y="922"/>
                    </a:lnTo>
                    <a:lnTo>
                      <a:pt x="835" y="922"/>
                    </a:lnTo>
                    <a:lnTo>
                      <a:pt x="834" y="921"/>
                    </a:lnTo>
                    <a:lnTo>
                      <a:pt x="905" y="853"/>
                    </a:lnTo>
                    <a:lnTo>
                      <a:pt x="822" y="905"/>
                    </a:lnTo>
                    <a:lnTo>
                      <a:pt x="819" y="894"/>
                    </a:lnTo>
                    <a:lnTo>
                      <a:pt x="812" y="881"/>
                    </a:lnTo>
                    <a:lnTo>
                      <a:pt x="804" y="865"/>
                    </a:lnTo>
                    <a:lnTo>
                      <a:pt x="795" y="848"/>
                    </a:lnTo>
                    <a:lnTo>
                      <a:pt x="788" y="851"/>
                    </a:lnTo>
                    <a:lnTo>
                      <a:pt x="781" y="854"/>
                    </a:lnTo>
                    <a:lnTo>
                      <a:pt x="774" y="857"/>
                    </a:lnTo>
                    <a:lnTo>
                      <a:pt x="768" y="859"/>
                    </a:lnTo>
                    <a:lnTo>
                      <a:pt x="761" y="860"/>
                    </a:lnTo>
                    <a:lnTo>
                      <a:pt x="757" y="860"/>
                    </a:lnTo>
                    <a:lnTo>
                      <a:pt x="751" y="860"/>
                    </a:lnTo>
                    <a:lnTo>
                      <a:pt x="746" y="859"/>
                    </a:lnTo>
                    <a:lnTo>
                      <a:pt x="733" y="852"/>
                    </a:lnTo>
                    <a:lnTo>
                      <a:pt x="718" y="841"/>
                    </a:lnTo>
                    <a:lnTo>
                      <a:pt x="704" y="826"/>
                    </a:lnTo>
                    <a:lnTo>
                      <a:pt x="692" y="808"/>
                    </a:lnTo>
                    <a:lnTo>
                      <a:pt x="686" y="789"/>
                    </a:lnTo>
                    <a:lnTo>
                      <a:pt x="686" y="767"/>
                    </a:lnTo>
                    <a:lnTo>
                      <a:pt x="693" y="744"/>
                    </a:lnTo>
                    <a:lnTo>
                      <a:pt x="711" y="721"/>
                    </a:lnTo>
                    <a:lnTo>
                      <a:pt x="718" y="714"/>
                    </a:lnTo>
                    <a:lnTo>
                      <a:pt x="723" y="706"/>
                    </a:lnTo>
                    <a:lnTo>
                      <a:pt x="730" y="698"/>
                    </a:lnTo>
                    <a:lnTo>
                      <a:pt x="736" y="689"/>
                    </a:lnTo>
                    <a:lnTo>
                      <a:pt x="742" y="679"/>
                    </a:lnTo>
                    <a:lnTo>
                      <a:pt x="748" y="669"/>
                    </a:lnTo>
                    <a:lnTo>
                      <a:pt x="752" y="659"/>
                    </a:lnTo>
                    <a:lnTo>
                      <a:pt x="758" y="648"/>
                    </a:lnTo>
                    <a:lnTo>
                      <a:pt x="759" y="641"/>
                    </a:lnTo>
                    <a:lnTo>
                      <a:pt x="760" y="634"/>
                    </a:lnTo>
                    <a:lnTo>
                      <a:pt x="761" y="627"/>
                    </a:lnTo>
                    <a:lnTo>
                      <a:pt x="763" y="621"/>
                    </a:lnTo>
                    <a:lnTo>
                      <a:pt x="775" y="560"/>
                    </a:lnTo>
                    <a:lnTo>
                      <a:pt x="786" y="509"/>
                    </a:lnTo>
                    <a:lnTo>
                      <a:pt x="797" y="468"/>
                    </a:lnTo>
                    <a:lnTo>
                      <a:pt x="806" y="436"/>
                    </a:lnTo>
                    <a:lnTo>
                      <a:pt x="816" y="410"/>
                    </a:lnTo>
                    <a:lnTo>
                      <a:pt x="825" y="388"/>
                    </a:lnTo>
                    <a:lnTo>
                      <a:pt x="833" y="368"/>
                    </a:lnTo>
                    <a:lnTo>
                      <a:pt x="840" y="349"/>
                    </a:lnTo>
                    <a:lnTo>
                      <a:pt x="847" y="327"/>
                    </a:lnTo>
                    <a:lnTo>
                      <a:pt x="851" y="303"/>
                    </a:lnTo>
                    <a:lnTo>
                      <a:pt x="856" y="276"/>
                    </a:lnTo>
                    <a:lnTo>
                      <a:pt x="858" y="251"/>
                    </a:lnTo>
                    <a:lnTo>
                      <a:pt x="856" y="227"/>
                    </a:lnTo>
                    <a:lnTo>
                      <a:pt x="851" y="205"/>
                    </a:lnTo>
                    <a:lnTo>
                      <a:pt x="842" y="188"/>
                    </a:lnTo>
                    <a:lnTo>
                      <a:pt x="827" y="178"/>
                    </a:lnTo>
                    <a:lnTo>
                      <a:pt x="810" y="172"/>
                    </a:lnTo>
                    <a:lnTo>
                      <a:pt x="792" y="167"/>
                    </a:lnTo>
                    <a:lnTo>
                      <a:pt x="774" y="161"/>
                    </a:lnTo>
                    <a:lnTo>
                      <a:pt x="756" y="154"/>
                    </a:lnTo>
                    <a:lnTo>
                      <a:pt x="734" y="145"/>
                    </a:lnTo>
                    <a:lnTo>
                      <a:pt x="710" y="133"/>
                    </a:lnTo>
                    <a:lnTo>
                      <a:pt x="682" y="118"/>
                    </a:lnTo>
                    <a:lnTo>
                      <a:pt x="650" y="99"/>
                    </a:lnTo>
                    <a:lnTo>
                      <a:pt x="622" y="81"/>
                    </a:lnTo>
                    <a:lnTo>
                      <a:pt x="598" y="66"/>
                    </a:lnTo>
                    <a:lnTo>
                      <a:pt x="577" y="54"/>
                    </a:lnTo>
                    <a:lnTo>
                      <a:pt x="560" y="43"/>
                    </a:lnTo>
                    <a:lnTo>
                      <a:pt x="547" y="35"/>
                    </a:lnTo>
                    <a:lnTo>
                      <a:pt x="537" y="31"/>
                    </a:lnTo>
                    <a:lnTo>
                      <a:pt x="531" y="27"/>
                    </a:lnTo>
                    <a:lnTo>
                      <a:pt x="529" y="26"/>
                    </a:lnTo>
                    <a:lnTo>
                      <a:pt x="526" y="25"/>
                    </a:lnTo>
                    <a:lnTo>
                      <a:pt x="521" y="21"/>
                    </a:lnTo>
                    <a:lnTo>
                      <a:pt x="510" y="16"/>
                    </a:lnTo>
                    <a:lnTo>
                      <a:pt x="496" y="11"/>
                    </a:lnTo>
                    <a:lnTo>
                      <a:pt x="481" y="5"/>
                    </a:lnTo>
                    <a:lnTo>
                      <a:pt x="463" y="1"/>
                    </a:lnTo>
                    <a:lnTo>
                      <a:pt x="443" y="0"/>
                    </a:lnTo>
                    <a:lnTo>
                      <a:pt x="423" y="0"/>
                    </a:lnTo>
                    <a:lnTo>
                      <a:pt x="402" y="2"/>
                    </a:lnTo>
                    <a:lnTo>
                      <a:pt x="381" y="4"/>
                    </a:lnTo>
                    <a:lnTo>
                      <a:pt x="360" y="6"/>
                    </a:lnTo>
                    <a:lnTo>
                      <a:pt x="342" y="9"/>
                    </a:lnTo>
                    <a:lnTo>
                      <a:pt x="325" y="10"/>
                    </a:lnTo>
                    <a:lnTo>
                      <a:pt x="310" y="11"/>
                    </a:lnTo>
                    <a:lnTo>
                      <a:pt x="297" y="12"/>
                    </a:lnTo>
                    <a:lnTo>
                      <a:pt x="288" y="12"/>
                    </a:lnTo>
                    <a:lnTo>
                      <a:pt x="283" y="12"/>
                    </a:lnTo>
                    <a:lnTo>
                      <a:pt x="279" y="12"/>
                    </a:lnTo>
                    <a:lnTo>
                      <a:pt x="272" y="12"/>
                    </a:lnTo>
                    <a:lnTo>
                      <a:pt x="265" y="13"/>
                    </a:lnTo>
                    <a:lnTo>
                      <a:pt x="258" y="34"/>
                    </a:lnTo>
                    <a:lnTo>
                      <a:pt x="250" y="56"/>
                    </a:lnTo>
                    <a:lnTo>
                      <a:pt x="243" y="78"/>
                    </a:lnTo>
                    <a:lnTo>
                      <a:pt x="236" y="100"/>
                    </a:lnTo>
                    <a:lnTo>
                      <a:pt x="228" y="122"/>
                    </a:lnTo>
                    <a:lnTo>
                      <a:pt x="221" y="144"/>
                    </a:lnTo>
                    <a:lnTo>
                      <a:pt x="214" y="167"/>
                    </a:lnTo>
                    <a:lnTo>
                      <a:pt x="207" y="188"/>
                    </a:lnTo>
                    <a:lnTo>
                      <a:pt x="213" y="184"/>
                    </a:lnTo>
                    <a:lnTo>
                      <a:pt x="217" y="179"/>
                    </a:lnTo>
                    <a:lnTo>
                      <a:pt x="223" y="174"/>
                    </a:lnTo>
                    <a:lnTo>
                      <a:pt x="229" y="169"/>
                    </a:lnTo>
                    <a:lnTo>
                      <a:pt x="237" y="161"/>
                    </a:lnTo>
                    <a:lnTo>
                      <a:pt x="245" y="150"/>
                    </a:lnTo>
                    <a:lnTo>
                      <a:pt x="252" y="140"/>
                    </a:lnTo>
                    <a:lnTo>
                      <a:pt x="260" y="130"/>
                    </a:lnTo>
                    <a:lnTo>
                      <a:pt x="267" y="122"/>
                    </a:lnTo>
                    <a:lnTo>
                      <a:pt x="273" y="115"/>
                    </a:lnTo>
                    <a:lnTo>
                      <a:pt x="277" y="110"/>
                    </a:lnTo>
                    <a:lnTo>
                      <a:pt x="282" y="109"/>
                    </a:lnTo>
                    <a:lnTo>
                      <a:pt x="287" y="111"/>
                    </a:lnTo>
                    <a:lnTo>
                      <a:pt x="291" y="114"/>
                    </a:lnTo>
                    <a:lnTo>
                      <a:pt x="298" y="117"/>
                    </a:lnTo>
                    <a:lnTo>
                      <a:pt x="305" y="122"/>
                    </a:lnTo>
                    <a:lnTo>
                      <a:pt x="314" y="126"/>
                    </a:lnTo>
                    <a:lnTo>
                      <a:pt x="324" y="131"/>
                    </a:lnTo>
                    <a:lnTo>
                      <a:pt x="335" y="135"/>
                    </a:lnTo>
                    <a:lnTo>
                      <a:pt x="347" y="139"/>
                    </a:lnTo>
                    <a:lnTo>
                      <a:pt x="358" y="140"/>
                    </a:lnTo>
                    <a:lnTo>
                      <a:pt x="370" y="137"/>
                    </a:lnTo>
                    <a:lnTo>
                      <a:pt x="380" y="131"/>
                    </a:lnTo>
                    <a:lnTo>
                      <a:pt x="389" y="124"/>
                    </a:lnTo>
                    <a:lnTo>
                      <a:pt x="398" y="118"/>
                    </a:lnTo>
                    <a:lnTo>
                      <a:pt x="405" y="115"/>
                    </a:lnTo>
                    <a:lnTo>
                      <a:pt x="412" y="115"/>
                    </a:lnTo>
                    <a:lnTo>
                      <a:pt x="417" y="122"/>
                    </a:lnTo>
                    <a:lnTo>
                      <a:pt x="421" y="129"/>
                    </a:lnTo>
                    <a:lnTo>
                      <a:pt x="430" y="137"/>
                    </a:lnTo>
                    <a:lnTo>
                      <a:pt x="439" y="144"/>
                    </a:lnTo>
                    <a:lnTo>
                      <a:pt x="449" y="150"/>
                    </a:lnTo>
                    <a:lnTo>
                      <a:pt x="459" y="156"/>
                    </a:lnTo>
                    <a:lnTo>
                      <a:pt x="471" y="162"/>
                    </a:lnTo>
                    <a:lnTo>
                      <a:pt x="480" y="167"/>
                    </a:lnTo>
                    <a:lnTo>
                      <a:pt x="489" y="170"/>
                    </a:lnTo>
                    <a:lnTo>
                      <a:pt x="492" y="174"/>
                    </a:lnTo>
                    <a:lnTo>
                      <a:pt x="495" y="177"/>
                    </a:lnTo>
                    <a:lnTo>
                      <a:pt x="499" y="180"/>
                    </a:lnTo>
                    <a:lnTo>
                      <a:pt x="502" y="184"/>
                    </a:lnTo>
                    <a:lnTo>
                      <a:pt x="522" y="199"/>
                    </a:lnTo>
                    <a:lnTo>
                      <a:pt x="537" y="208"/>
                    </a:lnTo>
                    <a:lnTo>
                      <a:pt x="546" y="215"/>
                    </a:lnTo>
                    <a:lnTo>
                      <a:pt x="553" y="218"/>
                    </a:lnTo>
                    <a:lnTo>
                      <a:pt x="559" y="223"/>
                    </a:lnTo>
                    <a:lnTo>
                      <a:pt x="564" y="227"/>
                    </a:lnTo>
                    <a:lnTo>
                      <a:pt x="570" y="233"/>
                    </a:lnTo>
                    <a:lnTo>
                      <a:pt x="579" y="243"/>
                    </a:lnTo>
                    <a:lnTo>
                      <a:pt x="594" y="263"/>
                    </a:lnTo>
                    <a:lnTo>
                      <a:pt x="604" y="285"/>
                    </a:lnTo>
                    <a:lnTo>
                      <a:pt x="609" y="306"/>
                    </a:lnTo>
                    <a:lnTo>
                      <a:pt x="612" y="324"/>
                    </a:lnTo>
                    <a:lnTo>
                      <a:pt x="612" y="342"/>
                    </a:lnTo>
                    <a:lnTo>
                      <a:pt x="610" y="354"/>
                    </a:lnTo>
                    <a:lnTo>
                      <a:pt x="609" y="362"/>
                    </a:lnTo>
                    <a:lnTo>
                      <a:pt x="608" y="366"/>
                    </a:lnTo>
                    <a:lnTo>
                      <a:pt x="606" y="374"/>
                    </a:lnTo>
                    <a:lnTo>
                      <a:pt x="598" y="394"/>
                    </a:lnTo>
                    <a:lnTo>
                      <a:pt x="585" y="424"/>
                    </a:lnTo>
                    <a:lnTo>
                      <a:pt x="570" y="457"/>
                    </a:lnTo>
                    <a:lnTo>
                      <a:pt x="552" y="492"/>
                    </a:lnTo>
                    <a:lnTo>
                      <a:pt x="532" y="521"/>
                    </a:lnTo>
                    <a:lnTo>
                      <a:pt x="511" y="546"/>
                    </a:lnTo>
                    <a:lnTo>
                      <a:pt x="491" y="557"/>
                    </a:lnTo>
                    <a:lnTo>
                      <a:pt x="486" y="558"/>
                    </a:lnTo>
                    <a:lnTo>
                      <a:pt x="481" y="558"/>
                    </a:lnTo>
                    <a:lnTo>
                      <a:pt x="477" y="557"/>
                    </a:lnTo>
                    <a:lnTo>
                      <a:pt x="472" y="556"/>
                    </a:lnTo>
                    <a:lnTo>
                      <a:pt x="461" y="549"/>
                    </a:lnTo>
                    <a:lnTo>
                      <a:pt x="448" y="539"/>
                    </a:lnTo>
                    <a:lnTo>
                      <a:pt x="434" y="527"/>
                    </a:lnTo>
                    <a:lnTo>
                      <a:pt x="419" y="512"/>
                    </a:lnTo>
                    <a:lnTo>
                      <a:pt x="404" y="496"/>
                    </a:lnTo>
                    <a:lnTo>
                      <a:pt x="388" y="479"/>
                    </a:lnTo>
                    <a:lnTo>
                      <a:pt x="372" y="460"/>
                    </a:lnTo>
                    <a:lnTo>
                      <a:pt x="355" y="441"/>
                    </a:lnTo>
                    <a:lnTo>
                      <a:pt x="338" y="421"/>
                    </a:lnTo>
                    <a:lnTo>
                      <a:pt x="321" y="402"/>
                    </a:lnTo>
                    <a:lnTo>
                      <a:pt x="304" y="382"/>
                    </a:lnTo>
                    <a:lnTo>
                      <a:pt x="288" y="362"/>
                    </a:lnTo>
                    <a:lnTo>
                      <a:pt x="272" y="344"/>
                    </a:lnTo>
                    <a:lnTo>
                      <a:pt x="256" y="327"/>
                    </a:lnTo>
                    <a:lnTo>
                      <a:pt x="241" y="311"/>
                    </a:lnTo>
                    <a:lnTo>
                      <a:pt x="226" y="297"/>
                    </a:lnTo>
                    <a:lnTo>
                      <a:pt x="214" y="288"/>
                    </a:lnTo>
                    <a:lnTo>
                      <a:pt x="203" y="278"/>
                    </a:lnTo>
                    <a:lnTo>
                      <a:pt x="190" y="270"/>
                    </a:lnTo>
                    <a:lnTo>
                      <a:pt x="178" y="263"/>
                    </a:lnTo>
                    <a:lnTo>
                      <a:pt x="164" y="258"/>
                    </a:lnTo>
                    <a:lnTo>
                      <a:pt x="152" y="251"/>
                    </a:lnTo>
                    <a:lnTo>
                      <a:pt x="139" y="246"/>
                    </a:lnTo>
                    <a:lnTo>
                      <a:pt x="126" y="241"/>
                    </a:lnTo>
                    <a:lnTo>
                      <a:pt x="106" y="235"/>
                    </a:lnTo>
                    <a:lnTo>
                      <a:pt x="85" y="230"/>
                    </a:lnTo>
                    <a:lnTo>
                      <a:pt x="67" y="227"/>
                    </a:lnTo>
                    <a:lnTo>
                      <a:pt x="50" y="223"/>
                    </a:lnTo>
                    <a:lnTo>
                      <a:pt x="38" y="222"/>
                    </a:lnTo>
                    <a:lnTo>
                      <a:pt x="27" y="221"/>
                    </a:lnTo>
                    <a:lnTo>
                      <a:pt x="20" y="220"/>
                    </a:lnTo>
                    <a:lnTo>
                      <a:pt x="18" y="220"/>
                    </a:lnTo>
                    <a:lnTo>
                      <a:pt x="11" y="224"/>
                    </a:lnTo>
                    <a:lnTo>
                      <a:pt x="3" y="230"/>
                    </a:lnTo>
                    <a:lnTo>
                      <a:pt x="0" y="236"/>
                    </a:lnTo>
                    <a:lnTo>
                      <a:pt x="3" y="239"/>
                    </a:lnTo>
                    <a:lnTo>
                      <a:pt x="10" y="241"/>
                    </a:lnTo>
                    <a:lnTo>
                      <a:pt x="22" y="244"/>
                    </a:lnTo>
                    <a:lnTo>
                      <a:pt x="37" y="248"/>
                    </a:lnTo>
                    <a:lnTo>
                      <a:pt x="54" y="253"/>
                    </a:lnTo>
                    <a:lnTo>
                      <a:pt x="73" y="259"/>
                    </a:lnTo>
                    <a:lnTo>
                      <a:pt x="92" y="266"/>
                    </a:lnTo>
                    <a:lnTo>
                      <a:pt x="109" y="273"/>
                    </a:lnTo>
                    <a:lnTo>
                      <a:pt x="125" y="280"/>
                    </a:lnTo>
                    <a:lnTo>
                      <a:pt x="133" y="284"/>
                    </a:lnTo>
                    <a:lnTo>
                      <a:pt x="140" y="289"/>
                    </a:lnTo>
                    <a:lnTo>
                      <a:pt x="146" y="294"/>
                    </a:lnTo>
                    <a:lnTo>
                      <a:pt x="151" y="299"/>
                    </a:lnTo>
                    <a:lnTo>
                      <a:pt x="163" y="313"/>
                    </a:lnTo>
                    <a:lnTo>
                      <a:pt x="167" y="324"/>
                    </a:lnTo>
                    <a:lnTo>
                      <a:pt x="163" y="335"/>
                    </a:lnTo>
                    <a:lnTo>
                      <a:pt x="158" y="345"/>
                    </a:lnTo>
                    <a:lnTo>
                      <a:pt x="152" y="354"/>
                    </a:lnTo>
                    <a:lnTo>
                      <a:pt x="146" y="360"/>
                    </a:lnTo>
                    <a:lnTo>
                      <a:pt x="139" y="364"/>
                    </a:lnTo>
                    <a:lnTo>
                      <a:pt x="129" y="366"/>
                    </a:lnTo>
                    <a:lnTo>
                      <a:pt x="135" y="371"/>
                    </a:lnTo>
                    <a:lnTo>
                      <a:pt x="140" y="376"/>
                    </a:lnTo>
                    <a:lnTo>
                      <a:pt x="147" y="382"/>
                    </a:lnTo>
                    <a:lnTo>
                      <a:pt x="154" y="388"/>
                    </a:lnTo>
                    <a:lnTo>
                      <a:pt x="161" y="395"/>
                    </a:lnTo>
                    <a:lnTo>
                      <a:pt x="167" y="402"/>
                    </a:lnTo>
                    <a:lnTo>
                      <a:pt x="174" y="407"/>
                    </a:lnTo>
                    <a:lnTo>
                      <a:pt x="181" y="414"/>
                    </a:lnTo>
                    <a:lnTo>
                      <a:pt x="183" y="426"/>
                    </a:lnTo>
                    <a:lnTo>
                      <a:pt x="188" y="440"/>
                    </a:lnTo>
                    <a:lnTo>
                      <a:pt x="196" y="455"/>
                    </a:lnTo>
                    <a:lnTo>
                      <a:pt x="205" y="470"/>
                    </a:lnTo>
                    <a:lnTo>
                      <a:pt x="213" y="479"/>
                    </a:lnTo>
                    <a:lnTo>
                      <a:pt x="217" y="485"/>
                    </a:lnTo>
                    <a:lnTo>
                      <a:pt x="221" y="488"/>
                    </a:lnTo>
                    <a:lnTo>
                      <a:pt x="224" y="492"/>
                    </a:lnTo>
                    <a:lnTo>
                      <a:pt x="228" y="494"/>
                    </a:lnTo>
                    <a:lnTo>
                      <a:pt x="234" y="497"/>
                    </a:lnTo>
                    <a:lnTo>
                      <a:pt x="241" y="503"/>
                    </a:lnTo>
                    <a:lnTo>
                      <a:pt x="252" y="511"/>
                    </a:lnTo>
                    <a:lnTo>
                      <a:pt x="271" y="541"/>
                    </a:lnTo>
                    <a:lnTo>
                      <a:pt x="290" y="573"/>
                    </a:lnTo>
                    <a:lnTo>
                      <a:pt x="312" y="608"/>
                    </a:lnTo>
                    <a:lnTo>
                      <a:pt x="333" y="644"/>
                    </a:lnTo>
                    <a:lnTo>
                      <a:pt x="353" y="679"/>
                    </a:lnTo>
                    <a:lnTo>
                      <a:pt x="373" y="715"/>
                    </a:lnTo>
                    <a:lnTo>
                      <a:pt x="391" y="748"/>
                    </a:lnTo>
                    <a:lnTo>
                      <a:pt x="408" y="781"/>
                    </a:lnTo>
                    <a:lnTo>
                      <a:pt x="413" y="791"/>
                    </a:lnTo>
                    <a:lnTo>
                      <a:pt x="421" y="801"/>
                    </a:lnTo>
                    <a:lnTo>
                      <a:pt x="430" y="813"/>
                    </a:lnTo>
                    <a:lnTo>
                      <a:pt x="440" y="823"/>
                    </a:lnTo>
                    <a:lnTo>
                      <a:pt x="451" y="835"/>
                    </a:lnTo>
                    <a:lnTo>
                      <a:pt x="464" y="845"/>
                    </a:lnTo>
                    <a:lnTo>
                      <a:pt x="477" y="857"/>
                    </a:lnTo>
                    <a:lnTo>
                      <a:pt x="491" y="867"/>
                    </a:lnTo>
                    <a:lnTo>
                      <a:pt x="503" y="876"/>
                    </a:lnTo>
                    <a:lnTo>
                      <a:pt x="516" y="886"/>
                    </a:lnTo>
                    <a:lnTo>
                      <a:pt x="530" y="895"/>
                    </a:lnTo>
                    <a:lnTo>
                      <a:pt x="544" y="904"/>
                    </a:lnTo>
                    <a:lnTo>
                      <a:pt x="557" y="912"/>
                    </a:lnTo>
                    <a:lnTo>
                      <a:pt x="570" y="920"/>
                    </a:lnTo>
                    <a:lnTo>
                      <a:pt x="584" y="928"/>
                    </a:lnTo>
                    <a:lnTo>
                      <a:pt x="598" y="936"/>
                    </a:lnTo>
                    <a:lnTo>
                      <a:pt x="610" y="943"/>
                    </a:lnTo>
                    <a:lnTo>
                      <a:pt x="623" y="950"/>
                    </a:lnTo>
                    <a:lnTo>
                      <a:pt x="636" y="957"/>
                    </a:lnTo>
                    <a:lnTo>
                      <a:pt x="647" y="963"/>
                    </a:lnTo>
                    <a:lnTo>
                      <a:pt x="658" y="969"/>
                    </a:lnTo>
                    <a:lnTo>
                      <a:pt x="668" y="973"/>
                    </a:lnTo>
                    <a:lnTo>
                      <a:pt x="677" y="978"/>
                    </a:lnTo>
                    <a:lnTo>
                      <a:pt x="685" y="981"/>
                    </a:lnTo>
                    <a:lnTo>
                      <a:pt x="690" y="984"/>
                    </a:lnTo>
                    <a:lnTo>
                      <a:pt x="695" y="985"/>
                    </a:lnTo>
                    <a:lnTo>
                      <a:pt x="698" y="986"/>
                    </a:lnTo>
                    <a:lnTo>
                      <a:pt x="703" y="987"/>
                    </a:lnTo>
                    <a:lnTo>
                      <a:pt x="707" y="988"/>
                    </a:lnTo>
                    <a:lnTo>
                      <a:pt x="712" y="989"/>
                    </a:lnTo>
                    <a:lnTo>
                      <a:pt x="715" y="989"/>
                    </a:lnTo>
                    <a:lnTo>
                      <a:pt x="720" y="989"/>
                    </a:lnTo>
                    <a:lnTo>
                      <a:pt x="1083" y="1289"/>
                    </a:lnTo>
                    <a:lnTo>
                      <a:pt x="1184" y="1182"/>
                    </a:lnTo>
                    <a:lnTo>
                      <a:pt x="1189" y="1182"/>
                    </a:lnTo>
                    <a:lnTo>
                      <a:pt x="1204" y="1161"/>
                    </a:lnTo>
                    <a:lnTo>
                      <a:pt x="1225" y="1140"/>
                    </a:lnTo>
                    <a:lnTo>
                      <a:pt x="1225" y="1140"/>
                    </a:lnTo>
                    <a:lnTo>
                      <a:pt x="1223" y="1140"/>
                    </a:lnTo>
                    <a:lnTo>
                      <a:pt x="1222" y="1140"/>
                    </a:lnTo>
                    <a:lnTo>
                      <a:pt x="1221" y="113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80" name="Freeform 79"/>
              <p:cNvSpPr>
                <a:spLocks/>
              </p:cNvSpPr>
              <p:nvPr/>
            </p:nvSpPr>
            <p:spPr bwMode="auto">
              <a:xfrm rot="3260985" flipV="1">
                <a:off x="7158111" y="3330545"/>
                <a:ext cx="104775" cy="65088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17" y="0"/>
                  </a:cxn>
                  <a:cxn ang="0">
                    <a:pos x="33" y="2"/>
                  </a:cxn>
                  <a:cxn ang="0">
                    <a:pos x="52" y="7"/>
                  </a:cxn>
                  <a:cxn ang="0">
                    <a:pos x="71" y="15"/>
                  </a:cxn>
                  <a:cxn ang="0">
                    <a:pos x="90" y="23"/>
                  </a:cxn>
                  <a:cxn ang="0">
                    <a:pos x="107" y="34"/>
                  </a:cxn>
                  <a:cxn ang="0">
                    <a:pos x="120" y="42"/>
                  </a:cxn>
                  <a:cxn ang="0">
                    <a:pos x="128" y="49"/>
                  </a:cxn>
                  <a:cxn ang="0">
                    <a:pos x="131" y="59"/>
                  </a:cxn>
                  <a:cxn ang="0">
                    <a:pos x="128" y="70"/>
                  </a:cxn>
                  <a:cxn ang="0">
                    <a:pos x="123" y="78"/>
                  </a:cxn>
                  <a:cxn ang="0">
                    <a:pos x="120" y="81"/>
                  </a:cxn>
                  <a:cxn ang="0">
                    <a:pos x="120" y="81"/>
                  </a:cxn>
                  <a:cxn ang="0">
                    <a:pos x="119" y="81"/>
                  </a:cxn>
                  <a:cxn ang="0">
                    <a:pos x="116" y="81"/>
                  </a:cxn>
                  <a:cxn ang="0">
                    <a:pos x="113" y="81"/>
                  </a:cxn>
                  <a:cxn ang="0">
                    <a:pos x="108" y="79"/>
                  </a:cxn>
                  <a:cxn ang="0">
                    <a:pos x="101" y="75"/>
                  </a:cxn>
                  <a:cxn ang="0">
                    <a:pos x="91" y="71"/>
                  </a:cxn>
                  <a:cxn ang="0">
                    <a:pos x="80" y="64"/>
                  </a:cxn>
                  <a:cxn ang="0">
                    <a:pos x="62" y="55"/>
                  </a:cxn>
                  <a:cxn ang="0">
                    <a:pos x="45" y="45"/>
                  </a:cxn>
                  <a:cxn ang="0">
                    <a:pos x="29" y="37"/>
                  </a:cxn>
                  <a:cxn ang="0">
                    <a:pos x="16" y="29"/>
                  </a:cxn>
                  <a:cxn ang="0">
                    <a:pos x="6" y="21"/>
                  </a:cxn>
                  <a:cxn ang="0">
                    <a:pos x="0" y="15"/>
                  </a:cxn>
                  <a:cxn ang="0">
                    <a:pos x="0" y="8"/>
                  </a:cxn>
                  <a:cxn ang="0">
                    <a:pos x="6" y="3"/>
                  </a:cxn>
                </a:cxnLst>
                <a:rect l="0" t="0" r="r" b="b"/>
                <a:pathLst>
                  <a:path w="131" h="81">
                    <a:moveTo>
                      <a:pt x="6" y="3"/>
                    </a:moveTo>
                    <a:lnTo>
                      <a:pt x="17" y="0"/>
                    </a:lnTo>
                    <a:lnTo>
                      <a:pt x="33" y="2"/>
                    </a:lnTo>
                    <a:lnTo>
                      <a:pt x="52" y="7"/>
                    </a:lnTo>
                    <a:lnTo>
                      <a:pt x="71" y="15"/>
                    </a:lnTo>
                    <a:lnTo>
                      <a:pt x="90" y="23"/>
                    </a:lnTo>
                    <a:lnTo>
                      <a:pt x="107" y="34"/>
                    </a:lnTo>
                    <a:lnTo>
                      <a:pt x="120" y="42"/>
                    </a:lnTo>
                    <a:lnTo>
                      <a:pt x="128" y="49"/>
                    </a:lnTo>
                    <a:lnTo>
                      <a:pt x="131" y="59"/>
                    </a:lnTo>
                    <a:lnTo>
                      <a:pt x="128" y="70"/>
                    </a:lnTo>
                    <a:lnTo>
                      <a:pt x="123" y="78"/>
                    </a:lnTo>
                    <a:lnTo>
                      <a:pt x="120" y="81"/>
                    </a:lnTo>
                    <a:lnTo>
                      <a:pt x="120" y="81"/>
                    </a:lnTo>
                    <a:lnTo>
                      <a:pt x="119" y="81"/>
                    </a:lnTo>
                    <a:lnTo>
                      <a:pt x="116" y="81"/>
                    </a:lnTo>
                    <a:lnTo>
                      <a:pt x="113" y="81"/>
                    </a:lnTo>
                    <a:lnTo>
                      <a:pt x="108" y="79"/>
                    </a:lnTo>
                    <a:lnTo>
                      <a:pt x="101" y="75"/>
                    </a:lnTo>
                    <a:lnTo>
                      <a:pt x="91" y="71"/>
                    </a:lnTo>
                    <a:lnTo>
                      <a:pt x="80" y="64"/>
                    </a:lnTo>
                    <a:lnTo>
                      <a:pt x="62" y="55"/>
                    </a:lnTo>
                    <a:lnTo>
                      <a:pt x="45" y="45"/>
                    </a:lnTo>
                    <a:lnTo>
                      <a:pt x="29" y="37"/>
                    </a:lnTo>
                    <a:lnTo>
                      <a:pt x="16" y="29"/>
                    </a:lnTo>
                    <a:lnTo>
                      <a:pt x="6" y="21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81" name="Freeform 80"/>
              <p:cNvSpPr>
                <a:spLocks/>
              </p:cNvSpPr>
              <p:nvPr/>
            </p:nvSpPr>
            <p:spPr bwMode="auto">
              <a:xfrm rot="3260985" flipV="1">
                <a:off x="7214076" y="3274417"/>
                <a:ext cx="60325" cy="50800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16" y="1"/>
                  </a:cxn>
                  <a:cxn ang="0">
                    <a:pos x="23" y="5"/>
                  </a:cxn>
                  <a:cxn ang="0">
                    <a:pos x="34" y="11"/>
                  </a:cxn>
                  <a:cxn ang="0">
                    <a:pos x="45" y="18"/>
                  </a:cxn>
                  <a:cxn ang="0">
                    <a:pos x="56" y="24"/>
                  </a:cxn>
                  <a:cxn ang="0">
                    <a:pos x="66" y="31"/>
                  </a:cxn>
                  <a:cxn ang="0">
                    <a:pos x="73" y="36"/>
                  </a:cxn>
                  <a:cxn ang="0">
                    <a:pos x="76" y="41"/>
                  </a:cxn>
                  <a:cxn ang="0">
                    <a:pos x="75" y="44"/>
                  </a:cxn>
                  <a:cxn ang="0">
                    <a:pos x="69" y="49"/>
                  </a:cxn>
                  <a:cxn ang="0">
                    <a:pos x="61" y="53"/>
                  </a:cxn>
                  <a:cxn ang="0">
                    <a:pos x="51" y="58"/>
                  </a:cxn>
                  <a:cxn ang="0">
                    <a:pos x="41" y="61"/>
                  </a:cxn>
                  <a:cxn ang="0">
                    <a:pos x="29" y="64"/>
                  </a:cxn>
                  <a:cxn ang="0">
                    <a:pos x="19" y="62"/>
                  </a:cxn>
                  <a:cxn ang="0">
                    <a:pos x="10" y="58"/>
                  </a:cxn>
                  <a:cxn ang="0">
                    <a:pos x="0" y="46"/>
                  </a:cxn>
                  <a:cxn ang="0">
                    <a:pos x="0" y="36"/>
                  </a:cxn>
                  <a:cxn ang="0">
                    <a:pos x="5" y="21"/>
                  </a:cxn>
                  <a:cxn ang="0">
                    <a:pos x="14" y="0"/>
                  </a:cxn>
                </a:cxnLst>
                <a:rect l="0" t="0" r="r" b="b"/>
                <a:pathLst>
                  <a:path w="76" h="64">
                    <a:moveTo>
                      <a:pt x="14" y="0"/>
                    </a:moveTo>
                    <a:lnTo>
                      <a:pt x="16" y="1"/>
                    </a:lnTo>
                    <a:lnTo>
                      <a:pt x="23" y="5"/>
                    </a:lnTo>
                    <a:lnTo>
                      <a:pt x="34" y="11"/>
                    </a:lnTo>
                    <a:lnTo>
                      <a:pt x="45" y="18"/>
                    </a:lnTo>
                    <a:lnTo>
                      <a:pt x="56" y="24"/>
                    </a:lnTo>
                    <a:lnTo>
                      <a:pt x="66" y="31"/>
                    </a:lnTo>
                    <a:lnTo>
                      <a:pt x="73" y="36"/>
                    </a:lnTo>
                    <a:lnTo>
                      <a:pt x="76" y="41"/>
                    </a:lnTo>
                    <a:lnTo>
                      <a:pt x="75" y="44"/>
                    </a:lnTo>
                    <a:lnTo>
                      <a:pt x="69" y="49"/>
                    </a:lnTo>
                    <a:lnTo>
                      <a:pt x="61" y="53"/>
                    </a:lnTo>
                    <a:lnTo>
                      <a:pt x="51" y="58"/>
                    </a:lnTo>
                    <a:lnTo>
                      <a:pt x="41" y="61"/>
                    </a:lnTo>
                    <a:lnTo>
                      <a:pt x="29" y="64"/>
                    </a:lnTo>
                    <a:lnTo>
                      <a:pt x="19" y="62"/>
                    </a:lnTo>
                    <a:lnTo>
                      <a:pt x="10" y="58"/>
                    </a:lnTo>
                    <a:lnTo>
                      <a:pt x="0" y="46"/>
                    </a:lnTo>
                    <a:lnTo>
                      <a:pt x="0" y="36"/>
                    </a:lnTo>
                    <a:lnTo>
                      <a:pt x="5" y="2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82" name="Freeform 81"/>
              <p:cNvSpPr>
                <a:spLocks/>
              </p:cNvSpPr>
              <p:nvPr/>
            </p:nvSpPr>
            <p:spPr bwMode="auto">
              <a:xfrm>
                <a:off x="7386638" y="2592388"/>
                <a:ext cx="177800" cy="457200"/>
              </a:xfrm>
              <a:custGeom>
                <a:avLst/>
                <a:gdLst/>
                <a:ahLst/>
                <a:cxnLst>
                  <a:cxn ang="0">
                    <a:pos x="225" y="0"/>
                  </a:cxn>
                  <a:cxn ang="0">
                    <a:pos x="224" y="2"/>
                  </a:cxn>
                  <a:cxn ang="0">
                    <a:pos x="220" y="6"/>
                  </a:cxn>
                  <a:cxn ang="0">
                    <a:pos x="213" y="15"/>
                  </a:cxn>
                  <a:cxn ang="0">
                    <a:pos x="204" y="30"/>
                  </a:cxn>
                  <a:cxn ang="0">
                    <a:pos x="191" y="51"/>
                  </a:cxn>
                  <a:cxn ang="0">
                    <a:pos x="176" y="81"/>
                  </a:cxn>
                  <a:cxn ang="0">
                    <a:pos x="158" y="120"/>
                  </a:cxn>
                  <a:cxn ang="0">
                    <a:pos x="137" y="169"/>
                  </a:cxn>
                  <a:cxn ang="0">
                    <a:pos x="114" y="227"/>
                  </a:cxn>
                  <a:cxn ang="0">
                    <a:pos x="91" y="294"/>
                  </a:cxn>
                  <a:cxn ang="0">
                    <a:pos x="68" y="362"/>
                  </a:cxn>
                  <a:cxn ang="0">
                    <a:pos x="46" y="428"/>
                  </a:cxn>
                  <a:cxn ang="0">
                    <a:pos x="28" y="487"/>
                  </a:cxn>
                  <a:cxn ang="0">
                    <a:pos x="13" y="534"/>
                  </a:cxn>
                  <a:cxn ang="0">
                    <a:pos x="4" y="566"/>
                  </a:cxn>
                  <a:cxn ang="0">
                    <a:pos x="0" y="578"/>
                  </a:cxn>
                  <a:cxn ang="0">
                    <a:pos x="5" y="564"/>
                  </a:cxn>
                  <a:cxn ang="0">
                    <a:pos x="19" y="526"/>
                  </a:cxn>
                  <a:cxn ang="0">
                    <a:pos x="37" y="472"/>
                  </a:cxn>
                  <a:cxn ang="0">
                    <a:pos x="60" y="407"/>
                  </a:cxn>
                  <a:cxn ang="0">
                    <a:pos x="85" y="338"/>
                  </a:cxn>
                  <a:cxn ang="0">
                    <a:pos x="110" y="272"/>
                  </a:cxn>
                  <a:cxn ang="0">
                    <a:pos x="132" y="215"/>
                  </a:cxn>
                  <a:cxn ang="0">
                    <a:pos x="148" y="173"/>
                  </a:cxn>
                  <a:cxn ang="0">
                    <a:pos x="165" y="133"/>
                  </a:cxn>
                  <a:cxn ang="0">
                    <a:pos x="180" y="98"/>
                  </a:cxn>
                  <a:cxn ang="0">
                    <a:pos x="193" y="68"/>
                  </a:cxn>
                  <a:cxn ang="0">
                    <a:pos x="204" y="44"/>
                  </a:cxn>
                  <a:cxn ang="0">
                    <a:pos x="213" y="25"/>
                  </a:cxn>
                  <a:cxn ang="0">
                    <a:pos x="219" y="12"/>
                  </a:cxn>
                  <a:cxn ang="0">
                    <a:pos x="224" y="3"/>
                  </a:cxn>
                  <a:cxn ang="0">
                    <a:pos x="225" y="0"/>
                  </a:cxn>
                </a:cxnLst>
                <a:rect l="0" t="0" r="r" b="b"/>
                <a:pathLst>
                  <a:path w="225" h="578">
                    <a:moveTo>
                      <a:pt x="225" y="0"/>
                    </a:moveTo>
                    <a:lnTo>
                      <a:pt x="224" y="2"/>
                    </a:lnTo>
                    <a:lnTo>
                      <a:pt x="220" y="6"/>
                    </a:lnTo>
                    <a:lnTo>
                      <a:pt x="213" y="15"/>
                    </a:lnTo>
                    <a:lnTo>
                      <a:pt x="204" y="30"/>
                    </a:lnTo>
                    <a:lnTo>
                      <a:pt x="191" y="51"/>
                    </a:lnTo>
                    <a:lnTo>
                      <a:pt x="176" y="81"/>
                    </a:lnTo>
                    <a:lnTo>
                      <a:pt x="158" y="120"/>
                    </a:lnTo>
                    <a:lnTo>
                      <a:pt x="137" y="169"/>
                    </a:lnTo>
                    <a:lnTo>
                      <a:pt x="114" y="227"/>
                    </a:lnTo>
                    <a:lnTo>
                      <a:pt x="91" y="294"/>
                    </a:lnTo>
                    <a:lnTo>
                      <a:pt x="68" y="362"/>
                    </a:lnTo>
                    <a:lnTo>
                      <a:pt x="46" y="428"/>
                    </a:lnTo>
                    <a:lnTo>
                      <a:pt x="28" y="487"/>
                    </a:lnTo>
                    <a:lnTo>
                      <a:pt x="13" y="534"/>
                    </a:lnTo>
                    <a:lnTo>
                      <a:pt x="4" y="566"/>
                    </a:lnTo>
                    <a:lnTo>
                      <a:pt x="0" y="578"/>
                    </a:lnTo>
                    <a:lnTo>
                      <a:pt x="5" y="564"/>
                    </a:lnTo>
                    <a:lnTo>
                      <a:pt x="19" y="526"/>
                    </a:lnTo>
                    <a:lnTo>
                      <a:pt x="37" y="472"/>
                    </a:lnTo>
                    <a:lnTo>
                      <a:pt x="60" y="407"/>
                    </a:lnTo>
                    <a:lnTo>
                      <a:pt x="85" y="338"/>
                    </a:lnTo>
                    <a:lnTo>
                      <a:pt x="110" y="272"/>
                    </a:lnTo>
                    <a:lnTo>
                      <a:pt x="132" y="215"/>
                    </a:lnTo>
                    <a:lnTo>
                      <a:pt x="148" y="173"/>
                    </a:lnTo>
                    <a:lnTo>
                      <a:pt x="165" y="133"/>
                    </a:lnTo>
                    <a:lnTo>
                      <a:pt x="180" y="98"/>
                    </a:lnTo>
                    <a:lnTo>
                      <a:pt x="193" y="68"/>
                    </a:lnTo>
                    <a:lnTo>
                      <a:pt x="204" y="44"/>
                    </a:lnTo>
                    <a:lnTo>
                      <a:pt x="213" y="25"/>
                    </a:lnTo>
                    <a:lnTo>
                      <a:pt x="219" y="12"/>
                    </a:lnTo>
                    <a:lnTo>
                      <a:pt x="224" y="3"/>
                    </a:lnTo>
                    <a:lnTo>
                      <a:pt x="22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</p:grpSp>
        <p:sp>
          <p:nvSpPr>
            <p:cNvPr id="75" name="Line 34"/>
            <p:cNvSpPr>
              <a:spLocks noChangeShapeType="1"/>
            </p:cNvSpPr>
            <p:nvPr/>
          </p:nvSpPr>
          <p:spPr bwMode="auto">
            <a:xfrm flipV="1">
              <a:off x="7329488" y="918287"/>
              <a:ext cx="0" cy="2247188"/>
            </a:xfrm>
            <a:prstGeom prst="line">
              <a:avLst/>
            </a:prstGeom>
            <a:noFill/>
            <a:ln w="1270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</p:grpSp>
      <p:sp>
        <p:nvSpPr>
          <p:cNvPr id="83" name="TextBox 82"/>
          <p:cNvSpPr txBox="1"/>
          <p:nvPr/>
        </p:nvSpPr>
        <p:spPr>
          <a:xfrm>
            <a:off x="10298574" y="4942477"/>
            <a:ext cx="22570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Stabilizable but fragile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  <p:sp>
        <p:nvSpPr>
          <p:cNvPr id="2" name="Multiply 1"/>
          <p:cNvSpPr/>
          <p:nvPr/>
        </p:nvSpPr>
        <p:spPr>
          <a:xfrm>
            <a:off x="4738699" y="9931"/>
            <a:ext cx="2513028" cy="1493979"/>
          </a:xfrm>
          <a:prstGeom prst="mathMultiply">
            <a:avLst>
              <a:gd name="adj1" fmla="val 14871"/>
            </a:avLst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Circular Arrow 83"/>
          <p:cNvSpPr/>
          <p:nvPr/>
        </p:nvSpPr>
        <p:spPr>
          <a:xfrm rot="494412" flipV="1">
            <a:off x="4394417" y="2218419"/>
            <a:ext cx="1207899" cy="1142693"/>
          </a:xfrm>
          <a:prstGeom prst="circularArrow">
            <a:avLst>
              <a:gd name="adj1" fmla="val 12500"/>
              <a:gd name="adj2" fmla="val 998543"/>
              <a:gd name="adj3" fmla="val 20457681"/>
              <a:gd name="adj4" fmla="val 13919630"/>
              <a:gd name="adj5" fmla="val 12500"/>
            </a:avLst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Shape 124"/>
          <p:cNvSpPr/>
          <p:nvPr/>
        </p:nvSpPr>
        <p:spPr>
          <a:xfrm>
            <a:off x="-246627" y="-1"/>
            <a:ext cx="4132827" cy="8107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 algn="l">
              <a:defRPr sz="1700"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Complex polysaccharides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(e.g. dextran)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Shape 124"/>
          <p:cNvSpPr/>
          <p:nvPr/>
        </p:nvSpPr>
        <p:spPr>
          <a:xfrm>
            <a:off x="4493015" y="1897569"/>
            <a:ext cx="2956560" cy="441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 algn="l">
              <a:defRPr sz="1700"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K.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</a:t>
            </a: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neumoniae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</a:t>
            </a: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Kp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  <a:endParaRPr kumimoji="0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Shape 124"/>
          <p:cNvSpPr/>
          <p:nvPr/>
        </p:nvSpPr>
        <p:spPr>
          <a:xfrm>
            <a:off x="58174" y="1908232"/>
            <a:ext cx="3370825" cy="441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 algn="l">
              <a:defRPr sz="1700"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B.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</a:t>
            </a: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hetaiotaomicron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</a:t>
            </a: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Bt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  <a:endParaRPr kumimoji="0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47767" y="543197"/>
            <a:ext cx="329772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Multistability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hysteresis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theory and experiment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Multiply 87"/>
          <p:cNvSpPr/>
          <p:nvPr/>
        </p:nvSpPr>
        <p:spPr>
          <a:xfrm>
            <a:off x="2269777" y="559197"/>
            <a:ext cx="1979072" cy="1171628"/>
          </a:xfrm>
          <a:prstGeom prst="mathMultiply">
            <a:avLst>
              <a:gd name="adj1" fmla="val 14871"/>
            </a:avLst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3781477" y="824180"/>
            <a:ext cx="731290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41110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1" grpId="0" animBg="1"/>
      <p:bldP spid="2" grpId="0" animBg="1"/>
      <p:bldP spid="8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758"/>
          <a:stretch/>
        </p:blipFill>
        <p:spPr bwMode="auto">
          <a:xfrm>
            <a:off x="4527176" y="584813"/>
            <a:ext cx="7664824" cy="6261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5-Point Star 1"/>
          <p:cNvSpPr/>
          <p:nvPr/>
        </p:nvSpPr>
        <p:spPr>
          <a:xfrm>
            <a:off x="8919883" y="3361765"/>
            <a:ext cx="537882" cy="537882"/>
          </a:xfrm>
          <a:prstGeom prst="star5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637058" y="3620767"/>
            <a:ext cx="2161169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Giant squid</a:t>
            </a:r>
          </a:p>
        </p:txBody>
      </p:sp>
      <p:sp>
        <p:nvSpPr>
          <p:cNvPr id="8" name="5-Point Star 7"/>
          <p:cNvSpPr/>
          <p:nvPr/>
        </p:nvSpPr>
        <p:spPr>
          <a:xfrm>
            <a:off x="4347883" y="2046185"/>
            <a:ext cx="537882" cy="537882"/>
          </a:xfrm>
          <a:prstGeom prst="star5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46406" y="2624569"/>
            <a:ext cx="2835007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Termite queen?</a:t>
            </a:r>
          </a:p>
        </p:txBody>
      </p:sp>
      <p:sp>
        <p:nvSpPr>
          <p:cNvPr id="10" name="TextBox 9"/>
          <p:cNvSpPr txBox="1"/>
          <p:nvPr/>
        </p:nvSpPr>
        <p:spPr>
          <a:xfrm rot="16200000">
            <a:off x="1045239" y="242605"/>
            <a:ext cx="1423041" cy="1039356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hydra</a:t>
            </a:r>
          </a:p>
        </p:txBody>
      </p:sp>
      <p:sp>
        <p:nvSpPr>
          <p:cNvPr id="11" name="5-Point Star 10"/>
          <p:cNvSpPr/>
          <p:nvPr/>
        </p:nvSpPr>
        <p:spPr>
          <a:xfrm>
            <a:off x="6477000" y="2209800"/>
            <a:ext cx="537882" cy="537882"/>
          </a:xfrm>
          <a:prstGeom prst="star5">
            <a:avLst/>
          </a:prstGeom>
          <a:solidFill>
            <a:srgbClr val="00F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77000" y="1573620"/>
            <a:ext cx="1321196" cy="523220"/>
          </a:xfrm>
          <a:prstGeom prst="rect">
            <a:avLst/>
          </a:prstGeom>
          <a:solidFill>
            <a:srgbClr val="00FFFF"/>
          </a:solidFill>
        </p:spPr>
        <p:txBody>
          <a:bodyPr wrap="none" rtlCol="0">
            <a:spAutoFit/>
          </a:bodyPr>
          <a:lstStyle/>
          <a:p>
            <a:pPr marL="0" marR="0" lvl="0" indent="0" algn="l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NMR?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宋体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7097" y="6019800"/>
            <a:ext cx="4078681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(counter)examples?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宋体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247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7663033" y="685799"/>
            <a:ext cx="2395367" cy="186822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24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Arial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758"/>
          <a:stretch/>
        </p:blipFill>
        <p:spPr bwMode="auto">
          <a:xfrm>
            <a:off x="2133600" y="391022"/>
            <a:ext cx="7664824" cy="6261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29985" y="3040997"/>
            <a:ext cx="3648756" cy="9615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13500000" sx="103000" sy="103000" algn="br" rotWithShape="0">
              <a:prstClr val="black">
                <a:alpha val="67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2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Less cancer but</a:t>
            </a:r>
          </a:p>
          <a:p>
            <a:pPr marL="0" marR="0" lvl="0" indent="0" algn="l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2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Poor wound healing</a:t>
            </a:r>
            <a:endParaRPr kumimoji="0" lang="en-US" sz="2471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98059" y="3026989"/>
            <a:ext cx="2382383" cy="226536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13500000" sx="103000" sy="103000" algn="br" rotWithShape="0">
              <a:prstClr val="black">
                <a:alpha val="67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2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Less violence</a:t>
            </a:r>
          </a:p>
          <a:p>
            <a:pPr marL="403433" marR="0" lvl="0" indent="-403433" algn="l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2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Fly</a:t>
            </a:r>
          </a:p>
          <a:p>
            <a:pPr marL="403433" marR="0" lvl="0" indent="-403433" algn="l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2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Burrow</a:t>
            </a:r>
          </a:p>
          <a:p>
            <a:pPr marL="403433" marR="0" lvl="0" indent="-403433" algn="l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2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Social</a:t>
            </a:r>
          </a:p>
          <a:p>
            <a:pPr marL="403433" marR="0" lvl="0" indent="-403433" algn="l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2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Big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96235" y="888067"/>
            <a:ext cx="3962944" cy="58124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13500000" sx="103000" sy="103000" algn="br" rotWithShape="0">
              <a:prstClr val="black">
                <a:alpha val="67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7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Long life but cancer?</a:t>
            </a:r>
            <a:endParaRPr kumimoji="0" lang="en-US" sz="2824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Arial"/>
            </a:endParaRPr>
          </a:p>
        </p:txBody>
      </p:sp>
      <p:sp>
        <p:nvSpPr>
          <p:cNvPr id="11" name="Up Arrow 10"/>
          <p:cNvSpPr/>
          <p:nvPr/>
        </p:nvSpPr>
        <p:spPr>
          <a:xfrm rot="14768425">
            <a:off x="5147703" y="3712029"/>
            <a:ext cx="823632" cy="700207"/>
          </a:xfrm>
          <a:prstGeom prst="upArrow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13500000" sx="103000" sy="103000" algn="br" rotWithShape="0">
              <a:prstClr val="black">
                <a:alpha val="67000"/>
              </a:prstClr>
            </a:outerShdw>
          </a:effectLst>
        </p:spPr>
        <p:txBody>
          <a:bodyPr>
            <a:spAutoFit/>
          </a:bodyPr>
          <a:lstStyle/>
          <a:p>
            <a:pPr marL="0" marR="0" lvl="0" indent="0" algn="l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2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Arial"/>
            </a:endParaRPr>
          </a:p>
        </p:txBody>
      </p:sp>
      <p:sp>
        <p:nvSpPr>
          <p:cNvPr id="12" name="Up Arrow 11"/>
          <p:cNvSpPr/>
          <p:nvPr/>
        </p:nvSpPr>
        <p:spPr>
          <a:xfrm rot="1053798">
            <a:off x="3639110" y="1895276"/>
            <a:ext cx="823632" cy="700207"/>
          </a:xfrm>
          <a:prstGeom prst="upArrow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13500000" sx="103000" sy="103000" algn="br" rotWithShape="0">
              <a:prstClr val="black">
                <a:alpha val="67000"/>
              </a:prstClr>
            </a:outerShdw>
          </a:effectLst>
        </p:spPr>
        <p:txBody>
          <a:bodyPr>
            <a:spAutoFit/>
          </a:bodyPr>
          <a:lstStyle/>
          <a:p>
            <a:pPr marL="0" marR="0" lvl="0" indent="0" algn="l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2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Arial"/>
            </a:endParaRPr>
          </a:p>
        </p:txBody>
      </p:sp>
      <p:sp>
        <p:nvSpPr>
          <p:cNvPr id="13" name="Up Arrow 12"/>
          <p:cNvSpPr/>
          <p:nvPr/>
        </p:nvSpPr>
        <p:spPr>
          <a:xfrm rot="8766945">
            <a:off x="6668901" y="1895276"/>
            <a:ext cx="823632" cy="700207"/>
          </a:xfrm>
          <a:prstGeom prst="upArrow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13500000" sx="103000" sy="103000" algn="br" rotWithShape="0">
              <a:prstClr val="black">
                <a:alpha val="67000"/>
              </a:prstClr>
            </a:outerShdw>
          </a:effectLst>
        </p:spPr>
        <p:txBody>
          <a:bodyPr>
            <a:spAutoFit/>
          </a:bodyPr>
          <a:lstStyle/>
          <a:p>
            <a:pPr marL="0" marR="0" lvl="0" indent="0" algn="l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2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Arial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355473" y="4364666"/>
            <a:ext cx="1684820" cy="948953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03433" marR="0" lvl="0" indent="-403433" algn="l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2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Social</a:t>
            </a:r>
          </a:p>
          <a:p>
            <a:pPr marL="403433" marR="0" lvl="0" indent="-403433" algn="l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2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Big</a:t>
            </a:r>
            <a:endParaRPr kumimoji="0" lang="en-US" sz="2824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480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7663033" y="685799"/>
            <a:ext cx="2395367" cy="186822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24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Arial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758"/>
          <a:stretch/>
        </p:blipFill>
        <p:spPr bwMode="auto">
          <a:xfrm>
            <a:off x="2133600" y="391022"/>
            <a:ext cx="7664824" cy="6261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2362200" y="4419600"/>
            <a:ext cx="1954259" cy="948953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03433" marR="0" lvl="0" indent="-403433" algn="l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2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Social</a:t>
            </a:r>
          </a:p>
          <a:p>
            <a:pPr marL="403433" marR="0" lvl="0" indent="-403433" algn="l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2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Big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206465" y="184843"/>
            <a:ext cx="185602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/>
                <a:cs typeface="Arial"/>
              </a:rPr>
              <a:t>Elephants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/>
                <a:cs typeface="Arial"/>
              </a:rPr>
              <a:t>Orcas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706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29985" y="3040997"/>
            <a:ext cx="3648756" cy="961545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  <a:effectLst>
            <a:outerShdw blurRad="50800" dist="38100" dir="13500000" sx="103000" sy="103000" algn="br" rotWithShape="0">
              <a:prstClr val="black">
                <a:alpha val="67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2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Less cancer but</a:t>
            </a:r>
          </a:p>
          <a:p>
            <a:pPr marL="0" marR="0" lvl="0" indent="0" algn="l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2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Poor wound healing</a:t>
            </a:r>
            <a:endParaRPr kumimoji="0" lang="en-US" sz="2471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98059" y="3026989"/>
            <a:ext cx="2565126" cy="226536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13500000" sx="103000" sy="103000" algn="br" rotWithShape="0">
              <a:prstClr val="black">
                <a:alpha val="67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2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Less violence</a:t>
            </a:r>
          </a:p>
          <a:p>
            <a:pPr marL="403433" marR="0" lvl="0" indent="-403433" algn="l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24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Fly</a:t>
            </a:r>
          </a:p>
          <a:p>
            <a:pPr marL="403433" marR="0" lvl="0" indent="-403433" algn="l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24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Burrow</a:t>
            </a:r>
          </a:p>
          <a:p>
            <a:pPr marL="403433" marR="0" lvl="0" indent="-403433" algn="l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2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Social</a:t>
            </a:r>
          </a:p>
          <a:p>
            <a:pPr marL="403433" marR="0" lvl="0" indent="-403433" algn="l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2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Big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96235" y="888067"/>
            <a:ext cx="3962944" cy="58124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13500000" sx="103000" sy="103000" algn="br" rotWithShape="0">
              <a:prstClr val="black">
                <a:alpha val="67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7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Long life but cancer?</a:t>
            </a:r>
            <a:endParaRPr kumimoji="0" lang="en-US" sz="2824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Arial"/>
            </a:endParaRPr>
          </a:p>
        </p:txBody>
      </p:sp>
      <p:sp>
        <p:nvSpPr>
          <p:cNvPr id="11" name="Up Arrow 10"/>
          <p:cNvSpPr/>
          <p:nvPr/>
        </p:nvSpPr>
        <p:spPr>
          <a:xfrm rot="14768425">
            <a:off x="5147703" y="3712029"/>
            <a:ext cx="823632" cy="700207"/>
          </a:xfrm>
          <a:prstGeom prst="upArrow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  <a:effectLst>
            <a:outerShdw blurRad="50800" dist="38100" dir="13500000" sx="103000" sy="103000" algn="br" rotWithShape="0">
              <a:prstClr val="black">
                <a:alpha val="67000"/>
              </a:prstClr>
            </a:outerShdw>
          </a:effectLst>
        </p:spPr>
        <p:txBody>
          <a:bodyPr>
            <a:spAutoFit/>
          </a:bodyPr>
          <a:lstStyle/>
          <a:p>
            <a:pPr marL="0" marR="0" lvl="0" indent="0" algn="l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2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Arial"/>
            </a:endParaRPr>
          </a:p>
        </p:txBody>
      </p:sp>
      <p:sp>
        <p:nvSpPr>
          <p:cNvPr id="12" name="Up Arrow 11"/>
          <p:cNvSpPr/>
          <p:nvPr/>
        </p:nvSpPr>
        <p:spPr>
          <a:xfrm rot="1053798">
            <a:off x="3639110" y="1895276"/>
            <a:ext cx="823632" cy="700207"/>
          </a:xfrm>
          <a:prstGeom prst="upArrow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  <a:effectLst>
            <a:outerShdw blurRad="50800" dist="38100" dir="13500000" sx="103000" sy="103000" algn="br" rotWithShape="0">
              <a:prstClr val="black">
                <a:alpha val="67000"/>
              </a:prstClr>
            </a:outerShdw>
          </a:effectLst>
        </p:spPr>
        <p:txBody>
          <a:bodyPr>
            <a:spAutoFit/>
          </a:bodyPr>
          <a:lstStyle/>
          <a:p>
            <a:pPr marL="0" marR="0" lvl="0" indent="0" algn="l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2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Arial"/>
            </a:endParaRPr>
          </a:p>
        </p:txBody>
      </p:sp>
      <p:sp>
        <p:nvSpPr>
          <p:cNvPr id="13" name="Up Arrow 12"/>
          <p:cNvSpPr/>
          <p:nvPr/>
        </p:nvSpPr>
        <p:spPr>
          <a:xfrm rot="8766945">
            <a:off x="6668901" y="1895276"/>
            <a:ext cx="823632" cy="700207"/>
          </a:xfrm>
          <a:prstGeom prst="upArrow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  <a:effectLst>
            <a:outerShdw blurRad="50800" dist="38100" dir="13500000" sx="103000" sy="103000" algn="br" rotWithShape="0">
              <a:prstClr val="black">
                <a:alpha val="67000"/>
              </a:prstClr>
            </a:outerShdw>
          </a:effectLst>
        </p:spPr>
        <p:txBody>
          <a:bodyPr>
            <a:spAutoFit/>
          </a:bodyPr>
          <a:lstStyle/>
          <a:p>
            <a:pPr marL="0" marR="0" lvl="0" indent="0" algn="l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2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206465" y="184843"/>
            <a:ext cx="185602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/>
                <a:cs typeface="Arial"/>
              </a:rPr>
              <a:t>Elephants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/>
                <a:cs typeface="Arial"/>
              </a:rPr>
              <a:t>Orcas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/>
              <a:cs typeface="Arial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362200" y="4419600"/>
            <a:ext cx="1954259" cy="948953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03433" marR="0" lvl="0" indent="-403433" algn="l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2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Social</a:t>
            </a:r>
          </a:p>
          <a:p>
            <a:pPr marL="403433" marR="0" lvl="0" indent="-403433" algn="l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2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Big</a:t>
            </a:r>
          </a:p>
        </p:txBody>
      </p:sp>
    </p:spTree>
    <p:extLst>
      <p:ext uri="{BB962C8B-B14F-4D97-AF65-F5344CB8AC3E}">
        <p14:creationId xmlns:p14="http://schemas.microsoft.com/office/powerpoint/2010/main" val="102776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152650" y="3319065"/>
            <a:ext cx="77533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The following preview is approved for all audiences.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55859" y="5943600"/>
            <a:ext cx="11811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https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://www.cds.caltech.edu/~doyle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 rot="20285750">
            <a:off x="9192046" y="3562693"/>
            <a:ext cx="23423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hiller" panose="04020404031007020602" pitchFamily="82" charset="0"/>
                <a:ea typeface="+mn-ea"/>
                <a:cs typeface="Arial"/>
              </a:rPr>
              <a:t>a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hiller" panose="04020404031007020602" pitchFamily="82" charset="0"/>
                <a:ea typeface="+mn-ea"/>
                <a:cs typeface="Arial"/>
              </a:rPr>
              <a:t>nd zombies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hiller" panose="04020404031007020602" pitchFamily="82" charset="0"/>
              <a:ea typeface="+mn-ea"/>
              <a:cs typeface="Arial"/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 flipH="1">
            <a:off x="9372600" y="3374161"/>
            <a:ext cx="2057400" cy="1268343"/>
          </a:xfrm>
          <a:prstGeom prst="line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 flipH="1">
            <a:off x="9197788" y="3776265"/>
            <a:ext cx="2460812" cy="469212"/>
          </a:xfrm>
          <a:prstGeom prst="line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itle 6"/>
          <p:cNvSpPr txBox="1">
            <a:spLocks/>
          </p:cNvSpPr>
          <p:nvPr/>
        </p:nvSpPr>
        <p:spPr bwMode="auto">
          <a:xfrm>
            <a:off x="2057400" y="533400"/>
            <a:ext cx="80772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0" tIns="45702" rIns="91400" bIns="45702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02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Universal laws </a:t>
            </a:r>
          </a:p>
          <a:p>
            <a:pPr marL="0" marR="0" lvl="0" indent="0" algn="ctr" defTabSz="91402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and architectures</a:t>
            </a: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:</a:t>
            </a:r>
          </a:p>
          <a:p>
            <a:pPr marL="0" marR="0" lvl="0" indent="0" algn="ctr" defTabSz="91402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/>
              </a:rPr>
              <a:t>The videos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31560" y="76200"/>
            <a:ext cx="36812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MS Gothic" panose="020B0609070205080204" pitchFamily="49" charset="-128"/>
              </a:rPr>
              <a:t>普遍法则与架构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50777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40214"/>
            <a:ext cx="2439071" cy="2879379"/>
          </a:xfrm>
        </p:spPr>
        <p:txBody>
          <a:bodyPr>
            <a:normAutofit/>
          </a:bodyPr>
          <a:lstStyle/>
          <a:p>
            <a:r>
              <a:rPr lang="en-US" sz="3200" dirty="0"/>
              <a:t>A p53 pathway upregulates cell death in elephants </a:t>
            </a:r>
          </a:p>
        </p:txBody>
      </p:sp>
      <p:sp>
        <p:nvSpPr>
          <p:cNvPr id="3" name="Rectangle 2"/>
          <p:cNvSpPr/>
          <p:nvPr/>
        </p:nvSpPr>
        <p:spPr>
          <a:xfrm>
            <a:off x="193845" y="5486400"/>
            <a:ext cx="38801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/>
                <a:ea typeface="宋体"/>
                <a:cs typeface="Helvetica Light"/>
              </a:rPr>
              <a:t>Vazquez, </a:t>
            </a:r>
            <a:r>
              <a:rPr kumimoji="0" lang="mr-I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/>
                <a:ea typeface="宋体"/>
                <a:cs typeface="Helvetica Light"/>
              </a:rPr>
              <a:t>…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/>
                <a:ea typeface="宋体"/>
                <a:cs typeface="Helvetica Light"/>
              </a:rPr>
              <a:t>,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EB965"/>
                </a:solidFill>
                <a:effectLst/>
                <a:uLnTx/>
                <a:uFillTx/>
                <a:latin typeface="Helvetica Light"/>
                <a:ea typeface="宋体"/>
                <a:cs typeface="Helvetica Light"/>
              </a:rPr>
              <a:t>Lynch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/>
                <a:ea typeface="宋体"/>
                <a:cs typeface="Helvetica Light"/>
              </a:rPr>
              <a:t>,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/>
                <a:ea typeface="宋体"/>
                <a:cs typeface="Helvetica Light"/>
              </a:rPr>
              <a:t>Cell Reports,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/>
                <a:ea typeface="宋体"/>
                <a:cs typeface="Helvetica Light"/>
              </a:rPr>
              <a:t>2018</a:t>
            </a:r>
          </a:p>
        </p:txBody>
      </p:sp>
      <p:pic>
        <p:nvPicPr>
          <p:cNvPr id="4" name="Picture 3" descr="lync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375" y="34195"/>
            <a:ext cx="6770797" cy="6770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87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7663033" y="685799"/>
            <a:ext cx="2395367" cy="186822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24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Arial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758"/>
          <a:stretch/>
        </p:blipFill>
        <p:spPr bwMode="auto">
          <a:xfrm>
            <a:off x="2133600" y="391022"/>
            <a:ext cx="7664824" cy="6261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355473" y="4364666"/>
            <a:ext cx="1911727" cy="948953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03433" marR="0" lvl="0" indent="-403433" algn="l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2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Social</a:t>
            </a:r>
          </a:p>
          <a:p>
            <a:pPr marL="403433" marR="0" lvl="0" indent="-403433" algn="l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24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Big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06465" y="184843"/>
            <a:ext cx="164808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/>
                <a:cs typeface="Arial"/>
              </a:rPr>
              <a:t>Elephants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/>
                <a:cs typeface="Arial"/>
              </a:rPr>
              <a:t>Orcas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943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Title 1"/>
          <p:cNvSpPr txBox="1">
            <a:spLocks noGrp="1"/>
          </p:cNvSpPr>
          <p:nvPr>
            <p:ph type="title"/>
          </p:nvPr>
        </p:nvSpPr>
        <p:spPr>
          <a:xfrm>
            <a:off x="609600" y="274640"/>
            <a:ext cx="7492539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sz="3200" dirty="0" smtClean="0"/>
              <a:t>(Cartoon of) Dynamics of wound healing</a:t>
            </a:r>
            <a:endParaRPr sz="3200" dirty="0"/>
          </a:p>
        </p:txBody>
      </p:sp>
      <p:sp>
        <p:nvSpPr>
          <p:cNvPr id="354" name="Rectangle 2"/>
          <p:cNvSpPr txBox="1"/>
          <p:nvPr/>
        </p:nvSpPr>
        <p:spPr>
          <a:xfrm>
            <a:off x="4341507" y="6078561"/>
            <a:ext cx="3095613" cy="4205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tIns="45719" rIns="45719" bIns="45719">
            <a:spAutoFit/>
          </a:bodyPr>
          <a:lstStyle/>
          <a:p>
            <a:pPr algn="r" defTabSz="609567" hangingPunct="0">
              <a:defRPr sz="12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2133" kern="0">
                <a:solidFill>
                  <a:srgbClr val="000000"/>
                </a:solidFill>
                <a:latin typeface="Helvetica Light"/>
                <a:sym typeface="Helvetica Light"/>
              </a:rPr>
              <a:t>Bentzinger et al</a:t>
            </a:r>
            <a:r>
              <a:rPr sz="2133" i="1" kern="0">
                <a:solidFill>
                  <a:srgbClr val="000000"/>
                </a:solidFill>
                <a:latin typeface="Helvetica Light"/>
                <a:sym typeface="Helvetica Light"/>
              </a:rPr>
              <a:t>, </a:t>
            </a:r>
            <a:r>
              <a:rPr sz="2133" kern="0">
                <a:solidFill>
                  <a:srgbClr val="000000"/>
                </a:solidFill>
                <a:latin typeface="Helvetica Light"/>
                <a:sym typeface="Helvetica Light"/>
              </a:rPr>
              <a:t>2013</a:t>
            </a:r>
          </a:p>
        </p:txBody>
      </p:sp>
      <p:grpSp>
        <p:nvGrpSpPr>
          <p:cNvPr id="357" name="Group 3"/>
          <p:cNvGrpSpPr/>
          <p:nvPr/>
        </p:nvGrpSpPr>
        <p:grpSpPr>
          <a:xfrm>
            <a:off x="-8" y="1417634"/>
            <a:ext cx="12093381" cy="4486037"/>
            <a:chOff x="0" y="0"/>
            <a:chExt cx="9070035" cy="3364527"/>
          </a:xfrm>
        </p:grpSpPr>
        <p:pic>
          <p:nvPicPr>
            <p:cNvPr id="355" name="Picture 4" descr="Picture 4"/>
            <p:cNvPicPr>
              <a:picLocks noChangeAspect="1"/>
            </p:cNvPicPr>
            <p:nvPr/>
          </p:nvPicPr>
          <p:blipFill>
            <a:blip r:embed="rId2">
              <a:extLst/>
            </a:blip>
            <a:srcRect b="52128"/>
            <a:stretch>
              <a:fillRect/>
            </a:stretch>
          </p:blipFill>
          <p:spPr>
            <a:xfrm>
              <a:off x="120747" y="-1"/>
              <a:ext cx="8949288" cy="33645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6" name="Rectangle 5"/>
            <p:cNvSpPr/>
            <p:nvPr/>
          </p:nvSpPr>
          <p:spPr>
            <a:xfrm>
              <a:off x="-1" y="-1"/>
              <a:ext cx="7322958" cy="344620"/>
            </a:xfrm>
            <a:prstGeom prst="rect">
              <a:avLst/>
            </a:prstGeom>
            <a:solidFill>
              <a:srgbClr val="FFFFFF"/>
            </a:solidFill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60957" tIns="60957" rIns="60957" bIns="60957" numCol="1" anchor="ctr">
              <a:noAutofit/>
            </a:bodyPr>
            <a:lstStyle/>
            <a:p>
              <a:pPr algn="ctr" defTabSz="609567" hangingPunct="0">
                <a:defRPr>
                  <a:solidFill>
                    <a:srgbClr val="FFFFFF"/>
                  </a:solidFill>
                </a:defRPr>
              </a:pPr>
              <a:endParaRPr sz="2400" kern="0">
                <a:solidFill>
                  <a:srgbClr val="FFFFFF"/>
                </a:solidFill>
                <a:latin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19781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Rectangle 2"/>
          <p:cNvSpPr txBox="1"/>
          <p:nvPr/>
        </p:nvSpPr>
        <p:spPr>
          <a:xfrm>
            <a:off x="5006754" y="6078561"/>
            <a:ext cx="2088069" cy="338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tIns="45719" rIns="45719" bIns="45719">
            <a:spAutoFit/>
          </a:bodyPr>
          <a:lstStyle/>
          <a:p>
            <a:pPr algn="r" defTabSz="609567" hangingPunct="0">
              <a:defRPr sz="12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600" kern="0">
                <a:solidFill>
                  <a:srgbClr val="000000"/>
                </a:solidFill>
                <a:latin typeface="Helvetica Light"/>
                <a:sym typeface="Helvetica Light"/>
              </a:rPr>
              <a:t>Bentzinger et al</a:t>
            </a:r>
            <a:r>
              <a:rPr sz="1600" i="1" kern="0">
                <a:solidFill>
                  <a:srgbClr val="000000"/>
                </a:solidFill>
                <a:latin typeface="Helvetica Light"/>
                <a:sym typeface="Helvetica Light"/>
              </a:rPr>
              <a:t>, </a:t>
            </a:r>
            <a:r>
              <a:rPr sz="1600" kern="0">
                <a:solidFill>
                  <a:srgbClr val="000000"/>
                </a:solidFill>
                <a:latin typeface="Helvetica Light"/>
                <a:sym typeface="Helvetica Light"/>
              </a:rPr>
              <a:t>2013</a:t>
            </a:r>
          </a:p>
        </p:txBody>
      </p:sp>
      <p:pic>
        <p:nvPicPr>
          <p:cNvPr id="355" name="Picture 4" descr="Picture 4"/>
          <p:cNvPicPr>
            <a:picLocks noChangeAspect="1"/>
          </p:cNvPicPr>
          <p:nvPr/>
        </p:nvPicPr>
        <p:blipFill rotWithShape="1">
          <a:blip r:embed="rId2">
            <a:extLst/>
          </a:blip>
          <a:srcRect t="7344" b="52129"/>
          <a:stretch/>
        </p:blipFill>
        <p:spPr>
          <a:xfrm>
            <a:off x="160989" y="2105891"/>
            <a:ext cx="8306911" cy="379778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35940" y="173262"/>
            <a:ext cx="7492539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0957" tIns="60957" rIns="60957" bIns="60957" anchor="ctr">
            <a:norm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defTabSz="609585"/>
            <a:r>
              <a:rPr lang="en-US" sz="3200" kern="0" dirty="0"/>
              <a:t>(Cartoon of) Dynamics of wound healing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49273" y="1500691"/>
            <a:ext cx="5730409" cy="6975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7" tIns="60957" rIns="60957" bIns="60957" numCol="1" spcCol="38100" rtlCol="0" anchor="t">
            <a:spAutoFit/>
          </a:bodyPr>
          <a:lstStyle/>
          <a:p>
            <a:pPr defTabSz="609585" hangingPunct="0"/>
            <a:r>
              <a:rPr lang="en-US" sz="3733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Mechanisms turn on </a:t>
            </a:r>
            <a:r>
              <a:rPr lang="en-US" sz="3733" b="1" i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and off</a:t>
            </a:r>
          </a:p>
        </p:txBody>
      </p:sp>
      <p:sp>
        <p:nvSpPr>
          <p:cNvPr id="10" name="Granulocytes…"/>
          <p:cNvSpPr txBox="1"/>
          <p:nvPr/>
        </p:nvSpPr>
        <p:spPr>
          <a:xfrm>
            <a:off x="7094823" y="2135745"/>
            <a:ext cx="5037912" cy="4555087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60957" tIns="60957" rIns="60957" bIns="60957">
            <a:spAutoFit/>
          </a:bodyPr>
          <a:lstStyle/>
          <a:p>
            <a:pPr defTabSz="609585" hangingPunct="0">
              <a:defRPr>
                <a:solidFill>
                  <a:srgbClr val="D04F73"/>
                </a:solidFill>
              </a:defRPr>
            </a:pPr>
            <a:r>
              <a:rPr sz="3200" b="1" kern="0" dirty="0">
                <a:solidFill>
                  <a:srgbClr val="D04F73"/>
                </a:solidFill>
                <a:latin typeface="Calibri"/>
                <a:cs typeface="Calibri"/>
                <a:sym typeface="Calibri"/>
              </a:rPr>
              <a:t>— Granulocytes</a:t>
            </a:r>
          </a:p>
          <a:p>
            <a:pPr defTabSz="609585" hangingPunct="0">
              <a:defRPr>
                <a:solidFill>
                  <a:srgbClr val="E0703F"/>
                </a:solidFill>
              </a:defRPr>
            </a:pPr>
            <a:r>
              <a:rPr sz="3200" b="1" kern="0" dirty="0">
                <a:solidFill>
                  <a:srgbClr val="E0703F"/>
                </a:solidFill>
                <a:latin typeface="Calibri"/>
                <a:cs typeface="Calibri"/>
                <a:sym typeface="Calibri"/>
              </a:rPr>
              <a:t>— Monocytes</a:t>
            </a:r>
          </a:p>
          <a:p>
            <a:pPr defTabSz="609585" hangingPunct="0">
              <a:defRPr>
                <a:solidFill>
                  <a:srgbClr val="D1BF5A"/>
                </a:solidFill>
              </a:defRPr>
            </a:pPr>
            <a:r>
              <a:rPr sz="3200" b="1" kern="0" dirty="0">
                <a:solidFill>
                  <a:srgbClr val="D1BF5A"/>
                </a:solidFill>
                <a:latin typeface="Calibri"/>
                <a:cs typeface="Calibri"/>
                <a:sym typeface="Calibri"/>
              </a:rPr>
              <a:t>— Macrophages</a:t>
            </a:r>
          </a:p>
          <a:p>
            <a:pPr defTabSz="609585" hangingPunct="0">
              <a:defRPr>
                <a:solidFill>
                  <a:srgbClr val="08AF25"/>
                </a:solidFill>
              </a:defRPr>
            </a:pPr>
            <a:r>
              <a:rPr sz="3200" b="1" kern="0" dirty="0">
                <a:solidFill>
                  <a:srgbClr val="08AF25"/>
                </a:solidFill>
                <a:latin typeface="Calibri"/>
                <a:cs typeface="Calibri"/>
                <a:sym typeface="Calibri"/>
              </a:rPr>
              <a:t>— Fibro-</a:t>
            </a:r>
            <a:r>
              <a:rPr sz="3200" b="1" kern="0" dirty="0" err="1">
                <a:solidFill>
                  <a:srgbClr val="08AF25"/>
                </a:solidFill>
                <a:latin typeface="Calibri"/>
                <a:cs typeface="Calibri"/>
                <a:sym typeface="Calibri"/>
              </a:rPr>
              <a:t>adipo</a:t>
            </a:r>
            <a:r>
              <a:rPr sz="3200" b="1" kern="0" dirty="0">
                <a:solidFill>
                  <a:srgbClr val="08AF25"/>
                </a:solidFill>
                <a:latin typeface="Calibri"/>
                <a:cs typeface="Calibri"/>
                <a:sym typeface="Calibri"/>
              </a:rPr>
              <a:t> progenitors</a:t>
            </a:r>
          </a:p>
          <a:p>
            <a:pPr defTabSz="609585" hangingPunct="0">
              <a:defRPr>
                <a:solidFill>
                  <a:srgbClr val="096027"/>
                </a:solidFill>
              </a:defRPr>
            </a:pPr>
            <a:r>
              <a:rPr sz="3200" b="1" kern="0" dirty="0">
                <a:solidFill>
                  <a:srgbClr val="096027"/>
                </a:solidFill>
                <a:latin typeface="Calibri"/>
                <a:cs typeface="Calibri"/>
                <a:sym typeface="Calibri"/>
              </a:rPr>
              <a:t>— Fibroblasts</a:t>
            </a:r>
          </a:p>
          <a:p>
            <a:pPr defTabSz="609585" hangingPunct="0">
              <a:defRPr>
                <a:solidFill>
                  <a:srgbClr val="06B1B6"/>
                </a:solidFill>
              </a:defRPr>
            </a:pPr>
            <a:r>
              <a:rPr sz="3200" b="1" kern="0" dirty="0">
                <a:solidFill>
                  <a:srgbClr val="06B1B6"/>
                </a:solidFill>
                <a:latin typeface="Calibri"/>
                <a:cs typeface="Calibri"/>
                <a:sym typeface="Calibri"/>
              </a:rPr>
              <a:t>— Vascular cells</a:t>
            </a:r>
          </a:p>
          <a:p>
            <a:pPr defTabSz="609585" hangingPunct="0">
              <a:defRPr>
                <a:solidFill>
                  <a:srgbClr val="7AC0E9"/>
                </a:solidFill>
              </a:defRPr>
            </a:pPr>
            <a:r>
              <a:rPr sz="3200" b="1" kern="0" dirty="0">
                <a:solidFill>
                  <a:srgbClr val="7AC0E9"/>
                </a:solidFill>
                <a:latin typeface="Calibri"/>
                <a:cs typeface="Calibri"/>
                <a:sym typeface="Calibri"/>
              </a:rPr>
              <a:t>— Satellite cells &amp; myoblasts</a:t>
            </a:r>
          </a:p>
          <a:p>
            <a:pPr defTabSz="609585" hangingPunct="0">
              <a:defRPr>
                <a:solidFill>
                  <a:srgbClr val="5276CC"/>
                </a:solidFill>
              </a:defRPr>
            </a:pPr>
            <a:r>
              <a:rPr sz="3200" b="1" kern="0" dirty="0">
                <a:solidFill>
                  <a:srgbClr val="5276CC"/>
                </a:solidFill>
                <a:latin typeface="Calibri"/>
                <a:cs typeface="Calibri"/>
                <a:sym typeface="Calibri"/>
              </a:rPr>
              <a:t>— Differentiating myocytes</a:t>
            </a:r>
          </a:p>
          <a:p>
            <a:pPr defTabSz="609585" hangingPunct="0">
              <a:defRPr>
                <a:solidFill>
                  <a:srgbClr val="7F4DB2"/>
                </a:solidFill>
              </a:defRPr>
            </a:pPr>
            <a:r>
              <a:rPr sz="3200" b="1" kern="0" dirty="0">
                <a:solidFill>
                  <a:srgbClr val="7F4DB2"/>
                </a:solidFill>
                <a:latin typeface="Calibri"/>
                <a:cs typeface="Calibri"/>
                <a:sym typeface="Calibri"/>
              </a:rPr>
              <a:t>— </a:t>
            </a:r>
            <a:r>
              <a:rPr sz="3200" b="1" kern="0" dirty="0" err="1">
                <a:solidFill>
                  <a:srgbClr val="7F4DB2"/>
                </a:solidFill>
                <a:latin typeface="Calibri"/>
                <a:cs typeface="Calibri"/>
                <a:sym typeface="Calibri"/>
              </a:rPr>
              <a:t>Myofibers</a:t>
            </a:r>
            <a:endParaRPr lang="en-US" sz="3200" b="1" kern="0" dirty="0">
              <a:solidFill>
                <a:srgbClr val="7F4DB2"/>
              </a:solidFill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71197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"/>
          <p:cNvSpPr/>
          <p:nvPr/>
        </p:nvSpPr>
        <p:spPr>
          <a:xfrm>
            <a:off x="8351342" y="2051541"/>
            <a:ext cx="68525" cy="9808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0957" tIns="60957" rIns="60957" bIns="60957"/>
          <a:lstStyle/>
          <a:p>
            <a:pPr defTabSz="914377" hangingPunct="0">
              <a:defRPr sz="1200">
                <a:latin typeface="Arial"/>
                <a:ea typeface="Arial"/>
                <a:cs typeface="Arial"/>
                <a:sym typeface="Arial"/>
              </a:defRP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8" name="TextBox 30"/>
          <p:cNvSpPr txBox="1"/>
          <p:nvPr/>
        </p:nvSpPr>
        <p:spPr>
          <a:xfrm>
            <a:off x="310073" y="5854507"/>
            <a:ext cx="2775796" cy="666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5" tIns="45715" rIns="45715" bIns="45715">
            <a:spAutoFit/>
          </a:bodyPr>
          <a:lstStyle>
            <a:lvl1pPr defTabSz="685800">
              <a:defRPr sz="2400" b="1"/>
            </a:lvl1pPr>
          </a:lstStyle>
          <a:p>
            <a:pPr defTabSz="914377" hangingPunct="0"/>
            <a:r>
              <a:rPr sz="3733" kern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Intracellular</a:t>
            </a:r>
          </a:p>
        </p:txBody>
      </p:sp>
      <p:grpSp>
        <p:nvGrpSpPr>
          <p:cNvPr id="141" name="Group"/>
          <p:cNvGrpSpPr/>
          <p:nvPr/>
        </p:nvGrpSpPr>
        <p:grpSpPr>
          <a:xfrm>
            <a:off x="5894385" y="3443529"/>
            <a:ext cx="1644897" cy="1256249"/>
            <a:chOff x="0" y="0"/>
            <a:chExt cx="1233671" cy="942185"/>
          </a:xfrm>
        </p:grpSpPr>
        <p:pic>
          <p:nvPicPr>
            <p:cNvPr id="139" name="Screen Shot 2019-04-26 at 2.39.19 PM.png" descr="Screen Shot 2019-04-26 at 2.39.19 PM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605"/>
            <a:stretch>
              <a:fillRect/>
            </a:stretch>
          </p:blipFill>
          <p:spPr>
            <a:xfrm>
              <a:off x="56455" y="-1"/>
              <a:ext cx="1177216" cy="9032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0" name="Square"/>
            <p:cNvSpPr/>
            <p:nvPr/>
          </p:nvSpPr>
          <p:spPr>
            <a:xfrm>
              <a:off x="-1" y="813291"/>
              <a:ext cx="128894" cy="12889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ctr">
              <a:noAutofit/>
            </a:bodyPr>
            <a:lstStyle/>
            <a:p>
              <a:pPr defTabSz="609585" hangingPunct="0"/>
              <a:endParaRPr sz="2667" kern="0">
                <a:solidFill>
                  <a:srgbClr val="000000"/>
                </a:solidFill>
                <a:latin typeface="Calibri"/>
                <a:cs typeface="Calibri"/>
                <a:sym typeface="Calibri"/>
              </a:endParaRPr>
            </a:p>
          </p:txBody>
        </p:sp>
      </p:grpSp>
      <p:pic>
        <p:nvPicPr>
          <p:cNvPr id="142" name="Screen Shot 2019-04-26 at 2.39.10 PM.png" descr="Screen Shot 2019-04-26 at 2.39.10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749535" y="3452795"/>
            <a:ext cx="1158539" cy="11077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Screen Shot 2019-04-26 at 2.39.00 PM.png" descr="Screen Shot 2019-04-26 at 2.39.00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0967670">
            <a:off x="4864447" y="1650293"/>
            <a:ext cx="797064" cy="8127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Screen Shot 2019-04-26 at 2.38.35 PM.png" descr="Screen Shot 2019-04-26 at 2.38.35 P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994012" y="1472459"/>
            <a:ext cx="1714987" cy="1256245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TextBox 30"/>
          <p:cNvSpPr txBox="1"/>
          <p:nvPr/>
        </p:nvSpPr>
        <p:spPr>
          <a:xfrm>
            <a:off x="310073" y="3698959"/>
            <a:ext cx="2775796" cy="666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5" tIns="45715" rIns="45715" bIns="45715">
            <a:spAutoFit/>
          </a:bodyPr>
          <a:lstStyle>
            <a:lvl1pPr defTabSz="685800">
              <a:defRPr sz="2400" b="1"/>
            </a:lvl1pPr>
          </a:lstStyle>
          <a:p>
            <a:pPr defTabSz="914377" hangingPunct="0"/>
            <a:r>
              <a:rPr sz="3733" kern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Innate</a:t>
            </a:r>
          </a:p>
        </p:txBody>
      </p:sp>
      <p:sp>
        <p:nvSpPr>
          <p:cNvPr id="146" name="TextBox 30"/>
          <p:cNvSpPr txBox="1"/>
          <p:nvPr/>
        </p:nvSpPr>
        <p:spPr>
          <a:xfrm>
            <a:off x="310073" y="1778319"/>
            <a:ext cx="2775796" cy="666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5" tIns="45715" rIns="45715" bIns="45715">
            <a:spAutoFit/>
          </a:bodyPr>
          <a:lstStyle>
            <a:lvl1pPr defTabSz="685800">
              <a:defRPr sz="2400" b="1"/>
            </a:lvl1pPr>
          </a:lstStyle>
          <a:p>
            <a:pPr defTabSz="914377" hangingPunct="0"/>
            <a:r>
              <a:rPr sz="3733" kern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Adaptive </a:t>
            </a:r>
          </a:p>
        </p:txBody>
      </p:sp>
      <p:sp>
        <p:nvSpPr>
          <p:cNvPr id="147" name="Apoptosis"/>
          <p:cNvSpPr txBox="1"/>
          <p:nvPr/>
        </p:nvSpPr>
        <p:spPr>
          <a:xfrm>
            <a:off x="3216890" y="5904247"/>
            <a:ext cx="1779007" cy="615547"/>
          </a:xfrm>
          <a:prstGeom prst="rect">
            <a:avLst/>
          </a:prstGeom>
          <a:solidFill>
            <a:srgbClr val="F4CD75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>
              <a:defRPr sz="2200"/>
            </a:lvl1pPr>
          </a:lstStyle>
          <a:p>
            <a:pPr defTabSz="609585" hangingPunct="0"/>
            <a:r>
              <a:rPr sz="3200" kern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Apoptosis</a:t>
            </a:r>
          </a:p>
        </p:txBody>
      </p:sp>
      <p:sp>
        <p:nvSpPr>
          <p:cNvPr id="148" name="ROS Secretion"/>
          <p:cNvSpPr txBox="1"/>
          <p:nvPr/>
        </p:nvSpPr>
        <p:spPr>
          <a:xfrm>
            <a:off x="5527846" y="5904247"/>
            <a:ext cx="2477916" cy="615547"/>
          </a:xfrm>
          <a:prstGeom prst="rect">
            <a:avLst/>
          </a:prstGeom>
          <a:solidFill>
            <a:srgbClr val="E26F5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>
              <a:defRPr sz="2200"/>
            </a:lvl1pPr>
          </a:lstStyle>
          <a:p>
            <a:pPr defTabSz="609585" hangingPunct="0"/>
            <a:r>
              <a:rPr sz="3200" kern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ROS Secretion</a:t>
            </a:r>
          </a:p>
        </p:txBody>
      </p:sp>
      <p:sp>
        <p:nvSpPr>
          <p:cNvPr id="149" name="(Auto)phagy"/>
          <p:cNvSpPr txBox="1"/>
          <p:nvPr/>
        </p:nvSpPr>
        <p:spPr>
          <a:xfrm>
            <a:off x="8511935" y="5904247"/>
            <a:ext cx="2190978" cy="615547"/>
          </a:xfrm>
          <a:prstGeom prst="rect">
            <a:avLst/>
          </a:prstGeom>
          <a:solidFill>
            <a:srgbClr val="CB91C3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>
              <a:defRPr sz="2200"/>
            </a:lvl1pPr>
          </a:lstStyle>
          <a:p>
            <a:pPr defTabSz="609585" hangingPunct="0"/>
            <a:r>
              <a:rPr sz="3200" kern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(Auto)phagy</a:t>
            </a:r>
          </a:p>
        </p:txBody>
      </p:sp>
      <p:sp>
        <p:nvSpPr>
          <p:cNvPr id="150" name="Neutrophils"/>
          <p:cNvSpPr txBox="1"/>
          <p:nvPr/>
        </p:nvSpPr>
        <p:spPr>
          <a:xfrm>
            <a:off x="3654296" y="3732050"/>
            <a:ext cx="2086784" cy="615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>
              <a:defRPr sz="2200"/>
            </a:lvl1pPr>
          </a:lstStyle>
          <a:p>
            <a:pPr defTabSz="609585" hangingPunct="0"/>
            <a:r>
              <a:rPr sz="3200" kern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Neutrophils</a:t>
            </a:r>
          </a:p>
        </p:txBody>
      </p:sp>
      <p:sp>
        <p:nvSpPr>
          <p:cNvPr id="151" name="Phagocytes"/>
          <p:cNvSpPr txBox="1"/>
          <p:nvPr/>
        </p:nvSpPr>
        <p:spPr>
          <a:xfrm>
            <a:off x="8450420" y="3762402"/>
            <a:ext cx="2019458" cy="615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>
              <a:defRPr sz="2200"/>
            </a:lvl1pPr>
          </a:lstStyle>
          <a:p>
            <a:pPr defTabSz="609585" hangingPunct="0"/>
            <a:r>
              <a:rPr sz="3200" kern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Phagocytes</a:t>
            </a:r>
          </a:p>
        </p:txBody>
      </p:sp>
      <p:sp>
        <p:nvSpPr>
          <p:cNvPr id="152" name="B cells"/>
          <p:cNvSpPr txBox="1"/>
          <p:nvPr/>
        </p:nvSpPr>
        <p:spPr>
          <a:xfrm>
            <a:off x="8585767" y="1796763"/>
            <a:ext cx="1165056" cy="615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>
              <a:defRPr sz="2200"/>
            </a:lvl1pPr>
          </a:lstStyle>
          <a:p>
            <a:pPr defTabSz="609585" hangingPunct="0"/>
            <a:r>
              <a:rPr sz="3200" kern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B cells</a:t>
            </a:r>
          </a:p>
        </p:txBody>
      </p:sp>
      <p:sp>
        <p:nvSpPr>
          <p:cNvPr id="153" name="Killer T cells"/>
          <p:cNvSpPr txBox="1"/>
          <p:nvPr/>
        </p:nvSpPr>
        <p:spPr>
          <a:xfrm>
            <a:off x="2738766" y="1792189"/>
            <a:ext cx="2078768" cy="615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>
              <a:defRPr sz="2200"/>
            </a:lvl1pPr>
          </a:lstStyle>
          <a:p>
            <a:pPr defTabSz="609585" hangingPunct="0"/>
            <a:r>
              <a:rPr sz="3200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Killer T cells</a:t>
            </a:r>
          </a:p>
        </p:txBody>
      </p:sp>
      <p:sp>
        <p:nvSpPr>
          <p:cNvPr id="154" name="Line"/>
          <p:cNvSpPr/>
          <p:nvPr/>
        </p:nvSpPr>
        <p:spPr>
          <a:xfrm flipH="1">
            <a:off x="3277423" y="2746218"/>
            <a:ext cx="7" cy="2974124"/>
          </a:xfrm>
          <a:prstGeom prst="line">
            <a:avLst/>
          </a:prstGeom>
          <a:ln w="50800">
            <a:solidFill>
              <a:srgbClr val="6877B8"/>
            </a:solidFill>
            <a:miter lim="400000"/>
            <a:tailEnd type="triangle"/>
          </a:ln>
        </p:spPr>
        <p:txBody>
          <a:bodyPr lIns="60957" tIns="60957" rIns="60957" bIns="60957"/>
          <a:lstStyle/>
          <a:p>
            <a:pPr defTabSz="609585" hangingPunct="0"/>
            <a:endParaRPr sz="2667" kern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  <p:pic>
        <p:nvPicPr>
          <p:cNvPr id="155" name="Screen Shot 2019-04-26 at 2.39.16 PM.png" descr="Screen Shot 2019-04-26 at 2.39.16 PM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822583" y="2822649"/>
            <a:ext cx="712727" cy="530527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TH cells"/>
          <p:cNvSpPr txBox="1"/>
          <p:nvPr/>
        </p:nvSpPr>
        <p:spPr>
          <a:xfrm>
            <a:off x="6125433" y="1792189"/>
            <a:ext cx="1312533" cy="615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/>
          <a:p>
            <a:pPr defTabSz="609585" hangingPunct="0">
              <a:defRPr sz="2200"/>
            </a:pPr>
            <a:r>
              <a:rPr sz="3200" kern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T</a:t>
            </a:r>
            <a:r>
              <a:rPr sz="3200" kern="0" baseline="-5998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H</a:t>
            </a:r>
            <a:r>
              <a:rPr sz="3200" kern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 cells</a:t>
            </a:r>
          </a:p>
        </p:txBody>
      </p:sp>
      <p:sp>
        <p:nvSpPr>
          <p:cNvPr id="157" name="Line"/>
          <p:cNvSpPr/>
          <p:nvPr/>
        </p:nvSpPr>
        <p:spPr>
          <a:xfrm>
            <a:off x="7600181" y="2645060"/>
            <a:ext cx="909648" cy="909649"/>
          </a:xfrm>
          <a:prstGeom prst="line">
            <a:avLst/>
          </a:prstGeom>
          <a:ln w="50800">
            <a:solidFill>
              <a:srgbClr val="6877B8"/>
            </a:solidFill>
            <a:miter lim="400000"/>
            <a:tailEnd type="triangle"/>
          </a:ln>
        </p:spPr>
        <p:txBody>
          <a:bodyPr lIns="60957" tIns="60957" rIns="60957" bIns="60957"/>
          <a:lstStyle/>
          <a:p>
            <a:pPr defTabSz="609585" hangingPunct="0"/>
            <a:endParaRPr sz="2667" kern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158" name="Line"/>
          <p:cNvSpPr/>
          <p:nvPr/>
        </p:nvSpPr>
        <p:spPr>
          <a:xfrm>
            <a:off x="5800434" y="4653612"/>
            <a:ext cx="4" cy="1002459"/>
          </a:xfrm>
          <a:prstGeom prst="line">
            <a:avLst/>
          </a:prstGeom>
          <a:ln w="50800">
            <a:solidFill>
              <a:srgbClr val="6877B8"/>
            </a:solidFill>
            <a:miter lim="400000"/>
            <a:tailEnd type="triangle"/>
          </a:ln>
        </p:spPr>
        <p:txBody>
          <a:bodyPr lIns="60957" tIns="60957" rIns="60957" bIns="60957"/>
          <a:lstStyle/>
          <a:p>
            <a:pPr defTabSz="609585" hangingPunct="0"/>
            <a:endParaRPr sz="2667" kern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159" name="Line"/>
          <p:cNvSpPr/>
          <p:nvPr/>
        </p:nvSpPr>
        <p:spPr>
          <a:xfrm>
            <a:off x="9356434" y="4636679"/>
            <a:ext cx="5" cy="1002459"/>
          </a:xfrm>
          <a:prstGeom prst="line">
            <a:avLst/>
          </a:prstGeom>
          <a:ln w="50800">
            <a:solidFill>
              <a:srgbClr val="6877B8"/>
            </a:solidFill>
            <a:miter lim="400000"/>
            <a:tailEnd type="triangle"/>
          </a:ln>
        </p:spPr>
        <p:txBody>
          <a:bodyPr lIns="60957" tIns="60957" rIns="60957" bIns="60957"/>
          <a:lstStyle/>
          <a:p>
            <a:pPr defTabSz="609585" hangingPunct="0"/>
            <a:endParaRPr sz="2667" kern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160" name="Line"/>
          <p:cNvSpPr/>
          <p:nvPr/>
        </p:nvSpPr>
        <p:spPr>
          <a:xfrm flipH="1">
            <a:off x="5568181" y="2645060"/>
            <a:ext cx="909648" cy="909649"/>
          </a:xfrm>
          <a:prstGeom prst="line">
            <a:avLst/>
          </a:prstGeom>
          <a:ln w="50800">
            <a:solidFill>
              <a:srgbClr val="6877B8"/>
            </a:solidFill>
            <a:miter lim="400000"/>
            <a:tailEnd type="triangle"/>
          </a:ln>
        </p:spPr>
        <p:txBody>
          <a:bodyPr lIns="60957" tIns="60957" rIns="60957" bIns="60957"/>
          <a:lstStyle/>
          <a:p>
            <a:pPr defTabSz="609585" hangingPunct="0"/>
            <a:endParaRPr sz="2667" kern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161" name="Line"/>
          <p:cNvSpPr/>
          <p:nvPr/>
        </p:nvSpPr>
        <p:spPr>
          <a:xfrm>
            <a:off x="7261515" y="2475726"/>
            <a:ext cx="909648" cy="909649"/>
          </a:xfrm>
          <a:prstGeom prst="line">
            <a:avLst/>
          </a:prstGeom>
          <a:ln w="50800">
            <a:solidFill>
              <a:srgbClr val="6877B8"/>
            </a:solidFill>
            <a:miter lim="400000"/>
            <a:headEnd type="triangle"/>
          </a:ln>
        </p:spPr>
        <p:txBody>
          <a:bodyPr lIns="60957" tIns="60957" rIns="60957" bIns="60957"/>
          <a:lstStyle/>
          <a:p>
            <a:pPr defTabSz="609585" hangingPunct="0"/>
            <a:endParaRPr sz="2667" kern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162" name="Line"/>
          <p:cNvSpPr/>
          <p:nvPr/>
        </p:nvSpPr>
        <p:spPr>
          <a:xfrm>
            <a:off x="9356434" y="2604679"/>
            <a:ext cx="5" cy="1002459"/>
          </a:xfrm>
          <a:prstGeom prst="line">
            <a:avLst/>
          </a:prstGeom>
          <a:ln w="50800">
            <a:solidFill>
              <a:srgbClr val="6877B8"/>
            </a:solidFill>
            <a:miter lim="400000"/>
            <a:tailEnd type="triangle"/>
          </a:ln>
        </p:spPr>
        <p:txBody>
          <a:bodyPr lIns="60957" tIns="60957" rIns="60957" bIns="60957"/>
          <a:lstStyle/>
          <a:p>
            <a:pPr defTabSz="609585" hangingPunct="0"/>
            <a:endParaRPr sz="2667" kern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  <p:pic>
        <p:nvPicPr>
          <p:cNvPr id="163" name="Screen Shot 2019-04-26 at 2.39.00 PM.png" descr="Screen Shot 2019-04-26 at 2.39.00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0967670">
            <a:off x="7573780" y="1650293"/>
            <a:ext cx="797064" cy="812767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A (simplified) architecture of the immune system"/>
          <p:cNvSpPr txBox="1">
            <a:spLocks noGrp="1"/>
          </p:cNvSpPr>
          <p:nvPr>
            <p:ph type="title"/>
          </p:nvPr>
        </p:nvSpPr>
        <p:spPr>
          <a:xfrm>
            <a:off x="548578" y="235513"/>
            <a:ext cx="10972801" cy="1143003"/>
          </a:xfrm>
          <a:prstGeom prst="rect">
            <a:avLst/>
          </a:prstGeom>
        </p:spPr>
        <p:txBody>
          <a:bodyPr lIns="45719" tIns="45719" rIns="45719" bIns="45719" anchor="ctr">
            <a:normAutofit/>
          </a:bodyPr>
          <a:lstStyle>
            <a:lvl1pPr defTabSz="452615">
              <a:defRPr sz="2900"/>
            </a:lvl1pPr>
          </a:lstStyle>
          <a:p>
            <a:r>
              <a:rPr lang="en-US" dirty="0" smtClean="0"/>
              <a:t>(Cartoon of) layered </a:t>
            </a:r>
            <a:r>
              <a:rPr dirty="0" smtClean="0"/>
              <a:t>architecture </a:t>
            </a:r>
            <a:r>
              <a:rPr dirty="0"/>
              <a:t>of </a:t>
            </a:r>
            <a:r>
              <a:rPr dirty="0" smtClean="0"/>
              <a:t>immune </a:t>
            </a:r>
            <a:r>
              <a:rPr dirty="0"/>
              <a:t>system</a:t>
            </a:r>
          </a:p>
        </p:txBody>
      </p:sp>
    </p:spTree>
    <p:extLst>
      <p:ext uri="{BB962C8B-B14F-4D97-AF65-F5344CB8AC3E}">
        <p14:creationId xmlns:p14="http://schemas.microsoft.com/office/powerpoint/2010/main" val="29005332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extBox 30"/>
          <p:cNvSpPr txBox="1"/>
          <p:nvPr/>
        </p:nvSpPr>
        <p:spPr>
          <a:xfrm>
            <a:off x="310073" y="5854507"/>
            <a:ext cx="2775796" cy="666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5" tIns="45715" rIns="45715" bIns="45715">
            <a:spAutoFit/>
          </a:bodyPr>
          <a:lstStyle>
            <a:lvl1pPr defTabSz="685800">
              <a:defRPr sz="2400" b="1"/>
            </a:lvl1pPr>
          </a:lstStyle>
          <a:p>
            <a:pPr defTabSz="914377" hangingPunct="0"/>
            <a:r>
              <a:rPr sz="3733" kern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Intracellular</a:t>
            </a:r>
          </a:p>
        </p:txBody>
      </p:sp>
      <p:sp>
        <p:nvSpPr>
          <p:cNvPr id="31" name="Multicellular Level…"/>
          <p:cNvSpPr txBox="1"/>
          <p:nvPr/>
        </p:nvSpPr>
        <p:spPr>
          <a:xfrm>
            <a:off x="6500473" y="658298"/>
            <a:ext cx="3861307" cy="8206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>
              <a:defRPr sz="3400"/>
            </a:lvl1pPr>
          </a:lstStyle>
          <a:p>
            <a:pPr defTabSz="609585" hangingPunct="0"/>
            <a:r>
              <a:rPr sz="4533" kern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Molecular Level</a:t>
            </a:r>
          </a:p>
        </p:txBody>
      </p:sp>
      <p:sp>
        <p:nvSpPr>
          <p:cNvPr id="7" name="Apoptosis"/>
          <p:cNvSpPr txBox="1"/>
          <p:nvPr/>
        </p:nvSpPr>
        <p:spPr>
          <a:xfrm>
            <a:off x="3202511" y="5731639"/>
            <a:ext cx="2053120" cy="697557"/>
          </a:xfrm>
          <a:prstGeom prst="rect">
            <a:avLst/>
          </a:prstGeom>
          <a:solidFill>
            <a:srgbClr val="F4CD75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>
              <a:defRPr sz="2200"/>
            </a:lvl1pPr>
          </a:lstStyle>
          <a:p>
            <a:pPr defTabSz="609585" hangingPunct="0"/>
            <a:r>
              <a:rPr sz="3733" kern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Apoptosis</a:t>
            </a:r>
          </a:p>
        </p:txBody>
      </p:sp>
      <p:sp>
        <p:nvSpPr>
          <p:cNvPr id="8" name="ROS Secretion"/>
          <p:cNvSpPr txBox="1"/>
          <p:nvPr/>
        </p:nvSpPr>
        <p:spPr>
          <a:xfrm>
            <a:off x="5537446" y="5744617"/>
            <a:ext cx="2869049" cy="697557"/>
          </a:xfrm>
          <a:prstGeom prst="rect">
            <a:avLst/>
          </a:prstGeom>
          <a:solidFill>
            <a:srgbClr val="EDA693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>
              <a:defRPr sz="2200"/>
            </a:lvl1pPr>
          </a:lstStyle>
          <a:p>
            <a:pPr defTabSz="609585" hangingPunct="0"/>
            <a:r>
              <a:rPr sz="3733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ROS Secretion</a:t>
            </a:r>
          </a:p>
        </p:txBody>
      </p:sp>
      <p:sp>
        <p:nvSpPr>
          <p:cNvPr id="9" name="(Auto)phagy"/>
          <p:cNvSpPr txBox="1"/>
          <p:nvPr/>
        </p:nvSpPr>
        <p:spPr>
          <a:xfrm>
            <a:off x="8604032" y="5742723"/>
            <a:ext cx="2530815" cy="697557"/>
          </a:xfrm>
          <a:prstGeom prst="rect">
            <a:avLst/>
          </a:prstGeom>
          <a:solidFill>
            <a:srgbClr val="E1C1DC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>
              <a:defRPr sz="2200"/>
            </a:lvl1pPr>
          </a:lstStyle>
          <a:p>
            <a:pPr defTabSz="609585" hangingPunct="0"/>
            <a:r>
              <a:rPr sz="3733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(Auto)</a:t>
            </a:r>
            <a:r>
              <a:rPr sz="3733" kern="0" dirty="0" err="1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phagy</a:t>
            </a:r>
            <a:endParaRPr sz="3733" kern="0" dirty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05561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traight Arrow Connector 9"/>
          <p:cNvSpPr/>
          <p:nvPr/>
        </p:nvSpPr>
        <p:spPr>
          <a:xfrm flipV="1">
            <a:off x="2183790" y="1202948"/>
            <a:ext cx="7" cy="4721409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60957" tIns="60957" rIns="60957" bIns="60957"/>
          <a:lstStyle/>
          <a:p>
            <a:pPr defTabSz="609585" hangingPunct="0"/>
            <a:endParaRPr sz="2400" kern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167" name="Straight Arrow Connector 11"/>
          <p:cNvSpPr/>
          <p:nvPr/>
        </p:nvSpPr>
        <p:spPr>
          <a:xfrm>
            <a:off x="2183791" y="5924353"/>
            <a:ext cx="5067531" cy="4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60957" tIns="60957" rIns="60957" bIns="60957"/>
          <a:lstStyle/>
          <a:p>
            <a:pPr defTabSz="609585" hangingPunct="0"/>
            <a:endParaRPr sz="2400" kern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168" name="Rectangle"/>
          <p:cNvSpPr/>
          <p:nvPr/>
        </p:nvSpPr>
        <p:spPr>
          <a:xfrm>
            <a:off x="2691207" y="1407167"/>
            <a:ext cx="68527" cy="980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0957" tIns="60957" rIns="60957" bIns="60957"/>
          <a:lstStyle/>
          <a:p>
            <a:pPr defTabSz="914377" hangingPunct="0">
              <a:defRPr sz="1200">
                <a:latin typeface="Arial"/>
                <a:ea typeface="Arial"/>
                <a:cs typeface="Arial"/>
                <a:sym typeface="Arial"/>
              </a:defRPr>
            </a:pPr>
            <a:endParaRPr sz="1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9" name="TextBox 4"/>
          <p:cNvSpPr txBox="1"/>
          <p:nvPr/>
        </p:nvSpPr>
        <p:spPr>
          <a:xfrm>
            <a:off x="846939" y="4891239"/>
            <a:ext cx="1158604" cy="666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5" tIns="45715" rIns="45715" bIns="45715">
            <a:spAutoFit/>
          </a:bodyPr>
          <a:lstStyle>
            <a:lvl1pPr defTabSz="685800">
              <a:defRPr sz="2400" b="1"/>
            </a:lvl1pPr>
          </a:lstStyle>
          <a:p>
            <a:pPr defTabSz="914377" hangingPunct="0"/>
            <a:r>
              <a:rPr sz="3733" kern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Safe</a:t>
            </a:r>
          </a:p>
        </p:txBody>
      </p:sp>
      <p:sp>
        <p:nvSpPr>
          <p:cNvPr id="170" name="TextBox 30"/>
          <p:cNvSpPr txBox="1"/>
          <p:nvPr/>
        </p:nvSpPr>
        <p:spPr>
          <a:xfrm>
            <a:off x="2302359" y="6220699"/>
            <a:ext cx="2364256" cy="666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5" tIns="45715" rIns="45715" bIns="45715">
            <a:spAutoFit/>
          </a:bodyPr>
          <a:lstStyle>
            <a:lvl1pPr defTabSz="685800">
              <a:defRPr sz="2400" b="1"/>
            </a:lvl1pPr>
          </a:lstStyle>
          <a:p>
            <a:pPr defTabSz="914377" hangingPunct="0"/>
            <a:r>
              <a:rPr sz="3733" kern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Effective</a:t>
            </a:r>
          </a:p>
        </p:txBody>
      </p:sp>
      <p:sp>
        <p:nvSpPr>
          <p:cNvPr id="174" name="Multicellular Level…"/>
          <p:cNvSpPr txBox="1"/>
          <p:nvPr/>
        </p:nvSpPr>
        <p:spPr>
          <a:xfrm>
            <a:off x="6500473" y="658298"/>
            <a:ext cx="3861307" cy="8206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>
              <a:defRPr sz="3400"/>
            </a:lvl1pPr>
          </a:lstStyle>
          <a:p>
            <a:pPr defTabSz="609585" hangingPunct="0"/>
            <a:r>
              <a:rPr sz="4533" kern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Molecular Level</a:t>
            </a:r>
          </a:p>
        </p:txBody>
      </p:sp>
      <p:sp>
        <p:nvSpPr>
          <p:cNvPr id="11" name="Apoptosis"/>
          <p:cNvSpPr txBox="1"/>
          <p:nvPr/>
        </p:nvSpPr>
        <p:spPr>
          <a:xfrm>
            <a:off x="2457927" y="1712786"/>
            <a:ext cx="2053120" cy="697557"/>
          </a:xfrm>
          <a:prstGeom prst="rect">
            <a:avLst/>
          </a:prstGeom>
          <a:solidFill>
            <a:srgbClr val="F4CD75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>
              <a:defRPr sz="2200"/>
            </a:lvl1pPr>
          </a:lstStyle>
          <a:p>
            <a:pPr defTabSz="609585" hangingPunct="0"/>
            <a:r>
              <a:rPr sz="3733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Apoptosis</a:t>
            </a:r>
          </a:p>
        </p:txBody>
      </p:sp>
      <p:sp>
        <p:nvSpPr>
          <p:cNvPr id="12" name="ROS Secretion"/>
          <p:cNvSpPr txBox="1"/>
          <p:nvPr/>
        </p:nvSpPr>
        <p:spPr>
          <a:xfrm>
            <a:off x="4717556" y="3227633"/>
            <a:ext cx="2869049" cy="697557"/>
          </a:xfrm>
          <a:prstGeom prst="rect">
            <a:avLst/>
          </a:prstGeom>
          <a:solidFill>
            <a:srgbClr val="EDA693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>
              <a:defRPr sz="2200"/>
            </a:lvl1pPr>
          </a:lstStyle>
          <a:p>
            <a:pPr defTabSz="609585" hangingPunct="0"/>
            <a:r>
              <a:rPr sz="3733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ROS Secretion</a:t>
            </a:r>
          </a:p>
        </p:txBody>
      </p:sp>
      <p:sp>
        <p:nvSpPr>
          <p:cNvPr id="13" name="(Auto)phagy"/>
          <p:cNvSpPr txBox="1"/>
          <p:nvPr/>
        </p:nvSpPr>
        <p:spPr>
          <a:xfrm>
            <a:off x="6781800" y="4860458"/>
            <a:ext cx="2530815" cy="697557"/>
          </a:xfrm>
          <a:prstGeom prst="rect">
            <a:avLst/>
          </a:prstGeom>
          <a:solidFill>
            <a:srgbClr val="E1C1DC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>
              <a:defRPr sz="2200"/>
            </a:lvl1pPr>
          </a:lstStyle>
          <a:p>
            <a:pPr defTabSz="609585" hangingPunct="0"/>
            <a:r>
              <a:rPr sz="3733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(Auto)</a:t>
            </a:r>
            <a:r>
              <a:rPr sz="3733" kern="0" dirty="0" err="1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phagy</a:t>
            </a:r>
            <a:endParaRPr sz="3733" kern="0" dirty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25582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traight Arrow Connector 9"/>
          <p:cNvSpPr/>
          <p:nvPr/>
        </p:nvSpPr>
        <p:spPr>
          <a:xfrm flipV="1">
            <a:off x="2183790" y="1202948"/>
            <a:ext cx="7" cy="4721409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60957" tIns="60957" rIns="60957" bIns="60957"/>
          <a:lstStyle/>
          <a:p>
            <a:pPr defTabSz="609585" hangingPunct="0"/>
            <a:endParaRPr sz="2400" kern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167" name="Straight Arrow Connector 11"/>
          <p:cNvSpPr/>
          <p:nvPr/>
        </p:nvSpPr>
        <p:spPr>
          <a:xfrm>
            <a:off x="2183791" y="5924353"/>
            <a:ext cx="5067531" cy="4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60957" tIns="60957" rIns="60957" bIns="60957"/>
          <a:lstStyle/>
          <a:p>
            <a:pPr defTabSz="609585" hangingPunct="0"/>
            <a:endParaRPr sz="2400" kern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168" name="Rectangle"/>
          <p:cNvSpPr/>
          <p:nvPr/>
        </p:nvSpPr>
        <p:spPr>
          <a:xfrm>
            <a:off x="2691207" y="1407167"/>
            <a:ext cx="68527" cy="980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0957" tIns="60957" rIns="60957" bIns="60957"/>
          <a:lstStyle/>
          <a:p>
            <a:pPr defTabSz="914377" hangingPunct="0">
              <a:defRPr sz="1200">
                <a:latin typeface="Arial"/>
                <a:ea typeface="Arial"/>
                <a:cs typeface="Arial"/>
                <a:sym typeface="Arial"/>
              </a:defRPr>
            </a:pPr>
            <a:endParaRPr sz="1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9" name="TextBox 4"/>
          <p:cNvSpPr txBox="1"/>
          <p:nvPr/>
        </p:nvSpPr>
        <p:spPr>
          <a:xfrm>
            <a:off x="846939" y="4891239"/>
            <a:ext cx="1158604" cy="666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5" tIns="45715" rIns="45715" bIns="45715">
            <a:spAutoFit/>
          </a:bodyPr>
          <a:lstStyle>
            <a:lvl1pPr defTabSz="685800">
              <a:defRPr sz="2400" b="1"/>
            </a:lvl1pPr>
          </a:lstStyle>
          <a:p>
            <a:pPr defTabSz="914377" hangingPunct="0"/>
            <a:r>
              <a:rPr sz="3733" kern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Safe</a:t>
            </a:r>
          </a:p>
        </p:txBody>
      </p:sp>
      <p:sp>
        <p:nvSpPr>
          <p:cNvPr id="170" name="TextBox 30"/>
          <p:cNvSpPr txBox="1"/>
          <p:nvPr/>
        </p:nvSpPr>
        <p:spPr>
          <a:xfrm>
            <a:off x="2302359" y="6220699"/>
            <a:ext cx="2364256" cy="666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5" tIns="45715" rIns="45715" bIns="45715">
            <a:spAutoFit/>
          </a:bodyPr>
          <a:lstStyle>
            <a:lvl1pPr defTabSz="685800">
              <a:defRPr sz="2400" b="1"/>
            </a:lvl1pPr>
          </a:lstStyle>
          <a:p>
            <a:pPr defTabSz="914377" hangingPunct="0"/>
            <a:r>
              <a:rPr sz="3733" kern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Effective</a:t>
            </a:r>
          </a:p>
        </p:txBody>
      </p:sp>
      <p:sp>
        <p:nvSpPr>
          <p:cNvPr id="171" name="Apoptosis"/>
          <p:cNvSpPr txBox="1"/>
          <p:nvPr/>
        </p:nvSpPr>
        <p:spPr>
          <a:xfrm>
            <a:off x="2362042" y="1420016"/>
            <a:ext cx="2189376" cy="738658"/>
          </a:xfrm>
          <a:prstGeom prst="rect">
            <a:avLst/>
          </a:prstGeom>
          <a:solidFill>
            <a:srgbClr val="F4CD75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>
              <a:defRPr sz="3000"/>
            </a:lvl1pPr>
          </a:lstStyle>
          <a:p>
            <a:pPr defTabSz="609585" hangingPunct="0"/>
            <a:r>
              <a:rPr sz="4000" kern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Apoptosis</a:t>
            </a:r>
          </a:p>
        </p:txBody>
      </p:sp>
      <p:sp>
        <p:nvSpPr>
          <p:cNvPr id="172" name="ROS Secretion"/>
          <p:cNvSpPr txBox="1"/>
          <p:nvPr/>
        </p:nvSpPr>
        <p:spPr>
          <a:xfrm>
            <a:off x="4179039" y="3016329"/>
            <a:ext cx="3063012" cy="738658"/>
          </a:xfrm>
          <a:prstGeom prst="rect">
            <a:avLst/>
          </a:prstGeom>
          <a:solidFill>
            <a:srgbClr val="E26F5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>
              <a:defRPr sz="3000"/>
            </a:lvl1pPr>
          </a:lstStyle>
          <a:p>
            <a:pPr defTabSz="609585" hangingPunct="0"/>
            <a:r>
              <a:rPr sz="4000" kern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ROS Secretion</a:t>
            </a:r>
          </a:p>
        </p:txBody>
      </p:sp>
      <p:sp>
        <p:nvSpPr>
          <p:cNvPr id="173" name="(Auto)phagy"/>
          <p:cNvSpPr txBox="1"/>
          <p:nvPr/>
        </p:nvSpPr>
        <p:spPr>
          <a:xfrm>
            <a:off x="6374039" y="4723397"/>
            <a:ext cx="2700733" cy="738658"/>
          </a:xfrm>
          <a:prstGeom prst="rect">
            <a:avLst/>
          </a:prstGeom>
          <a:solidFill>
            <a:srgbClr val="CB91C3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>
              <a:defRPr sz="3000"/>
            </a:lvl1pPr>
          </a:lstStyle>
          <a:p>
            <a:pPr defTabSz="609585" hangingPunct="0"/>
            <a:r>
              <a:rPr sz="4000" kern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(Auto)phagy</a:t>
            </a:r>
          </a:p>
        </p:txBody>
      </p:sp>
      <p:sp>
        <p:nvSpPr>
          <p:cNvPr id="174" name="Multicellular Level…"/>
          <p:cNvSpPr txBox="1"/>
          <p:nvPr/>
        </p:nvSpPr>
        <p:spPr>
          <a:xfrm>
            <a:off x="6500473" y="658298"/>
            <a:ext cx="3861307" cy="8206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>
              <a:defRPr sz="3400"/>
            </a:lvl1pPr>
          </a:lstStyle>
          <a:p>
            <a:pPr defTabSz="609585" hangingPunct="0"/>
            <a:r>
              <a:rPr sz="4533" kern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Molecular Level</a:t>
            </a:r>
          </a:p>
        </p:txBody>
      </p:sp>
      <p:sp>
        <p:nvSpPr>
          <p:cNvPr id="11" name="Basic tradeoff in immune defense:…"/>
          <p:cNvSpPr txBox="1">
            <a:spLocks noGrp="1"/>
          </p:cNvSpPr>
          <p:nvPr>
            <p:ph type="title"/>
          </p:nvPr>
        </p:nvSpPr>
        <p:spPr>
          <a:xfrm>
            <a:off x="8230983" y="1399148"/>
            <a:ext cx="3775340" cy="2896131"/>
          </a:xfrm>
          <a:prstGeom prst="rect">
            <a:avLst/>
          </a:prstGeom>
        </p:spPr>
        <p:txBody>
          <a:bodyPr lIns="60957" tIns="60957" rIns="60957" bIns="60957" anchor="ctr">
            <a:normAutofit/>
          </a:bodyPr>
          <a:lstStyle/>
          <a:p>
            <a:pPr algn="l" defTabSz="566911">
              <a:defRPr sz="2700"/>
            </a:pPr>
            <a:r>
              <a:rPr sz="2800" dirty="0"/>
              <a:t>Basic tradeoff in immune defense:</a:t>
            </a:r>
          </a:p>
          <a:p>
            <a:pPr algn="l" defTabSz="566911">
              <a:defRPr sz="2700"/>
            </a:pPr>
            <a:r>
              <a:rPr sz="2800" dirty="0"/>
              <a:t>effective defense </a:t>
            </a:r>
            <a:r>
              <a:rPr lang="en-US" sz="2800" dirty="0" smtClean="0"/>
              <a:t>also </a:t>
            </a:r>
            <a:r>
              <a:rPr sz="2800" dirty="0" smtClean="0"/>
              <a:t>hurts host</a:t>
            </a:r>
            <a:endParaRPr sz="2800" dirty="0"/>
          </a:p>
        </p:txBody>
      </p:sp>
    </p:spTree>
    <p:extLst>
      <p:ext uri="{BB962C8B-B14F-4D97-AF65-F5344CB8AC3E}">
        <p14:creationId xmlns:p14="http://schemas.microsoft.com/office/powerpoint/2010/main" val="13748706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85869" y="4572000"/>
            <a:ext cx="8648931" cy="2133600"/>
          </a:xfrm>
          <a:prstGeom prst="rect">
            <a:avLst/>
          </a:prstGeom>
          <a:solidFill>
            <a:srgbClr val="FFFF00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87" name="TextBox 30"/>
          <p:cNvSpPr txBox="1"/>
          <p:nvPr/>
        </p:nvSpPr>
        <p:spPr>
          <a:xfrm>
            <a:off x="310073" y="5854507"/>
            <a:ext cx="2775796" cy="584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5" tIns="45715" rIns="45715" bIns="45715">
            <a:spAutoFit/>
          </a:bodyPr>
          <a:lstStyle>
            <a:lvl1pPr defTabSz="685800">
              <a:defRPr sz="2400" b="1"/>
            </a:lvl1pPr>
          </a:lstStyle>
          <a:p>
            <a:pPr defTabSz="914377" hangingPunct="0"/>
            <a:r>
              <a:rPr sz="3200" kern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Intracellular</a:t>
            </a:r>
          </a:p>
        </p:txBody>
      </p:sp>
      <p:sp>
        <p:nvSpPr>
          <p:cNvPr id="188" name="Apoptosis"/>
          <p:cNvSpPr txBox="1"/>
          <p:nvPr/>
        </p:nvSpPr>
        <p:spPr>
          <a:xfrm>
            <a:off x="3202511" y="5731639"/>
            <a:ext cx="2053120" cy="697557"/>
          </a:xfrm>
          <a:prstGeom prst="rect">
            <a:avLst/>
          </a:prstGeom>
          <a:solidFill>
            <a:srgbClr val="F4CD75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>
              <a:defRPr sz="2200"/>
            </a:lvl1pPr>
          </a:lstStyle>
          <a:p>
            <a:pPr defTabSz="609585" hangingPunct="0"/>
            <a:r>
              <a:rPr sz="3733" kern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Apoptosis</a:t>
            </a:r>
          </a:p>
        </p:txBody>
      </p:sp>
      <p:sp>
        <p:nvSpPr>
          <p:cNvPr id="189" name="ROS Secretion"/>
          <p:cNvSpPr txBox="1"/>
          <p:nvPr/>
        </p:nvSpPr>
        <p:spPr>
          <a:xfrm>
            <a:off x="5537446" y="5744617"/>
            <a:ext cx="2869049" cy="697557"/>
          </a:xfrm>
          <a:prstGeom prst="rect">
            <a:avLst/>
          </a:prstGeom>
          <a:solidFill>
            <a:srgbClr val="EDA693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>
              <a:defRPr sz="2200"/>
            </a:lvl1pPr>
          </a:lstStyle>
          <a:p>
            <a:pPr defTabSz="609585" hangingPunct="0"/>
            <a:r>
              <a:rPr sz="3733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ROS Secretion</a:t>
            </a:r>
          </a:p>
        </p:txBody>
      </p:sp>
      <p:sp>
        <p:nvSpPr>
          <p:cNvPr id="190" name="(Auto)phagy"/>
          <p:cNvSpPr txBox="1"/>
          <p:nvPr/>
        </p:nvSpPr>
        <p:spPr>
          <a:xfrm>
            <a:off x="8604032" y="5742723"/>
            <a:ext cx="2530815" cy="697557"/>
          </a:xfrm>
          <a:prstGeom prst="rect">
            <a:avLst/>
          </a:prstGeom>
          <a:solidFill>
            <a:srgbClr val="E1C1DC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>
              <a:defRPr sz="2200"/>
            </a:lvl1pPr>
          </a:lstStyle>
          <a:p>
            <a:pPr defTabSz="609585" hangingPunct="0"/>
            <a:r>
              <a:rPr sz="3733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(Auto)</a:t>
            </a:r>
            <a:r>
              <a:rPr sz="3733" kern="0" dirty="0" err="1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phagy</a:t>
            </a:r>
            <a:endParaRPr sz="3733" kern="0" dirty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8" name="Conserved…"/>
          <p:cNvSpPr txBox="1"/>
          <p:nvPr/>
        </p:nvSpPr>
        <p:spPr>
          <a:xfrm>
            <a:off x="4643174" y="4823869"/>
            <a:ext cx="4766833" cy="779759"/>
          </a:xfrm>
          <a:prstGeom prst="rect">
            <a:avLst/>
          </a:prstGeom>
          <a:solidFill>
            <a:srgbClr val="FFFF0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60957" tIns="60957" rIns="60957" bIns="60957">
            <a:spAutoFit/>
          </a:bodyPr>
          <a:lstStyle/>
          <a:p>
            <a:pPr algn="ctr" defTabSz="609585" hangingPunct="0">
              <a:defRPr sz="3400"/>
            </a:pPr>
            <a:r>
              <a:rPr lang="en-US" sz="4267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Broadly conserved</a:t>
            </a:r>
            <a:endParaRPr sz="4267" kern="0" dirty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30717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extBox 30"/>
          <p:cNvSpPr txBox="1"/>
          <p:nvPr/>
        </p:nvSpPr>
        <p:spPr>
          <a:xfrm>
            <a:off x="310073" y="5854507"/>
            <a:ext cx="2775796" cy="584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5" tIns="45715" rIns="45715" bIns="45715">
            <a:spAutoFit/>
          </a:bodyPr>
          <a:lstStyle>
            <a:lvl1pPr defTabSz="685800">
              <a:defRPr sz="2400" b="1"/>
            </a:lvl1pPr>
          </a:lstStyle>
          <a:p>
            <a:pPr defTabSz="914377" hangingPunct="0"/>
            <a:r>
              <a:rPr sz="3200" kern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Intracellular</a:t>
            </a:r>
          </a:p>
        </p:txBody>
      </p:sp>
      <p:grpSp>
        <p:nvGrpSpPr>
          <p:cNvPr id="203" name="Group"/>
          <p:cNvGrpSpPr/>
          <p:nvPr/>
        </p:nvGrpSpPr>
        <p:grpSpPr>
          <a:xfrm>
            <a:off x="5894385" y="3443529"/>
            <a:ext cx="1644897" cy="1256249"/>
            <a:chOff x="0" y="0"/>
            <a:chExt cx="1233671" cy="942185"/>
          </a:xfrm>
        </p:grpSpPr>
        <p:pic>
          <p:nvPicPr>
            <p:cNvPr id="201" name="Screen Shot 2019-04-26 at 2.39.19 PM.png" descr="Screen Shot 2019-04-26 at 2.39.19 PM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605"/>
            <a:stretch>
              <a:fillRect/>
            </a:stretch>
          </p:blipFill>
          <p:spPr>
            <a:xfrm>
              <a:off x="56455" y="-1"/>
              <a:ext cx="1177216" cy="9032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2" name="Square"/>
            <p:cNvSpPr/>
            <p:nvPr/>
          </p:nvSpPr>
          <p:spPr>
            <a:xfrm>
              <a:off x="-1" y="813291"/>
              <a:ext cx="128894" cy="12889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ctr">
              <a:noAutofit/>
            </a:bodyPr>
            <a:lstStyle/>
            <a:p>
              <a:pPr defTabSz="609585" hangingPunct="0"/>
              <a:endParaRPr sz="2400" kern="0">
                <a:solidFill>
                  <a:srgbClr val="000000"/>
                </a:solidFill>
                <a:latin typeface="Calibri"/>
                <a:cs typeface="Calibri"/>
                <a:sym typeface="Calibri"/>
              </a:endParaRPr>
            </a:p>
          </p:txBody>
        </p:sp>
      </p:grpSp>
      <p:pic>
        <p:nvPicPr>
          <p:cNvPr id="204" name="Screen Shot 2019-04-26 at 2.39.10 PM.png" descr="Screen Shot 2019-04-26 at 2.39.10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749535" y="3452795"/>
            <a:ext cx="1158539" cy="1107796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TextBox 30"/>
          <p:cNvSpPr txBox="1"/>
          <p:nvPr/>
        </p:nvSpPr>
        <p:spPr>
          <a:xfrm>
            <a:off x="310073" y="3698959"/>
            <a:ext cx="2775796" cy="584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5" tIns="45715" rIns="45715" bIns="45715">
            <a:spAutoFit/>
          </a:bodyPr>
          <a:lstStyle>
            <a:lvl1pPr defTabSz="685800">
              <a:defRPr sz="2400" b="1"/>
            </a:lvl1pPr>
          </a:lstStyle>
          <a:p>
            <a:pPr defTabSz="914377" hangingPunct="0"/>
            <a:r>
              <a:rPr sz="3200" kern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Innate</a:t>
            </a:r>
          </a:p>
        </p:txBody>
      </p:sp>
      <p:sp>
        <p:nvSpPr>
          <p:cNvPr id="209" name="Neutrophils"/>
          <p:cNvSpPr txBox="1"/>
          <p:nvPr/>
        </p:nvSpPr>
        <p:spPr>
          <a:xfrm>
            <a:off x="3654296" y="3732050"/>
            <a:ext cx="1921674" cy="5744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>
              <a:defRPr sz="2200"/>
            </a:lvl1pPr>
          </a:lstStyle>
          <a:p>
            <a:pPr defTabSz="609585" hangingPunct="0"/>
            <a:r>
              <a:rPr sz="2933" kern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Neutrophils</a:t>
            </a:r>
          </a:p>
        </p:txBody>
      </p:sp>
      <p:sp>
        <p:nvSpPr>
          <p:cNvPr id="210" name="Phagocytes"/>
          <p:cNvSpPr txBox="1"/>
          <p:nvPr/>
        </p:nvSpPr>
        <p:spPr>
          <a:xfrm>
            <a:off x="8450420" y="3762402"/>
            <a:ext cx="1859157" cy="5744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>
              <a:defRPr sz="2200"/>
            </a:lvl1pPr>
          </a:lstStyle>
          <a:p>
            <a:pPr defTabSz="609585" hangingPunct="0"/>
            <a:r>
              <a:rPr sz="2933" kern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Phagocytes</a:t>
            </a:r>
          </a:p>
        </p:txBody>
      </p:sp>
      <p:sp>
        <p:nvSpPr>
          <p:cNvPr id="211" name="Line"/>
          <p:cNvSpPr/>
          <p:nvPr/>
        </p:nvSpPr>
        <p:spPr>
          <a:xfrm>
            <a:off x="5800434" y="4653612"/>
            <a:ext cx="4" cy="1002459"/>
          </a:xfrm>
          <a:prstGeom prst="line">
            <a:avLst/>
          </a:prstGeom>
          <a:ln w="50800">
            <a:solidFill>
              <a:srgbClr val="6877B8"/>
            </a:solidFill>
            <a:miter lim="400000"/>
            <a:tailEnd type="triangle"/>
          </a:ln>
        </p:spPr>
        <p:txBody>
          <a:bodyPr lIns="60957" tIns="60957" rIns="60957" bIns="60957"/>
          <a:lstStyle/>
          <a:p>
            <a:pPr defTabSz="609585" hangingPunct="0"/>
            <a:endParaRPr sz="2400" kern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212" name="Line"/>
          <p:cNvSpPr/>
          <p:nvPr/>
        </p:nvSpPr>
        <p:spPr>
          <a:xfrm>
            <a:off x="9356434" y="4636679"/>
            <a:ext cx="5" cy="1002459"/>
          </a:xfrm>
          <a:prstGeom prst="line">
            <a:avLst/>
          </a:prstGeom>
          <a:ln w="50800">
            <a:solidFill>
              <a:srgbClr val="6877B8"/>
            </a:solidFill>
            <a:miter lim="400000"/>
            <a:tailEnd type="triangle"/>
          </a:ln>
        </p:spPr>
        <p:txBody>
          <a:bodyPr lIns="60957" tIns="60957" rIns="60957" bIns="60957"/>
          <a:lstStyle/>
          <a:p>
            <a:pPr defTabSz="609585" hangingPunct="0"/>
            <a:endParaRPr sz="2400" kern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213" name="Multicellular Level…"/>
          <p:cNvSpPr txBox="1"/>
          <p:nvPr/>
        </p:nvSpPr>
        <p:spPr>
          <a:xfrm>
            <a:off x="6500474" y="658297"/>
            <a:ext cx="4428770" cy="1518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/>
          <a:p>
            <a:pPr defTabSz="609585" hangingPunct="0">
              <a:defRPr sz="3400"/>
            </a:pPr>
            <a:r>
              <a:rPr sz="4533" kern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Multicellular </a:t>
            </a:r>
            <a:r>
              <a:rPr sz="4533" i="1" kern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Level</a:t>
            </a:r>
          </a:p>
          <a:p>
            <a:pPr defTabSz="609585" hangingPunct="0">
              <a:defRPr sz="3400"/>
            </a:pPr>
            <a:r>
              <a:rPr sz="4533" kern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System</a:t>
            </a:r>
            <a:r>
              <a:rPr sz="4533" i="1" kern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 Layers</a:t>
            </a:r>
          </a:p>
        </p:txBody>
      </p:sp>
      <p:sp>
        <p:nvSpPr>
          <p:cNvPr id="16" name="Apoptosis"/>
          <p:cNvSpPr txBox="1"/>
          <p:nvPr/>
        </p:nvSpPr>
        <p:spPr>
          <a:xfrm>
            <a:off x="3202511" y="5731639"/>
            <a:ext cx="1779007" cy="615547"/>
          </a:xfrm>
          <a:prstGeom prst="rect">
            <a:avLst/>
          </a:prstGeom>
          <a:solidFill>
            <a:srgbClr val="F4CD75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>
              <a:defRPr sz="2200"/>
            </a:lvl1pPr>
          </a:lstStyle>
          <a:p>
            <a:pPr defTabSz="609585" hangingPunct="0"/>
            <a:r>
              <a:rPr sz="3200" kern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Apoptosis</a:t>
            </a:r>
          </a:p>
        </p:txBody>
      </p:sp>
      <p:sp>
        <p:nvSpPr>
          <p:cNvPr id="17" name="ROS Secretion"/>
          <p:cNvSpPr txBox="1"/>
          <p:nvPr/>
        </p:nvSpPr>
        <p:spPr>
          <a:xfrm>
            <a:off x="5537446" y="5744617"/>
            <a:ext cx="2477916" cy="615547"/>
          </a:xfrm>
          <a:prstGeom prst="rect">
            <a:avLst/>
          </a:prstGeom>
          <a:solidFill>
            <a:srgbClr val="EDA693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>
              <a:defRPr sz="2200"/>
            </a:lvl1pPr>
          </a:lstStyle>
          <a:p>
            <a:pPr defTabSz="609585" hangingPunct="0"/>
            <a:r>
              <a:rPr sz="3200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ROS Secretion</a:t>
            </a:r>
          </a:p>
        </p:txBody>
      </p:sp>
      <p:sp>
        <p:nvSpPr>
          <p:cNvPr id="18" name="(Auto)phagy"/>
          <p:cNvSpPr txBox="1"/>
          <p:nvPr/>
        </p:nvSpPr>
        <p:spPr>
          <a:xfrm>
            <a:off x="8604032" y="5742723"/>
            <a:ext cx="2190978" cy="615547"/>
          </a:xfrm>
          <a:prstGeom prst="rect">
            <a:avLst/>
          </a:prstGeom>
          <a:solidFill>
            <a:srgbClr val="E1C1DC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>
              <a:defRPr sz="2200"/>
            </a:lvl1pPr>
          </a:lstStyle>
          <a:p>
            <a:pPr defTabSz="609585" hangingPunct="0"/>
            <a:r>
              <a:rPr sz="3200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(Auto)</a:t>
            </a:r>
            <a:r>
              <a:rPr sz="3200" kern="0" dirty="0" err="1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phagy</a:t>
            </a:r>
            <a:endParaRPr sz="3200" kern="0" dirty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95488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Thanks to Anish Sarma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748DB8-6CCA-4FB1-97BE-F866C1956AE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013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Rectangle"/>
          <p:cNvSpPr/>
          <p:nvPr/>
        </p:nvSpPr>
        <p:spPr>
          <a:xfrm>
            <a:off x="8351342" y="2051541"/>
            <a:ext cx="68525" cy="9808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0957" tIns="60957" rIns="60957" bIns="60957"/>
          <a:lstStyle/>
          <a:p>
            <a:pPr defTabSz="914377" hangingPunct="0">
              <a:defRPr sz="1200">
                <a:latin typeface="Arial"/>
                <a:ea typeface="Arial"/>
                <a:cs typeface="Arial"/>
                <a:sym typeface="Arial"/>
              </a:defRPr>
            </a:pPr>
            <a:endParaRPr sz="1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6" name="TextBox 30"/>
          <p:cNvSpPr txBox="1"/>
          <p:nvPr/>
        </p:nvSpPr>
        <p:spPr>
          <a:xfrm>
            <a:off x="310073" y="5854507"/>
            <a:ext cx="2775796" cy="584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5" tIns="45715" rIns="45715" bIns="45715">
            <a:spAutoFit/>
          </a:bodyPr>
          <a:lstStyle>
            <a:lvl1pPr defTabSz="685800">
              <a:defRPr sz="2400" b="1"/>
            </a:lvl1pPr>
          </a:lstStyle>
          <a:p>
            <a:pPr defTabSz="914377" hangingPunct="0"/>
            <a:r>
              <a:rPr sz="3200" kern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Intracellular</a:t>
            </a:r>
          </a:p>
        </p:txBody>
      </p:sp>
      <p:grpSp>
        <p:nvGrpSpPr>
          <p:cNvPr id="219" name="Group"/>
          <p:cNvGrpSpPr/>
          <p:nvPr/>
        </p:nvGrpSpPr>
        <p:grpSpPr>
          <a:xfrm>
            <a:off x="5894385" y="3443529"/>
            <a:ext cx="1644897" cy="1256249"/>
            <a:chOff x="0" y="0"/>
            <a:chExt cx="1233671" cy="942185"/>
          </a:xfrm>
        </p:grpSpPr>
        <p:pic>
          <p:nvPicPr>
            <p:cNvPr id="217" name="Screen Shot 2019-04-26 at 2.39.19 PM.png" descr="Screen Shot 2019-04-26 at 2.39.19 PM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605"/>
            <a:stretch>
              <a:fillRect/>
            </a:stretch>
          </p:blipFill>
          <p:spPr>
            <a:xfrm>
              <a:off x="56455" y="-1"/>
              <a:ext cx="1177216" cy="9032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8" name="Square"/>
            <p:cNvSpPr/>
            <p:nvPr/>
          </p:nvSpPr>
          <p:spPr>
            <a:xfrm>
              <a:off x="-1" y="813291"/>
              <a:ext cx="128894" cy="12889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ctr">
              <a:noAutofit/>
            </a:bodyPr>
            <a:lstStyle/>
            <a:p>
              <a:pPr defTabSz="609585" hangingPunct="0"/>
              <a:endParaRPr sz="2400" kern="0">
                <a:solidFill>
                  <a:srgbClr val="000000"/>
                </a:solidFill>
                <a:latin typeface="Calibri"/>
                <a:cs typeface="Calibri"/>
                <a:sym typeface="Calibri"/>
              </a:endParaRPr>
            </a:p>
          </p:txBody>
        </p:sp>
      </p:grpSp>
      <p:pic>
        <p:nvPicPr>
          <p:cNvPr id="220" name="Screen Shot 2019-04-26 at 2.39.10 PM.png" descr="Screen Shot 2019-04-26 at 2.39.10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749535" y="3452795"/>
            <a:ext cx="1158539" cy="11077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Screen Shot 2019-04-26 at 2.39.00 PM.png" descr="Screen Shot 2019-04-26 at 2.39.00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0967670">
            <a:off x="4864447" y="1650293"/>
            <a:ext cx="797064" cy="8127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Screen Shot 2019-04-26 at 2.38.35 PM.png" descr="Screen Shot 2019-04-26 at 2.38.35 P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994012" y="1472459"/>
            <a:ext cx="1714987" cy="1256245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TextBox 30"/>
          <p:cNvSpPr txBox="1"/>
          <p:nvPr/>
        </p:nvSpPr>
        <p:spPr>
          <a:xfrm>
            <a:off x="310073" y="3698959"/>
            <a:ext cx="2775796" cy="584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5" tIns="45715" rIns="45715" bIns="45715">
            <a:spAutoFit/>
          </a:bodyPr>
          <a:lstStyle>
            <a:lvl1pPr defTabSz="685800">
              <a:defRPr sz="2400" b="1"/>
            </a:lvl1pPr>
          </a:lstStyle>
          <a:p>
            <a:pPr defTabSz="914377" hangingPunct="0"/>
            <a:r>
              <a:rPr sz="3200" kern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Innate</a:t>
            </a:r>
          </a:p>
        </p:txBody>
      </p:sp>
      <p:sp>
        <p:nvSpPr>
          <p:cNvPr id="224" name="TextBox 30"/>
          <p:cNvSpPr txBox="1"/>
          <p:nvPr/>
        </p:nvSpPr>
        <p:spPr>
          <a:xfrm>
            <a:off x="310073" y="1778319"/>
            <a:ext cx="2775796" cy="584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5" tIns="45715" rIns="45715" bIns="45715">
            <a:spAutoFit/>
          </a:bodyPr>
          <a:lstStyle>
            <a:lvl1pPr defTabSz="685800">
              <a:defRPr sz="2400" b="1"/>
            </a:lvl1pPr>
          </a:lstStyle>
          <a:p>
            <a:pPr defTabSz="914377" hangingPunct="0"/>
            <a:r>
              <a:rPr sz="3200" kern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Adaptive </a:t>
            </a:r>
          </a:p>
        </p:txBody>
      </p:sp>
      <p:sp>
        <p:nvSpPr>
          <p:cNvPr id="228" name="Neutrophils"/>
          <p:cNvSpPr txBox="1"/>
          <p:nvPr/>
        </p:nvSpPr>
        <p:spPr>
          <a:xfrm>
            <a:off x="3654296" y="3732050"/>
            <a:ext cx="1921674" cy="5744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>
              <a:defRPr sz="2200"/>
            </a:lvl1pPr>
          </a:lstStyle>
          <a:p>
            <a:pPr defTabSz="609585" hangingPunct="0"/>
            <a:r>
              <a:rPr sz="2933" kern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Neutrophils</a:t>
            </a:r>
          </a:p>
        </p:txBody>
      </p:sp>
      <p:sp>
        <p:nvSpPr>
          <p:cNvPr id="229" name="Phagocytes"/>
          <p:cNvSpPr txBox="1"/>
          <p:nvPr/>
        </p:nvSpPr>
        <p:spPr>
          <a:xfrm>
            <a:off x="8450420" y="3762402"/>
            <a:ext cx="1859157" cy="5744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>
              <a:defRPr sz="2200"/>
            </a:lvl1pPr>
          </a:lstStyle>
          <a:p>
            <a:pPr defTabSz="609585" hangingPunct="0"/>
            <a:r>
              <a:rPr sz="2933" kern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Phagocytes</a:t>
            </a:r>
          </a:p>
        </p:txBody>
      </p:sp>
      <p:sp>
        <p:nvSpPr>
          <p:cNvPr id="230" name="B cells"/>
          <p:cNvSpPr txBox="1"/>
          <p:nvPr/>
        </p:nvSpPr>
        <p:spPr>
          <a:xfrm>
            <a:off x="8585767" y="1796763"/>
            <a:ext cx="1080098" cy="5744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>
              <a:defRPr sz="2200"/>
            </a:lvl1pPr>
          </a:lstStyle>
          <a:p>
            <a:pPr defTabSz="609585" hangingPunct="0"/>
            <a:r>
              <a:rPr sz="2933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B cells</a:t>
            </a:r>
          </a:p>
        </p:txBody>
      </p:sp>
      <p:sp>
        <p:nvSpPr>
          <p:cNvPr id="231" name="Killer T cells"/>
          <p:cNvSpPr txBox="1"/>
          <p:nvPr/>
        </p:nvSpPr>
        <p:spPr>
          <a:xfrm>
            <a:off x="2738765" y="1792189"/>
            <a:ext cx="1916865" cy="5744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>
              <a:defRPr sz="2200"/>
            </a:lvl1pPr>
          </a:lstStyle>
          <a:p>
            <a:pPr defTabSz="609585" hangingPunct="0"/>
            <a:r>
              <a:rPr sz="2933" kern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Killer T cells</a:t>
            </a:r>
          </a:p>
        </p:txBody>
      </p:sp>
      <p:sp>
        <p:nvSpPr>
          <p:cNvPr id="232" name="Line"/>
          <p:cNvSpPr/>
          <p:nvPr/>
        </p:nvSpPr>
        <p:spPr>
          <a:xfrm flipH="1">
            <a:off x="3277423" y="2746218"/>
            <a:ext cx="7" cy="2974124"/>
          </a:xfrm>
          <a:prstGeom prst="line">
            <a:avLst/>
          </a:prstGeom>
          <a:ln w="50800">
            <a:solidFill>
              <a:srgbClr val="6877B8"/>
            </a:solidFill>
            <a:miter lim="400000"/>
            <a:tailEnd type="triangle"/>
          </a:ln>
        </p:spPr>
        <p:txBody>
          <a:bodyPr lIns="60957" tIns="60957" rIns="60957" bIns="60957"/>
          <a:lstStyle/>
          <a:p>
            <a:pPr defTabSz="609585" hangingPunct="0"/>
            <a:endParaRPr sz="2400" kern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  <p:pic>
        <p:nvPicPr>
          <p:cNvPr id="233" name="Screen Shot 2019-04-26 at 2.39.16 PM.png" descr="Screen Shot 2019-04-26 at 2.39.16 PM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822583" y="2822649"/>
            <a:ext cx="712727" cy="530527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TH cells"/>
          <p:cNvSpPr txBox="1"/>
          <p:nvPr/>
        </p:nvSpPr>
        <p:spPr>
          <a:xfrm>
            <a:off x="6125433" y="1792189"/>
            <a:ext cx="1213147" cy="5744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/>
          <a:p>
            <a:pPr defTabSz="609585" hangingPunct="0">
              <a:defRPr sz="2200"/>
            </a:pPr>
            <a:r>
              <a:rPr sz="2933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T</a:t>
            </a:r>
            <a:r>
              <a:rPr sz="2933" kern="0" baseline="-5998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H</a:t>
            </a:r>
            <a:r>
              <a:rPr sz="2933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 cells</a:t>
            </a:r>
          </a:p>
        </p:txBody>
      </p:sp>
      <p:sp>
        <p:nvSpPr>
          <p:cNvPr id="235" name="Line"/>
          <p:cNvSpPr/>
          <p:nvPr/>
        </p:nvSpPr>
        <p:spPr>
          <a:xfrm>
            <a:off x="7600181" y="2645060"/>
            <a:ext cx="909648" cy="909649"/>
          </a:xfrm>
          <a:prstGeom prst="line">
            <a:avLst/>
          </a:prstGeom>
          <a:ln w="50800">
            <a:solidFill>
              <a:srgbClr val="6877B8"/>
            </a:solidFill>
            <a:miter lim="400000"/>
            <a:tailEnd type="triangle"/>
          </a:ln>
        </p:spPr>
        <p:txBody>
          <a:bodyPr lIns="60957" tIns="60957" rIns="60957" bIns="60957"/>
          <a:lstStyle/>
          <a:p>
            <a:pPr defTabSz="609585" hangingPunct="0"/>
            <a:endParaRPr sz="2400" kern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236" name="Line"/>
          <p:cNvSpPr/>
          <p:nvPr/>
        </p:nvSpPr>
        <p:spPr>
          <a:xfrm>
            <a:off x="5800434" y="4653612"/>
            <a:ext cx="4" cy="1002459"/>
          </a:xfrm>
          <a:prstGeom prst="line">
            <a:avLst/>
          </a:prstGeom>
          <a:ln w="50800">
            <a:solidFill>
              <a:srgbClr val="6877B8"/>
            </a:solidFill>
            <a:miter lim="400000"/>
            <a:tailEnd type="triangle"/>
          </a:ln>
        </p:spPr>
        <p:txBody>
          <a:bodyPr lIns="60957" tIns="60957" rIns="60957" bIns="60957"/>
          <a:lstStyle/>
          <a:p>
            <a:pPr defTabSz="609585" hangingPunct="0"/>
            <a:endParaRPr sz="2400" kern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237" name="Line"/>
          <p:cNvSpPr/>
          <p:nvPr/>
        </p:nvSpPr>
        <p:spPr>
          <a:xfrm>
            <a:off x="9356434" y="4636679"/>
            <a:ext cx="5" cy="1002459"/>
          </a:xfrm>
          <a:prstGeom prst="line">
            <a:avLst/>
          </a:prstGeom>
          <a:ln w="50800">
            <a:solidFill>
              <a:srgbClr val="6877B8"/>
            </a:solidFill>
            <a:miter lim="400000"/>
            <a:tailEnd type="triangle"/>
          </a:ln>
        </p:spPr>
        <p:txBody>
          <a:bodyPr lIns="60957" tIns="60957" rIns="60957" bIns="60957"/>
          <a:lstStyle/>
          <a:p>
            <a:pPr defTabSz="609585" hangingPunct="0"/>
            <a:endParaRPr sz="2400" kern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238" name="Line"/>
          <p:cNvSpPr/>
          <p:nvPr/>
        </p:nvSpPr>
        <p:spPr>
          <a:xfrm flipH="1">
            <a:off x="5568181" y="2645060"/>
            <a:ext cx="909648" cy="909649"/>
          </a:xfrm>
          <a:prstGeom prst="line">
            <a:avLst/>
          </a:prstGeom>
          <a:ln w="50800">
            <a:solidFill>
              <a:srgbClr val="6877B8"/>
            </a:solidFill>
            <a:miter lim="400000"/>
            <a:tailEnd type="triangle"/>
          </a:ln>
        </p:spPr>
        <p:txBody>
          <a:bodyPr lIns="60957" tIns="60957" rIns="60957" bIns="60957"/>
          <a:lstStyle/>
          <a:p>
            <a:pPr defTabSz="609585" hangingPunct="0"/>
            <a:endParaRPr sz="2400" kern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239" name="Line"/>
          <p:cNvSpPr/>
          <p:nvPr/>
        </p:nvSpPr>
        <p:spPr>
          <a:xfrm>
            <a:off x="7261515" y="2475726"/>
            <a:ext cx="909648" cy="909649"/>
          </a:xfrm>
          <a:prstGeom prst="line">
            <a:avLst/>
          </a:prstGeom>
          <a:ln w="50800">
            <a:solidFill>
              <a:srgbClr val="6877B8"/>
            </a:solidFill>
            <a:miter lim="400000"/>
            <a:headEnd type="triangle"/>
          </a:ln>
        </p:spPr>
        <p:txBody>
          <a:bodyPr lIns="60957" tIns="60957" rIns="60957" bIns="60957"/>
          <a:lstStyle/>
          <a:p>
            <a:pPr defTabSz="609585" hangingPunct="0"/>
            <a:endParaRPr sz="2400" kern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240" name="Line"/>
          <p:cNvSpPr/>
          <p:nvPr/>
        </p:nvSpPr>
        <p:spPr>
          <a:xfrm>
            <a:off x="9356434" y="2604679"/>
            <a:ext cx="5" cy="1002459"/>
          </a:xfrm>
          <a:prstGeom prst="line">
            <a:avLst/>
          </a:prstGeom>
          <a:ln w="50800">
            <a:solidFill>
              <a:srgbClr val="6877B8"/>
            </a:solidFill>
            <a:miter lim="400000"/>
            <a:tailEnd type="triangle"/>
          </a:ln>
        </p:spPr>
        <p:txBody>
          <a:bodyPr lIns="60957" tIns="60957" rIns="60957" bIns="60957"/>
          <a:lstStyle/>
          <a:p>
            <a:pPr defTabSz="609585" hangingPunct="0"/>
            <a:endParaRPr sz="2400" kern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  <p:pic>
        <p:nvPicPr>
          <p:cNvPr id="241" name="Screen Shot 2019-04-26 at 2.39.00 PM.png" descr="Screen Shot 2019-04-26 at 2.39.00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0967670">
            <a:off x="7573780" y="1650293"/>
            <a:ext cx="797064" cy="812767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Apoptosis"/>
          <p:cNvSpPr txBox="1"/>
          <p:nvPr/>
        </p:nvSpPr>
        <p:spPr>
          <a:xfrm>
            <a:off x="3202511" y="5731639"/>
            <a:ext cx="1779007" cy="615547"/>
          </a:xfrm>
          <a:prstGeom prst="rect">
            <a:avLst/>
          </a:prstGeom>
          <a:solidFill>
            <a:srgbClr val="F4CD75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>
              <a:defRPr sz="2200"/>
            </a:lvl1pPr>
          </a:lstStyle>
          <a:p>
            <a:pPr defTabSz="609585" hangingPunct="0"/>
            <a:r>
              <a:rPr sz="3200" kern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Apoptosis</a:t>
            </a:r>
          </a:p>
        </p:txBody>
      </p:sp>
      <p:sp>
        <p:nvSpPr>
          <p:cNvPr id="33" name="ROS Secretion"/>
          <p:cNvSpPr txBox="1"/>
          <p:nvPr/>
        </p:nvSpPr>
        <p:spPr>
          <a:xfrm>
            <a:off x="5537446" y="5744617"/>
            <a:ext cx="2477916" cy="615547"/>
          </a:xfrm>
          <a:prstGeom prst="rect">
            <a:avLst/>
          </a:prstGeom>
          <a:solidFill>
            <a:srgbClr val="EDA693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>
              <a:defRPr sz="2200"/>
            </a:lvl1pPr>
          </a:lstStyle>
          <a:p>
            <a:pPr defTabSz="609585" hangingPunct="0"/>
            <a:r>
              <a:rPr sz="3200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ROS Secretion</a:t>
            </a:r>
          </a:p>
        </p:txBody>
      </p:sp>
      <p:sp>
        <p:nvSpPr>
          <p:cNvPr id="34" name="(Auto)phagy"/>
          <p:cNvSpPr txBox="1"/>
          <p:nvPr/>
        </p:nvSpPr>
        <p:spPr>
          <a:xfrm>
            <a:off x="8604032" y="5742723"/>
            <a:ext cx="2190978" cy="615547"/>
          </a:xfrm>
          <a:prstGeom prst="rect">
            <a:avLst/>
          </a:prstGeom>
          <a:solidFill>
            <a:srgbClr val="E1C1DC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>
              <a:defRPr sz="2200"/>
            </a:lvl1pPr>
          </a:lstStyle>
          <a:p>
            <a:pPr defTabSz="609585" hangingPunct="0"/>
            <a:r>
              <a:rPr sz="3200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(Auto)</a:t>
            </a:r>
            <a:r>
              <a:rPr sz="3200" kern="0" dirty="0" err="1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phagy</a:t>
            </a:r>
            <a:endParaRPr sz="3200" kern="0" dirty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2921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Rectangle"/>
          <p:cNvSpPr/>
          <p:nvPr/>
        </p:nvSpPr>
        <p:spPr>
          <a:xfrm>
            <a:off x="8351342" y="2051541"/>
            <a:ext cx="68525" cy="9808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0957" tIns="60957" rIns="60957" bIns="60957"/>
          <a:lstStyle/>
          <a:p>
            <a:pPr defTabSz="914377" hangingPunct="0">
              <a:defRPr sz="1200">
                <a:latin typeface="Arial"/>
                <a:ea typeface="Arial"/>
                <a:cs typeface="Arial"/>
                <a:sym typeface="Arial"/>
              </a:defRPr>
            </a:pPr>
            <a:endParaRPr sz="1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4" name="TextBox 30"/>
          <p:cNvSpPr txBox="1"/>
          <p:nvPr/>
        </p:nvSpPr>
        <p:spPr>
          <a:xfrm>
            <a:off x="310073" y="5854507"/>
            <a:ext cx="2775796" cy="584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5" tIns="45715" rIns="45715" bIns="45715">
            <a:spAutoFit/>
          </a:bodyPr>
          <a:lstStyle>
            <a:lvl1pPr defTabSz="685800">
              <a:defRPr sz="2400" b="1"/>
            </a:lvl1pPr>
          </a:lstStyle>
          <a:p>
            <a:pPr defTabSz="914377" hangingPunct="0"/>
            <a:r>
              <a:rPr sz="3200" kern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Intracellular</a:t>
            </a:r>
          </a:p>
        </p:txBody>
      </p:sp>
      <p:grpSp>
        <p:nvGrpSpPr>
          <p:cNvPr id="247" name="Group"/>
          <p:cNvGrpSpPr/>
          <p:nvPr/>
        </p:nvGrpSpPr>
        <p:grpSpPr>
          <a:xfrm>
            <a:off x="5894385" y="3443529"/>
            <a:ext cx="1644897" cy="1256249"/>
            <a:chOff x="0" y="0"/>
            <a:chExt cx="1233671" cy="942185"/>
          </a:xfrm>
        </p:grpSpPr>
        <p:pic>
          <p:nvPicPr>
            <p:cNvPr id="245" name="Screen Shot 2019-04-26 at 2.39.19 PM.png" descr="Screen Shot 2019-04-26 at 2.39.19 PM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605"/>
            <a:stretch>
              <a:fillRect/>
            </a:stretch>
          </p:blipFill>
          <p:spPr>
            <a:xfrm>
              <a:off x="56455" y="-1"/>
              <a:ext cx="1177216" cy="9032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6" name="Square"/>
            <p:cNvSpPr/>
            <p:nvPr/>
          </p:nvSpPr>
          <p:spPr>
            <a:xfrm>
              <a:off x="-1" y="813291"/>
              <a:ext cx="128894" cy="12889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ctr">
              <a:noAutofit/>
            </a:bodyPr>
            <a:lstStyle/>
            <a:p>
              <a:pPr defTabSz="609585" hangingPunct="0"/>
              <a:endParaRPr sz="2400" kern="0">
                <a:solidFill>
                  <a:srgbClr val="000000"/>
                </a:solidFill>
                <a:latin typeface="Calibri"/>
                <a:cs typeface="Calibri"/>
                <a:sym typeface="Calibri"/>
              </a:endParaRPr>
            </a:p>
          </p:txBody>
        </p:sp>
      </p:grpSp>
      <p:pic>
        <p:nvPicPr>
          <p:cNvPr id="248" name="Screen Shot 2019-04-26 at 2.39.10 PM.png" descr="Screen Shot 2019-04-26 at 2.39.10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749535" y="3452795"/>
            <a:ext cx="1158539" cy="11077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Screen Shot 2019-04-26 at 2.39.00 PM.png" descr="Screen Shot 2019-04-26 at 2.39.00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0967670">
            <a:off x="4864447" y="1650293"/>
            <a:ext cx="797064" cy="8127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Screen Shot 2019-04-26 at 2.38.35 PM.png" descr="Screen Shot 2019-04-26 at 2.38.35 P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994012" y="1472459"/>
            <a:ext cx="1714987" cy="1256245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TextBox 30"/>
          <p:cNvSpPr txBox="1"/>
          <p:nvPr/>
        </p:nvSpPr>
        <p:spPr>
          <a:xfrm>
            <a:off x="310073" y="3698959"/>
            <a:ext cx="2775796" cy="584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5" tIns="45715" rIns="45715" bIns="45715">
            <a:spAutoFit/>
          </a:bodyPr>
          <a:lstStyle>
            <a:lvl1pPr defTabSz="685800">
              <a:defRPr sz="2400" b="1"/>
            </a:lvl1pPr>
          </a:lstStyle>
          <a:p>
            <a:pPr defTabSz="914377" hangingPunct="0"/>
            <a:r>
              <a:rPr sz="3200" kern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Innate</a:t>
            </a:r>
          </a:p>
        </p:txBody>
      </p:sp>
      <p:sp>
        <p:nvSpPr>
          <p:cNvPr id="252" name="TextBox 30"/>
          <p:cNvSpPr txBox="1"/>
          <p:nvPr/>
        </p:nvSpPr>
        <p:spPr>
          <a:xfrm>
            <a:off x="310073" y="1778319"/>
            <a:ext cx="2775796" cy="584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5" tIns="45715" rIns="45715" bIns="45715">
            <a:spAutoFit/>
          </a:bodyPr>
          <a:lstStyle>
            <a:lvl1pPr defTabSz="685800">
              <a:defRPr sz="2400" b="1"/>
            </a:lvl1pPr>
          </a:lstStyle>
          <a:p>
            <a:pPr defTabSz="914377" hangingPunct="0"/>
            <a:r>
              <a:rPr sz="3200" kern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Adaptive </a:t>
            </a:r>
          </a:p>
        </p:txBody>
      </p:sp>
      <p:sp>
        <p:nvSpPr>
          <p:cNvPr id="253" name="Apoptosis"/>
          <p:cNvSpPr txBox="1"/>
          <p:nvPr/>
        </p:nvSpPr>
        <p:spPr>
          <a:xfrm>
            <a:off x="3216890" y="5904247"/>
            <a:ext cx="1641149" cy="574447"/>
          </a:xfrm>
          <a:prstGeom prst="rect">
            <a:avLst/>
          </a:prstGeom>
          <a:solidFill>
            <a:srgbClr val="F4CD75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>
              <a:defRPr sz="2200"/>
            </a:lvl1pPr>
          </a:lstStyle>
          <a:p>
            <a:pPr defTabSz="609585" hangingPunct="0"/>
            <a:r>
              <a:rPr sz="2933" kern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Apoptosis</a:t>
            </a:r>
          </a:p>
        </p:txBody>
      </p:sp>
      <p:sp>
        <p:nvSpPr>
          <p:cNvPr id="254" name="ROS Secretion"/>
          <p:cNvSpPr txBox="1"/>
          <p:nvPr/>
        </p:nvSpPr>
        <p:spPr>
          <a:xfrm>
            <a:off x="5527846" y="5904247"/>
            <a:ext cx="2280747" cy="574447"/>
          </a:xfrm>
          <a:prstGeom prst="rect">
            <a:avLst/>
          </a:prstGeom>
          <a:solidFill>
            <a:srgbClr val="E26F5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>
              <a:defRPr sz="2200"/>
            </a:lvl1pPr>
          </a:lstStyle>
          <a:p>
            <a:pPr defTabSz="609585" hangingPunct="0"/>
            <a:r>
              <a:rPr sz="2933" kern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ROS Secretion</a:t>
            </a:r>
          </a:p>
        </p:txBody>
      </p:sp>
      <p:sp>
        <p:nvSpPr>
          <p:cNvPr id="255" name="(Auto)phagy"/>
          <p:cNvSpPr txBox="1"/>
          <p:nvPr/>
        </p:nvSpPr>
        <p:spPr>
          <a:xfrm>
            <a:off x="8511935" y="5904247"/>
            <a:ext cx="2011442" cy="574447"/>
          </a:xfrm>
          <a:prstGeom prst="rect">
            <a:avLst/>
          </a:prstGeom>
          <a:solidFill>
            <a:srgbClr val="CB91C3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>
              <a:defRPr sz="2200"/>
            </a:lvl1pPr>
          </a:lstStyle>
          <a:p>
            <a:pPr defTabSz="609585" hangingPunct="0"/>
            <a:r>
              <a:rPr sz="2933" kern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(Auto)phagy</a:t>
            </a:r>
          </a:p>
        </p:txBody>
      </p:sp>
      <p:sp>
        <p:nvSpPr>
          <p:cNvPr id="256" name="Neutrophils"/>
          <p:cNvSpPr txBox="1"/>
          <p:nvPr/>
        </p:nvSpPr>
        <p:spPr>
          <a:xfrm>
            <a:off x="3654296" y="3732050"/>
            <a:ext cx="1921674" cy="5744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>
              <a:defRPr sz="2200"/>
            </a:lvl1pPr>
          </a:lstStyle>
          <a:p>
            <a:pPr defTabSz="609585" hangingPunct="0"/>
            <a:r>
              <a:rPr sz="2933" kern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Neutrophils</a:t>
            </a:r>
          </a:p>
        </p:txBody>
      </p:sp>
      <p:sp>
        <p:nvSpPr>
          <p:cNvPr id="257" name="Phagocytes"/>
          <p:cNvSpPr txBox="1"/>
          <p:nvPr/>
        </p:nvSpPr>
        <p:spPr>
          <a:xfrm>
            <a:off x="8450420" y="3762402"/>
            <a:ext cx="1859157" cy="5744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>
              <a:defRPr sz="2200"/>
            </a:lvl1pPr>
          </a:lstStyle>
          <a:p>
            <a:pPr defTabSz="609585" hangingPunct="0"/>
            <a:r>
              <a:rPr sz="2933" kern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Phagocytes</a:t>
            </a:r>
          </a:p>
        </p:txBody>
      </p:sp>
      <p:sp>
        <p:nvSpPr>
          <p:cNvPr id="258" name="B cells"/>
          <p:cNvSpPr txBox="1"/>
          <p:nvPr/>
        </p:nvSpPr>
        <p:spPr>
          <a:xfrm>
            <a:off x="8585767" y="1796763"/>
            <a:ext cx="1080098" cy="5744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>
              <a:defRPr sz="2200"/>
            </a:lvl1pPr>
          </a:lstStyle>
          <a:p>
            <a:pPr defTabSz="609585" hangingPunct="0"/>
            <a:r>
              <a:rPr sz="2933" kern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B cells</a:t>
            </a:r>
          </a:p>
        </p:txBody>
      </p:sp>
      <p:sp>
        <p:nvSpPr>
          <p:cNvPr id="259" name="Killer T cells"/>
          <p:cNvSpPr txBox="1"/>
          <p:nvPr/>
        </p:nvSpPr>
        <p:spPr>
          <a:xfrm>
            <a:off x="2738765" y="1792189"/>
            <a:ext cx="1916865" cy="5744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>
              <a:defRPr sz="2200"/>
            </a:lvl1pPr>
          </a:lstStyle>
          <a:p>
            <a:pPr defTabSz="609585" hangingPunct="0"/>
            <a:r>
              <a:rPr sz="2933" kern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Killer T cells</a:t>
            </a:r>
          </a:p>
        </p:txBody>
      </p:sp>
      <p:sp>
        <p:nvSpPr>
          <p:cNvPr id="260" name="Line"/>
          <p:cNvSpPr/>
          <p:nvPr/>
        </p:nvSpPr>
        <p:spPr>
          <a:xfrm flipH="1">
            <a:off x="3277423" y="2746218"/>
            <a:ext cx="7" cy="2974124"/>
          </a:xfrm>
          <a:prstGeom prst="line">
            <a:avLst/>
          </a:prstGeom>
          <a:ln w="50800">
            <a:solidFill>
              <a:srgbClr val="6877B8"/>
            </a:solidFill>
            <a:miter lim="400000"/>
            <a:tailEnd type="triangle"/>
          </a:ln>
        </p:spPr>
        <p:txBody>
          <a:bodyPr lIns="60957" tIns="60957" rIns="60957" bIns="60957"/>
          <a:lstStyle/>
          <a:p>
            <a:pPr defTabSz="609585" hangingPunct="0"/>
            <a:endParaRPr sz="2400" kern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  <p:pic>
        <p:nvPicPr>
          <p:cNvPr id="261" name="Screen Shot 2019-04-26 at 2.39.16 PM.png" descr="Screen Shot 2019-04-26 at 2.39.16 PM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822583" y="2822649"/>
            <a:ext cx="712727" cy="530527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TH cells"/>
          <p:cNvSpPr txBox="1"/>
          <p:nvPr/>
        </p:nvSpPr>
        <p:spPr>
          <a:xfrm>
            <a:off x="6125433" y="1792189"/>
            <a:ext cx="1213147" cy="5744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/>
          <a:p>
            <a:pPr defTabSz="609585" hangingPunct="0">
              <a:defRPr sz="2200"/>
            </a:pPr>
            <a:r>
              <a:rPr sz="2933" kern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T</a:t>
            </a:r>
            <a:r>
              <a:rPr sz="2933" kern="0" baseline="-5998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H</a:t>
            </a:r>
            <a:r>
              <a:rPr sz="2933" kern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 cells</a:t>
            </a:r>
          </a:p>
        </p:txBody>
      </p:sp>
      <p:sp>
        <p:nvSpPr>
          <p:cNvPr id="263" name="Line"/>
          <p:cNvSpPr/>
          <p:nvPr/>
        </p:nvSpPr>
        <p:spPr>
          <a:xfrm>
            <a:off x="7600181" y="2645060"/>
            <a:ext cx="909648" cy="909649"/>
          </a:xfrm>
          <a:prstGeom prst="line">
            <a:avLst/>
          </a:prstGeom>
          <a:ln w="50800">
            <a:solidFill>
              <a:srgbClr val="6877B8"/>
            </a:solidFill>
            <a:miter lim="400000"/>
            <a:tailEnd type="triangle"/>
          </a:ln>
        </p:spPr>
        <p:txBody>
          <a:bodyPr lIns="60957" tIns="60957" rIns="60957" bIns="60957"/>
          <a:lstStyle/>
          <a:p>
            <a:pPr defTabSz="609585" hangingPunct="0"/>
            <a:endParaRPr sz="2400" kern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264" name="Line"/>
          <p:cNvSpPr/>
          <p:nvPr/>
        </p:nvSpPr>
        <p:spPr>
          <a:xfrm>
            <a:off x="5800434" y="4653612"/>
            <a:ext cx="4" cy="1002459"/>
          </a:xfrm>
          <a:prstGeom prst="line">
            <a:avLst/>
          </a:prstGeom>
          <a:ln w="50800">
            <a:solidFill>
              <a:srgbClr val="6877B8"/>
            </a:solidFill>
            <a:miter lim="400000"/>
            <a:tailEnd type="triangle"/>
          </a:ln>
        </p:spPr>
        <p:txBody>
          <a:bodyPr lIns="60957" tIns="60957" rIns="60957" bIns="60957"/>
          <a:lstStyle/>
          <a:p>
            <a:pPr defTabSz="609585" hangingPunct="0"/>
            <a:endParaRPr sz="2400" kern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265" name="Line"/>
          <p:cNvSpPr/>
          <p:nvPr/>
        </p:nvSpPr>
        <p:spPr>
          <a:xfrm>
            <a:off x="9356434" y="4636679"/>
            <a:ext cx="5" cy="1002459"/>
          </a:xfrm>
          <a:prstGeom prst="line">
            <a:avLst/>
          </a:prstGeom>
          <a:ln w="50800">
            <a:solidFill>
              <a:srgbClr val="6877B8"/>
            </a:solidFill>
            <a:miter lim="400000"/>
            <a:tailEnd type="triangle"/>
          </a:ln>
        </p:spPr>
        <p:txBody>
          <a:bodyPr lIns="60957" tIns="60957" rIns="60957" bIns="60957"/>
          <a:lstStyle/>
          <a:p>
            <a:pPr defTabSz="609585" hangingPunct="0"/>
            <a:endParaRPr sz="2400" kern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266" name="Line"/>
          <p:cNvSpPr/>
          <p:nvPr/>
        </p:nvSpPr>
        <p:spPr>
          <a:xfrm flipH="1">
            <a:off x="5568181" y="2645060"/>
            <a:ext cx="909648" cy="909649"/>
          </a:xfrm>
          <a:prstGeom prst="line">
            <a:avLst/>
          </a:prstGeom>
          <a:ln w="50800">
            <a:solidFill>
              <a:srgbClr val="6877B8"/>
            </a:solidFill>
            <a:miter lim="400000"/>
            <a:tailEnd type="triangle"/>
          </a:ln>
        </p:spPr>
        <p:txBody>
          <a:bodyPr lIns="60957" tIns="60957" rIns="60957" bIns="60957"/>
          <a:lstStyle/>
          <a:p>
            <a:pPr defTabSz="609585" hangingPunct="0"/>
            <a:endParaRPr sz="2400" kern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267" name="Line"/>
          <p:cNvSpPr/>
          <p:nvPr/>
        </p:nvSpPr>
        <p:spPr>
          <a:xfrm>
            <a:off x="7261515" y="2475726"/>
            <a:ext cx="909648" cy="909649"/>
          </a:xfrm>
          <a:prstGeom prst="line">
            <a:avLst/>
          </a:prstGeom>
          <a:ln w="50800">
            <a:solidFill>
              <a:srgbClr val="6877B8"/>
            </a:solidFill>
            <a:miter lim="400000"/>
            <a:headEnd type="triangle"/>
          </a:ln>
        </p:spPr>
        <p:txBody>
          <a:bodyPr lIns="60957" tIns="60957" rIns="60957" bIns="60957"/>
          <a:lstStyle/>
          <a:p>
            <a:pPr defTabSz="609585" hangingPunct="0"/>
            <a:endParaRPr sz="2400" kern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268" name="Line"/>
          <p:cNvSpPr/>
          <p:nvPr/>
        </p:nvSpPr>
        <p:spPr>
          <a:xfrm>
            <a:off x="9356434" y="2604679"/>
            <a:ext cx="5" cy="1002459"/>
          </a:xfrm>
          <a:prstGeom prst="line">
            <a:avLst/>
          </a:prstGeom>
          <a:ln w="50800">
            <a:solidFill>
              <a:srgbClr val="6877B8"/>
            </a:solidFill>
            <a:miter lim="400000"/>
            <a:tailEnd type="triangle"/>
          </a:ln>
        </p:spPr>
        <p:txBody>
          <a:bodyPr lIns="60957" tIns="60957" rIns="60957" bIns="60957"/>
          <a:lstStyle/>
          <a:p>
            <a:pPr defTabSz="609585" hangingPunct="0"/>
            <a:endParaRPr sz="2400" kern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  <p:pic>
        <p:nvPicPr>
          <p:cNvPr id="269" name="Screen Shot 2019-04-26 at 2.39.00 PM.png" descr="Screen Shot 2019-04-26 at 2.39.00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0967670">
            <a:off x="7573780" y="1650293"/>
            <a:ext cx="797064" cy="812767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TextBox 1"/>
          <p:cNvSpPr txBox="1"/>
          <p:nvPr/>
        </p:nvSpPr>
        <p:spPr>
          <a:xfrm>
            <a:off x="4284923" y="-6779"/>
            <a:ext cx="4906465" cy="1600432"/>
          </a:xfrm>
          <a:prstGeom prst="rect">
            <a:avLst/>
          </a:prstGeom>
          <a:solidFill>
            <a:srgbClr val="00DC98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/>
          <a:p>
            <a:pPr defTabSz="609585" hangingPunct="0">
              <a:defRPr sz="3600" b="1"/>
            </a:pPr>
            <a:r>
              <a:rPr sz="3200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Main idea:</a:t>
            </a:r>
          </a:p>
          <a:p>
            <a:pPr defTabSz="609585" hangingPunct="0">
              <a:defRPr sz="3600"/>
            </a:pPr>
            <a:r>
              <a:rPr lang="en-US" sz="3200" kern="0" dirty="0" smtClean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Reuse</a:t>
            </a:r>
            <a:r>
              <a:rPr sz="3200" kern="0" dirty="0" smtClean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 </a:t>
            </a:r>
            <a:r>
              <a:rPr sz="3200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low-level mechanisms</a:t>
            </a:r>
          </a:p>
          <a:p>
            <a:pPr defTabSz="609585" hangingPunct="0">
              <a:defRPr sz="3600"/>
            </a:pPr>
            <a:r>
              <a:rPr sz="3200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Layered control</a:t>
            </a:r>
          </a:p>
        </p:txBody>
      </p:sp>
    </p:spTree>
    <p:extLst>
      <p:ext uri="{BB962C8B-B14F-4D97-AF65-F5344CB8AC3E}">
        <p14:creationId xmlns:p14="http://schemas.microsoft.com/office/powerpoint/2010/main" val="35500582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traight Arrow Connector 9"/>
          <p:cNvSpPr/>
          <p:nvPr/>
        </p:nvSpPr>
        <p:spPr>
          <a:xfrm flipV="1">
            <a:off x="2183790" y="1202948"/>
            <a:ext cx="7" cy="4721409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60957" tIns="60957" rIns="60957" bIns="60957"/>
          <a:lstStyle/>
          <a:p>
            <a:pPr defTabSz="609585" hangingPunct="0"/>
            <a:endParaRPr sz="2400" kern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273" name="Straight Arrow Connector 11"/>
          <p:cNvSpPr/>
          <p:nvPr/>
        </p:nvSpPr>
        <p:spPr>
          <a:xfrm>
            <a:off x="2183791" y="5924353"/>
            <a:ext cx="5067531" cy="4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60957" tIns="60957" rIns="60957" bIns="60957"/>
          <a:lstStyle/>
          <a:p>
            <a:pPr defTabSz="609585" hangingPunct="0"/>
            <a:endParaRPr sz="2400" kern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274" name="Rectangle"/>
          <p:cNvSpPr/>
          <p:nvPr/>
        </p:nvSpPr>
        <p:spPr>
          <a:xfrm>
            <a:off x="2691207" y="1407167"/>
            <a:ext cx="68527" cy="980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0957" tIns="60957" rIns="60957" bIns="60957"/>
          <a:lstStyle/>
          <a:p>
            <a:pPr defTabSz="914377" hangingPunct="0">
              <a:defRPr sz="1200">
                <a:latin typeface="Arial"/>
                <a:ea typeface="Arial"/>
                <a:cs typeface="Arial"/>
                <a:sym typeface="Arial"/>
              </a:defRPr>
            </a:pPr>
            <a:endParaRPr sz="1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5" name="TextBox 4"/>
          <p:cNvSpPr txBox="1"/>
          <p:nvPr/>
        </p:nvSpPr>
        <p:spPr>
          <a:xfrm>
            <a:off x="640566" y="4836205"/>
            <a:ext cx="1158604" cy="584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5" tIns="45715" rIns="45715" bIns="45715">
            <a:spAutoFit/>
          </a:bodyPr>
          <a:lstStyle>
            <a:lvl1pPr defTabSz="685800">
              <a:defRPr sz="2400" b="1"/>
            </a:lvl1pPr>
          </a:lstStyle>
          <a:p>
            <a:pPr defTabSz="914377" hangingPunct="0"/>
            <a:r>
              <a:rPr sz="3200" kern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Fast</a:t>
            </a:r>
          </a:p>
        </p:txBody>
      </p:sp>
      <p:sp>
        <p:nvSpPr>
          <p:cNvPr id="276" name="TextBox 30"/>
          <p:cNvSpPr txBox="1"/>
          <p:nvPr/>
        </p:nvSpPr>
        <p:spPr>
          <a:xfrm>
            <a:off x="2302359" y="5821690"/>
            <a:ext cx="2364256" cy="1077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5" tIns="45715" rIns="45715" bIns="45715">
            <a:spAutoFit/>
          </a:bodyPr>
          <a:lstStyle>
            <a:lvl1pPr defTabSz="685800">
              <a:defRPr sz="2400" b="1"/>
            </a:lvl1pPr>
          </a:lstStyle>
          <a:p>
            <a:pPr defTabSz="914377" hangingPunct="0"/>
            <a:r>
              <a:rPr sz="3200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Accurate</a:t>
            </a:r>
            <a:endParaRPr lang="en-US" sz="3200" kern="0" dirty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  <a:p>
            <a:pPr defTabSz="914377" hangingPunct="0"/>
            <a:r>
              <a:rPr lang="en-US" sz="3200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Flexible</a:t>
            </a:r>
            <a:endParaRPr sz="3200" kern="0" dirty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  <p:grpSp>
        <p:nvGrpSpPr>
          <p:cNvPr id="279" name="Group"/>
          <p:cNvGrpSpPr/>
          <p:nvPr/>
        </p:nvGrpSpPr>
        <p:grpSpPr>
          <a:xfrm>
            <a:off x="6730406" y="4371763"/>
            <a:ext cx="1644897" cy="1256252"/>
            <a:chOff x="0" y="-1"/>
            <a:chExt cx="1233671" cy="942187"/>
          </a:xfrm>
        </p:grpSpPr>
        <p:pic>
          <p:nvPicPr>
            <p:cNvPr id="277" name="Screen Shot 2019-04-26 at 2.39.19 PM.png" descr="Screen Shot 2019-04-26 at 2.39.19 PM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605"/>
            <a:stretch>
              <a:fillRect/>
            </a:stretch>
          </p:blipFill>
          <p:spPr>
            <a:xfrm>
              <a:off x="56455" y="-2"/>
              <a:ext cx="1177216" cy="9032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8" name="Square"/>
            <p:cNvSpPr/>
            <p:nvPr/>
          </p:nvSpPr>
          <p:spPr>
            <a:xfrm>
              <a:off x="-1" y="813292"/>
              <a:ext cx="128894" cy="12889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ctr">
              <a:noAutofit/>
            </a:bodyPr>
            <a:lstStyle/>
            <a:p>
              <a:pPr defTabSz="609585" hangingPunct="0"/>
              <a:endParaRPr sz="2400" kern="0">
                <a:solidFill>
                  <a:srgbClr val="000000"/>
                </a:solidFill>
                <a:latin typeface="Calibri"/>
                <a:cs typeface="Calibri"/>
                <a:sym typeface="Calibri"/>
              </a:endParaRPr>
            </a:p>
          </p:txBody>
        </p:sp>
      </p:grpSp>
      <p:grpSp>
        <p:nvGrpSpPr>
          <p:cNvPr id="282" name="Group"/>
          <p:cNvGrpSpPr/>
          <p:nvPr/>
        </p:nvGrpSpPr>
        <p:grpSpPr>
          <a:xfrm>
            <a:off x="6158363" y="1452856"/>
            <a:ext cx="943341" cy="950589"/>
            <a:chOff x="-1" y="0"/>
            <a:chExt cx="707505" cy="712940"/>
          </a:xfrm>
        </p:grpSpPr>
        <p:pic>
          <p:nvPicPr>
            <p:cNvPr id="280" name="Screen Shot 2019-04-26 at 2.38.46 PM.png" descr="Screen Shot 2019-04-26 at 2.38.46 PM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5443" y="-1"/>
              <a:ext cx="632061" cy="6593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1" name="Rectangle"/>
            <p:cNvSpPr/>
            <p:nvPr/>
          </p:nvSpPr>
          <p:spPr>
            <a:xfrm rot="18762268">
              <a:off x="107190" y="419737"/>
              <a:ext cx="65874" cy="32057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ctr">
              <a:noAutofit/>
            </a:bodyPr>
            <a:lstStyle/>
            <a:p>
              <a:pPr defTabSz="609585" hangingPunct="0"/>
              <a:endParaRPr sz="2400" kern="0">
                <a:solidFill>
                  <a:srgbClr val="000000"/>
                </a:solidFill>
                <a:latin typeface="Calibri"/>
                <a:cs typeface="Calibri"/>
                <a:sym typeface="Calibri"/>
              </a:endParaRPr>
            </a:p>
          </p:txBody>
        </p:sp>
      </p:grpSp>
      <p:pic>
        <p:nvPicPr>
          <p:cNvPr id="283" name="Screen Shot 2019-04-26 at 2.39.10 PM.png" descr="Screen Shot 2019-04-26 at 2.39.10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16825" y="3009876"/>
            <a:ext cx="1158539" cy="1107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" name="Screen Shot 2019-04-26 at 2.39.00 PM.png" descr="Screen Shot 2019-04-26 at 2.39.00 P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0967670">
            <a:off x="4230630" y="1431631"/>
            <a:ext cx="973853" cy="9930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Screen Shot 2019-04-26 at 2.38.35 PM.png" descr="Screen Shot 2019-04-26 at 2.38.35 PM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305211" y="244858"/>
            <a:ext cx="1714984" cy="1256241"/>
          </a:xfrm>
          <a:prstGeom prst="rect">
            <a:avLst/>
          </a:prstGeom>
          <a:ln w="12700">
            <a:miter lim="400000"/>
          </a:ln>
        </p:spPr>
      </p:pic>
      <p:sp>
        <p:nvSpPr>
          <p:cNvPr id="286" name="Innate"/>
          <p:cNvSpPr txBox="1"/>
          <p:nvPr/>
        </p:nvSpPr>
        <p:spPr>
          <a:xfrm>
            <a:off x="8942849" y="4910874"/>
            <a:ext cx="1198720" cy="615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>
              <a:defRPr sz="2400"/>
            </a:lvl1pPr>
          </a:lstStyle>
          <a:p>
            <a:pPr defTabSz="609585" hangingPunct="0"/>
            <a:r>
              <a:rPr sz="3200" kern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Innate</a:t>
            </a:r>
          </a:p>
        </p:txBody>
      </p:sp>
      <p:sp>
        <p:nvSpPr>
          <p:cNvPr id="287" name="Adaptive"/>
          <p:cNvSpPr txBox="1"/>
          <p:nvPr/>
        </p:nvSpPr>
        <p:spPr>
          <a:xfrm>
            <a:off x="6126642" y="368899"/>
            <a:ext cx="1612295" cy="615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>
              <a:defRPr sz="2400"/>
            </a:lvl1pPr>
          </a:lstStyle>
          <a:p>
            <a:pPr defTabSz="609585" hangingPunct="0"/>
            <a:r>
              <a:rPr sz="3200" kern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Adaptive</a:t>
            </a:r>
          </a:p>
        </p:txBody>
      </p:sp>
      <p:sp>
        <p:nvSpPr>
          <p:cNvPr id="288" name="Rectangle"/>
          <p:cNvSpPr/>
          <p:nvPr/>
        </p:nvSpPr>
        <p:spPr>
          <a:xfrm>
            <a:off x="2377853" y="133362"/>
            <a:ext cx="3225452" cy="2645693"/>
          </a:xfrm>
          <a:prstGeom prst="rect">
            <a:avLst/>
          </a:prstGeom>
          <a:solidFill>
            <a:srgbClr val="FF0E00">
              <a:alpha val="5000"/>
            </a:srgbClr>
          </a:solidFill>
          <a:ln w="12700">
            <a:miter lim="400000"/>
          </a:ln>
        </p:spPr>
        <p:txBody>
          <a:bodyPr lIns="60957" tIns="60957" rIns="60957" bIns="60957" anchor="ctr"/>
          <a:lstStyle/>
          <a:p>
            <a:pPr defTabSz="609585" hangingPunct="0"/>
            <a:endParaRPr sz="2400" kern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289" name="Rectangle"/>
          <p:cNvSpPr/>
          <p:nvPr/>
        </p:nvSpPr>
        <p:spPr>
          <a:xfrm>
            <a:off x="5298842" y="3009875"/>
            <a:ext cx="3225449" cy="2645695"/>
          </a:xfrm>
          <a:prstGeom prst="rect">
            <a:avLst/>
          </a:prstGeom>
          <a:solidFill>
            <a:srgbClr val="00FFE5">
              <a:alpha val="5000"/>
            </a:srgbClr>
          </a:solidFill>
          <a:ln w="12700">
            <a:miter lim="400000"/>
          </a:ln>
        </p:spPr>
        <p:txBody>
          <a:bodyPr lIns="60957" tIns="60957" rIns="60957" bIns="60957" anchor="ctr"/>
          <a:lstStyle/>
          <a:p>
            <a:pPr defTabSz="609585" hangingPunct="0"/>
            <a:endParaRPr sz="2400" kern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290" name="Immune cell diversity balances fast and accurate responses"/>
          <p:cNvSpPr txBox="1">
            <a:spLocks noGrp="1"/>
          </p:cNvSpPr>
          <p:nvPr>
            <p:ph type="title"/>
          </p:nvPr>
        </p:nvSpPr>
        <p:spPr>
          <a:xfrm>
            <a:off x="8894601" y="1180251"/>
            <a:ext cx="3602132" cy="2896127"/>
          </a:xfrm>
          <a:prstGeom prst="rect">
            <a:avLst/>
          </a:prstGeom>
        </p:spPr>
        <p:txBody>
          <a:bodyPr lIns="60957" tIns="60957" rIns="60957" bIns="60957" anchor="ctr">
            <a:normAutofit/>
          </a:bodyPr>
          <a:lstStyle/>
          <a:p>
            <a:pPr algn="l" defTabSz="566911">
              <a:defRPr sz="2700"/>
            </a:pPr>
            <a:r>
              <a:t>Immune cell diversity balances fast and accurate</a:t>
            </a:r>
            <a:r>
              <a:rPr>
                <a:solidFill>
                  <a:srgbClr val="EC3927"/>
                </a:solidFill>
              </a:rPr>
              <a:t> </a:t>
            </a:r>
            <a:r>
              <a:t>responses</a:t>
            </a:r>
          </a:p>
        </p:txBody>
      </p:sp>
      <p:pic>
        <p:nvPicPr>
          <p:cNvPr id="291" name="Screen Shot 2019-04-26 at 2.39.16 PM.png" descr="Screen Shot 2019-04-26 at 2.39.16 PM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298779" y="3511886"/>
            <a:ext cx="943332" cy="702180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TextBox 28"/>
          <p:cNvSpPr txBox="1"/>
          <p:nvPr/>
        </p:nvSpPr>
        <p:spPr>
          <a:xfrm>
            <a:off x="6853918" y="2335403"/>
            <a:ext cx="1328563" cy="451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 defTabSz="914400">
              <a:defRPr sz="1600"/>
            </a:lvl1pPr>
          </a:lstStyle>
          <a:p>
            <a:pPr defTabSz="1219170" hangingPunct="0"/>
            <a:r>
              <a:rPr sz="2133" kern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pMHC-TCR</a:t>
            </a:r>
          </a:p>
        </p:txBody>
      </p:sp>
      <p:sp>
        <p:nvSpPr>
          <p:cNvPr id="293" name="Line"/>
          <p:cNvSpPr/>
          <p:nvPr/>
        </p:nvSpPr>
        <p:spPr>
          <a:xfrm flipH="1" flipV="1">
            <a:off x="4981731" y="1193266"/>
            <a:ext cx="2362279" cy="2362279"/>
          </a:xfrm>
          <a:prstGeom prst="line">
            <a:avLst/>
          </a:prstGeom>
          <a:ln w="38100">
            <a:solidFill>
              <a:srgbClr val="FDBB48"/>
            </a:solidFill>
            <a:tailEnd type="triangle"/>
          </a:ln>
        </p:spPr>
        <p:txBody>
          <a:bodyPr lIns="60957" tIns="60957" rIns="60957" bIns="60957"/>
          <a:lstStyle/>
          <a:p>
            <a:pPr defTabSz="609585" hangingPunct="0"/>
            <a:endParaRPr sz="2400" kern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294" name="Line"/>
          <p:cNvSpPr/>
          <p:nvPr/>
        </p:nvSpPr>
        <p:spPr>
          <a:xfrm flipH="1" flipV="1">
            <a:off x="3798801" y="2513519"/>
            <a:ext cx="2362279" cy="2362277"/>
          </a:xfrm>
          <a:prstGeom prst="line">
            <a:avLst/>
          </a:prstGeom>
          <a:ln w="38100">
            <a:solidFill>
              <a:srgbClr val="C662A1"/>
            </a:solidFill>
            <a:headEnd type="triangle"/>
          </a:ln>
        </p:spPr>
        <p:txBody>
          <a:bodyPr lIns="60957" tIns="60957" rIns="60957" bIns="60957"/>
          <a:lstStyle/>
          <a:p>
            <a:pPr defTabSz="609585" hangingPunct="0"/>
            <a:endParaRPr sz="2400" kern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295" name="TextBox 28"/>
          <p:cNvSpPr txBox="1"/>
          <p:nvPr/>
        </p:nvSpPr>
        <p:spPr>
          <a:xfrm>
            <a:off x="2611585" y="3009875"/>
            <a:ext cx="1609089" cy="451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 defTabSz="914400">
              <a:defRPr sz="1600"/>
            </a:lvl1pPr>
          </a:lstStyle>
          <a:p>
            <a:pPr defTabSz="1219170" hangingPunct="0"/>
            <a:r>
              <a:rPr sz="2133" kern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FcR-Antibody</a:t>
            </a:r>
          </a:p>
        </p:txBody>
      </p:sp>
    </p:spTree>
    <p:extLst>
      <p:ext uri="{BB962C8B-B14F-4D97-AF65-F5344CB8AC3E}">
        <p14:creationId xmlns:p14="http://schemas.microsoft.com/office/powerpoint/2010/main" val="387615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Immune cell diversity balances fast and localized responses"/>
          <p:cNvSpPr txBox="1">
            <a:spLocks noGrp="1"/>
          </p:cNvSpPr>
          <p:nvPr>
            <p:ph type="title"/>
          </p:nvPr>
        </p:nvSpPr>
        <p:spPr>
          <a:xfrm>
            <a:off x="8894601" y="1180251"/>
            <a:ext cx="3602132" cy="2896127"/>
          </a:xfrm>
          <a:prstGeom prst="rect">
            <a:avLst/>
          </a:prstGeom>
        </p:spPr>
        <p:txBody>
          <a:bodyPr lIns="60957" tIns="60957" rIns="60957" bIns="60957" anchor="ctr">
            <a:normAutofit/>
          </a:bodyPr>
          <a:lstStyle/>
          <a:p>
            <a:pPr algn="l" defTabSz="566911">
              <a:defRPr sz="2700"/>
            </a:pPr>
            <a:r>
              <a:t>Immune cell diversity balances fast and </a:t>
            </a:r>
            <a:r>
              <a:rPr b="1" i="1">
                <a:solidFill>
                  <a:srgbClr val="FF1A26"/>
                </a:solidFill>
                <a:latin typeface="+mj-lt"/>
                <a:ea typeface="+mj-ea"/>
                <a:cs typeface="+mj-cs"/>
                <a:sym typeface="Helvetica"/>
              </a:rPr>
              <a:t>localized</a:t>
            </a:r>
            <a:r>
              <a:rPr>
                <a:solidFill>
                  <a:srgbClr val="EC3927"/>
                </a:solidFill>
              </a:rPr>
              <a:t> </a:t>
            </a:r>
            <a:r>
              <a:t>responses</a:t>
            </a:r>
          </a:p>
        </p:txBody>
      </p:sp>
      <p:sp>
        <p:nvSpPr>
          <p:cNvPr id="298" name="Straight Arrow Connector 9"/>
          <p:cNvSpPr/>
          <p:nvPr/>
        </p:nvSpPr>
        <p:spPr>
          <a:xfrm flipV="1">
            <a:off x="2183790" y="1202948"/>
            <a:ext cx="7" cy="4721409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60957" tIns="60957" rIns="60957" bIns="60957"/>
          <a:lstStyle/>
          <a:p>
            <a:pPr defTabSz="609585" hangingPunct="0"/>
            <a:endParaRPr sz="2400" kern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299" name="Straight Arrow Connector 11"/>
          <p:cNvSpPr/>
          <p:nvPr/>
        </p:nvSpPr>
        <p:spPr>
          <a:xfrm>
            <a:off x="2183791" y="5924353"/>
            <a:ext cx="5067531" cy="4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60957" tIns="60957" rIns="60957" bIns="60957"/>
          <a:lstStyle/>
          <a:p>
            <a:pPr defTabSz="609585" hangingPunct="0"/>
            <a:endParaRPr sz="2400" kern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300" name="Rectangle"/>
          <p:cNvSpPr/>
          <p:nvPr/>
        </p:nvSpPr>
        <p:spPr>
          <a:xfrm>
            <a:off x="2691207" y="1407167"/>
            <a:ext cx="68527" cy="980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0957" tIns="60957" rIns="60957" bIns="60957"/>
          <a:lstStyle/>
          <a:p>
            <a:pPr defTabSz="914377" hangingPunct="0">
              <a:defRPr sz="1200">
                <a:latin typeface="Arial"/>
                <a:ea typeface="Arial"/>
                <a:cs typeface="Arial"/>
                <a:sym typeface="Arial"/>
              </a:defRPr>
            </a:pPr>
            <a:endParaRPr sz="1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1" name="TextBox 4"/>
          <p:cNvSpPr txBox="1"/>
          <p:nvPr/>
        </p:nvSpPr>
        <p:spPr>
          <a:xfrm>
            <a:off x="640566" y="4836205"/>
            <a:ext cx="1158604" cy="584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5" tIns="45715" rIns="45715" bIns="45715">
            <a:spAutoFit/>
          </a:bodyPr>
          <a:lstStyle>
            <a:lvl1pPr defTabSz="685800">
              <a:defRPr sz="2400" b="1"/>
            </a:lvl1pPr>
          </a:lstStyle>
          <a:p>
            <a:pPr defTabSz="914377" hangingPunct="0"/>
            <a:r>
              <a:rPr sz="3200" kern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Fast</a:t>
            </a:r>
          </a:p>
        </p:txBody>
      </p:sp>
      <p:grpSp>
        <p:nvGrpSpPr>
          <p:cNvPr id="305" name="Group"/>
          <p:cNvGrpSpPr/>
          <p:nvPr/>
        </p:nvGrpSpPr>
        <p:grpSpPr>
          <a:xfrm>
            <a:off x="6730406" y="4371763"/>
            <a:ext cx="1644897" cy="1256252"/>
            <a:chOff x="0" y="-1"/>
            <a:chExt cx="1233671" cy="942187"/>
          </a:xfrm>
        </p:grpSpPr>
        <p:pic>
          <p:nvPicPr>
            <p:cNvPr id="303" name="Screen Shot 2019-04-26 at 2.39.19 PM.png" descr="Screen Shot 2019-04-26 at 2.39.19 PM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605"/>
            <a:stretch>
              <a:fillRect/>
            </a:stretch>
          </p:blipFill>
          <p:spPr>
            <a:xfrm>
              <a:off x="56455" y="-2"/>
              <a:ext cx="1177216" cy="9032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4" name="Square"/>
            <p:cNvSpPr/>
            <p:nvPr/>
          </p:nvSpPr>
          <p:spPr>
            <a:xfrm>
              <a:off x="-1" y="813292"/>
              <a:ext cx="128894" cy="12889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ctr">
              <a:noAutofit/>
            </a:bodyPr>
            <a:lstStyle/>
            <a:p>
              <a:pPr defTabSz="609585" hangingPunct="0"/>
              <a:endParaRPr sz="2400" kern="0">
                <a:solidFill>
                  <a:srgbClr val="000000"/>
                </a:solidFill>
                <a:latin typeface="Calibri"/>
                <a:cs typeface="Calibri"/>
                <a:sym typeface="Calibri"/>
              </a:endParaRPr>
            </a:p>
          </p:txBody>
        </p:sp>
      </p:grpSp>
      <p:pic>
        <p:nvPicPr>
          <p:cNvPr id="306" name="Screen Shot 2019-04-26 at 2.39.10 PM.png" descr="Screen Shot 2019-04-26 at 2.39.10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16825" y="3009876"/>
            <a:ext cx="1158539" cy="1107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Screen Shot 2019-04-26 at 2.39.00 PM.png" descr="Screen Shot 2019-04-26 at 2.39.00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0967670">
            <a:off x="4230630" y="1431631"/>
            <a:ext cx="973853" cy="99304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" name="Screen Shot 2019-04-26 at 2.38.35 PM.png" descr="Screen Shot 2019-04-26 at 2.38.35 P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05211" y="244858"/>
            <a:ext cx="1714984" cy="125624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Picture 50" descr="Picture 50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424829" y="3817999"/>
            <a:ext cx="943332" cy="6779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Picture 51" descr="Picture 51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680016" y="1724053"/>
            <a:ext cx="765477" cy="995119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Innate"/>
          <p:cNvSpPr txBox="1"/>
          <p:nvPr/>
        </p:nvSpPr>
        <p:spPr>
          <a:xfrm>
            <a:off x="8942849" y="4910874"/>
            <a:ext cx="1198720" cy="615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>
              <a:defRPr sz="2400"/>
            </a:lvl1pPr>
          </a:lstStyle>
          <a:p>
            <a:pPr defTabSz="609585" hangingPunct="0"/>
            <a:r>
              <a:rPr sz="3200" kern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Innate</a:t>
            </a:r>
          </a:p>
        </p:txBody>
      </p:sp>
      <p:sp>
        <p:nvSpPr>
          <p:cNvPr id="312" name="Adaptive"/>
          <p:cNvSpPr txBox="1"/>
          <p:nvPr/>
        </p:nvSpPr>
        <p:spPr>
          <a:xfrm>
            <a:off x="6126642" y="368899"/>
            <a:ext cx="1612295" cy="615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>
              <a:defRPr sz="2400"/>
            </a:lvl1pPr>
          </a:lstStyle>
          <a:p>
            <a:pPr defTabSz="609585" hangingPunct="0"/>
            <a:r>
              <a:rPr sz="3200" kern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Adaptive</a:t>
            </a:r>
          </a:p>
        </p:txBody>
      </p:sp>
      <p:pic>
        <p:nvPicPr>
          <p:cNvPr id="313" name="Picture 49" descr="Picture 49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850434" y="5755734"/>
            <a:ext cx="1141431" cy="941201"/>
          </a:xfrm>
          <a:prstGeom prst="rect">
            <a:avLst/>
          </a:prstGeom>
          <a:ln w="12700">
            <a:miter lim="400000"/>
          </a:ln>
        </p:spPr>
      </p:pic>
      <p:sp>
        <p:nvSpPr>
          <p:cNvPr id="314" name="(Intracellular)"/>
          <p:cNvSpPr txBox="1"/>
          <p:nvPr/>
        </p:nvSpPr>
        <p:spPr>
          <a:xfrm>
            <a:off x="9355147" y="5928303"/>
            <a:ext cx="2388148" cy="615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>
              <a:defRPr sz="2400"/>
            </a:lvl1pPr>
          </a:lstStyle>
          <a:p>
            <a:pPr defTabSz="609585" hangingPunct="0"/>
            <a:r>
              <a:rPr sz="3200" kern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(Intracellular)</a:t>
            </a:r>
          </a:p>
        </p:txBody>
      </p:sp>
      <p:sp>
        <p:nvSpPr>
          <p:cNvPr id="315" name="Rectangle"/>
          <p:cNvSpPr/>
          <p:nvPr/>
        </p:nvSpPr>
        <p:spPr>
          <a:xfrm>
            <a:off x="2377853" y="133362"/>
            <a:ext cx="3225452" cy="2645693"/>
          </a:xfrm>
          <a:prstGeom prst="rect">
            <a:avLst/>
          </a:prstGeom>
          <a:solidFill>
            <a:srgbClr val="FF0E00">
              <a:alpha val="5000"/>
            </a:srgbClr>
          </a:solidFill>
          <a:ln w="12700">
            <a:miter lim="400000"/>
          </a:ln>
        </p:spPr>
        <p:txBody>
          <a:bodyPr lIns="60957" tIns="60957" rIns="60957" bIns="60957" anchor="ctr"/>
          <a:lstStyle/>
          <a:p>
            <a:pPr defTabSz="609585" hangingPunct="0"/>
            <a:endParaRPr sz="2400" kern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316" name="Rectangle"/>
          <p:cNvSpPr/>
          <p:nvPr/>
        </p:nvSpPr>
        <p:spPr>
          <a:xfrm>
            <a:off x="5298842" y="3009875"/>
            <a:ext cx="3225449" cy="2645695"/>
          </a:xfrm>
          <a:prstGeom prst="rect">
            <a:avLst/>
          </a:prstGeom>
          <a:solidFill>
            <a:srgbClr val="00FFE5">
              <a:alpha val="5000"/>
            </a:srgbClr>
          </a:solidFill>
          <a:ln w="12700">
            <a:miter lim="400000"/>
          </a:ln>
        </p:spPr>
        <p:txBody>
          <a:bodyPr lIns="60957" tIns="60957" rIns="60957" bIns="60957" anchor="ctr"/>
          <a:lstStyle/>
          <a:p>
            <a:pPr defTabSz="609585" hangingPunct="0"/>
            <a:endParaRPr sz="2400" kern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22" name="TextBox 30"/>
          <p:cNvSpPr txBox="1"/>
          <p:nvPr/>
        </p:nvSpPr>
        <p:spPr>
          <a:xfrm>
            <a:off x="2302359" y="5821690"/>
            <a:ext cx="2364256" cy="1077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5" tIns="45715" rIns="45715" bIns="45715">
            <a:spAutoFit/>
          </a:bodyPr>
          <a:lstStyle>
            <a:lvl1pPr defTabSz="685800">
              <a:defRPr sz="2400" b="1"/>
            </a:lvl1pPr>
          </a:lstStyle>
          <a:p>
            <a:pPr defTabSz="914377" hangingPunct="0"/>
            <a:r>
              <a:rPr sz="3200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Accurate</a:t>
            </a:r>
            <a:endParaRPr lang="en-US" sz="3200" kern="0" dirty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  <a:p>
            <a:pPr defTabSz="914377" hangingPunct="0"/>
            <a:r>
              <a:rPr lang="en-US" sz="3200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Flexible</a:t>
            </a:r>
            <a:endParaRPr sz="3200" kern="0" dirty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92352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traight Arrow Connector 9"/>
          <p:cNvSpPr/>
          <p:nvPr/>
        </p:nvSpPr>
        <p:spPr>
          <a:xfrm flipV="1">
            <a:off x="2183790" y="1202948"/>
            <a:ext cx="7" cy="4721409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60957" tIns="60957" rIns="60957" bIns="60957"/>
          <a:lstStyle/>
          <a:p>
            <a:pPr defTabSz="609585" hangingPunct="0"/>
            <a:endParaRPr sz="2400" kern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342" name="Straight Arrow Connector 11"/>
          <p:cNvSpPr/>
          <p:nvPr/>
        </p:nvSpPr>
        <p:spPr>
          <a:xfrm>
            <a:off x="2183791" y="5924353"/>
            <a:ext cx="5067531" cy="4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60957" tIns="60957" rIns="60957" bIns="60957"/>
          <a:lstStyle/>
          <a:p>
            <a:pPr defTabSz="609585" hangingPunct="0"/>
            <a:endParaRPr sz="2400" kern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343" name="TextBox 4"/>
          <p:cNvSpPr txBox="1"/>
          <p:nvPr/>
        </p:nvSpPr>
        <p:spPr>
          <a:xfrm>
            <a:off x="640566" y="4836205"/>
            <a:ext cx="1158604" cy="584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5" tIns="45715" rIns="45715" bIns="45715">
            <a:spAutoFit/>
          </a:bodyPr>
          <a:lstStyle>
            <a:lvl1pPr defTabSz="685800">
              <a:defRPr sz="2400" b="1"/>
            </a:lvl1pPr>
          </a:lstStyle>
          <a:p>
            <a:pPr defTabSz="914377" hangingPunct="0"/>
            <a:r>
              <a:rPr sz="3200" kern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Fast</a:t>
            </a:r>
          </a:p>
        </p:txBody>
      </p:sp>
      <p:sp>
        <p:nvSpPr>
          <p:cNvPr id="345" name="Innate"/>
          <p:cNvSpPr txBox="1"/>
          <p:nvPr/>
        </p:nvSpPr>
        <p:spPr>
          <a:xfrm>
            <a:off x="5004188" y="2010683"/>
            <a:ext cx="1198720" cy="615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>
              <a:defRPr sz="2400"/>
            </a:lvl1pPr>
          </a:lstStyle>
          <a:p>
            <a:pPr defTabSz="609585" hangingPunct="0"/>
            <a:r>
              <a:rPr sz="3200" kern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Innate</a:t>
            </a:r>
          </a:p>
        </p:txBody>
      </p:sp>
      <p:sp>
        <p:nvSpPr>
          <p:cNvPr id="346" name="Adaptive"/>
          <p:cNvSpPr txBox="1"/>
          <p:nvPr/>
        </p:nvSpPr>
        <p:spPr>
          <a:xfrm>
            <a:off x="2756498" y="660413"/>
            <a:ext cx="1612295" cy="615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>
              <a:defRPr sz="2400"/>
            </a:lvl1pPr>
          </a:lstStyle>
          <a:p>
            <a:pPr defTabSz="609585" hangingPunct="0"/>
            <a:r>
              <a:rPr sz="3200" kern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Adaptive</a:t>
            </a:r>
          </a:p>
        </p:txBody>
      </p:sp>
      <p:sp>
        <p:nvSpPr>
          <p:cNvPr id="347" name="(Intracellular)"/>
          <p:cNvSpPr txBox="1"/>
          <p:nvPr/>
        </p:nvSpPr>
        <p:spPr>
          <a:xfrm>
            <a:off x="7090513" y="3265627"/>
            <a:ext cx="2138080" cy="615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>
              <a:defRPr sz="2400"/>
            </a:lvl1pPr>
          </a:lstStyle>
          <a:p>
            <a:pPr defTabSz="609585" hangingPunct="0"/>
            <a:r>
              <a:rPr sz="3200" kern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Intracellular</a:t>
            </a:r>
          </a:p>
        </p:txBody>
      </p:sp>
      <p:sp>
        <p:nvSpPr>
          <p:cNvPr id="348" name="Immune cell diversity balances fast and localized responses"/>
          <p:cNvSpPr txBox="1">
            <a:spLocks noGrp="1"/>
          </p:cNvSpPr>
          <p:nvPr>
            <p:ph type="title"/>
          </p:nvPr>
        </p:nvSpPr>
        <p:spPr>
          <a:xfrm>
            <a:off x="6716684" y="381000"/>
            <a:ext cx="4410106" cy="1352281"/>
          </a:xfrm>
          <a:prstGeom prst="rect">
            <a:avLst/>
          </a:prstGeom>
          <a:solidFill>
            <a:srgbClr val="7CCFF0"/>
          </a:solidFill>
        </p:spPr>
        <p:txBody>
          <a:bodyPr lIns="60957" tIns="60957" rIns="60957" bIns="60957" anchor="ctr">
            <a:normAutofit/>
          </a:bodyPr>
          <a:lstStyle/>
          <a:p>
            <a:pPr defTabSz="566911">
              <a:defRPr sz="2700"/>
            </a:pPr>
            <a:r>
              <a:rPr sz="2800"/>
              <a:t>A tradeoff in each layer: </a:t>
            </a:r>
            <a:r>
              <a:rPr sz="2800" b="1">
                <a:latin typeface="+mj-lt"/>
                <a:ea typeface="+mj-ea"/>
                <a:cs typeface="+mj-cs"/>
                <a:sym typeface="Helvetica"/>
              </a:rPr>
              <a:t>defense </a:t>
            </a:r>
            <a:r>
              <a:rPr sz="2800"/>
              <a:t>vs</a:t>
            </a:r>
            <a:r>
              <a:rPr sz="2800" b="1">
                <a:latin typeface="+mj-lt"/>
                <a:ea typeface="+mj-ea"/>
                <a:cs typeface="+mj-cs"/>
                <a:sym typeface="Helvetica"/>
              </a:rPr>
              <a:t> repair</a:t>
            </a:r>
          </a:p>
        </p:txBody>
      </p:sp>
      <p:sp>
        <p:nvSpPr>
          <p:cNvPr id="349" name="Apoptosis"/>
          <p:cNvSpPr txBox="1"/>
          <p:nvPr/>
        </p:nvSpPr>
        <p:spPr>
          <a:xfrm>
            <a:off x="2784068" y="1323174"/>
            <a:ext cx="1678017" cy="574447"/>
          </a:xfrm>
          <a:prstGeom prst="rect">
            <a:avLst/>
          </a:prstGeom>
          <a:solidFill>
            <a:srgbClr val="F4CD75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/>
          <a:p>
            <a:pPr defTabSz="609585" hangingPunct="0">
              <a:defRPr sz="2200"/>
            </a:pPr>
            <a:r>
              <a:rPr sz="2933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T</a:t>
            </a:r>
            <a:r>
              <a:rPr sz="2933" kern="0" baseline="-5998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H</a:t>
            </a:r>
            <a:r>
              <a:rPr sz="2933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 ↔ </a:t>
            </a:r>
            <a:r>
              <a:rPr sz="2933" kern="0" dirty="0" err="1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T</a:t>
            </a:r>
            <a:r>
              <a:rPr sz="2933" kern="0" baseline="-5998" dirty="0" err="1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Reg</a:t>
            </a:r>
            <a:endParaRPr sz="2933" kern="0" baseline="-5998" dirty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350" name="(Auto)phagy"/>
          <p:cNvSpPr txBox="1"/>
          <p:nvPr/>
        </p:nvSpPr>
        <p:spPr>
          <a:xfrm>
            <a:off x="4838431" y="2581468"/>
            <a:ext cx="1878253" cy="574447"/>
          </a:xfrm>
          <a:prstGeom prst="rect">
            <a:avLst/>
          </a:prstGeom>
          <a:solidFill>
            <a:srgbClr val="E3C3DE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60957" tIns="60957" rIns="60957" bIns="60957">
            <a:spAutoFit/>
          </a:bodyPr>
          <a:lstStyle>
            <a:lvl1pPr>
              <a:defRPr sz="2200"/>
            </a:lvl1pPr>
          </a:lstStyle>
          <a:p>
            <a:pPr defTabSz="609585" hangingPunct="0"/>
            <a:r>
              <a:rPr sz="2933" kern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M1 ↔ M2</a:t>
            </a:r>
          </a:p>
        </p:txBody>
      </p:sp>
      <p:sp>
        <p:nvSpPr>
          <p:cNvPr id="351" name="(Auto)phagy"/>
          <p:cNvSpPr txBox="1"/>
          <p:nvPr/>
        </p:nvSpPr>
        <p:spPr>
          <a:xfrm>
            <a:off x="6086656" y="3890409"/>
            <a:ext cx="4390298" cy="1477130"/>
          </a:xfrm>
          <a:prstGeom prst="rect">
            <a:avLst/>
          </a:prstGeom>
          <a:solidFill>
            <a:srgbClr val="AEE4B4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/>
          <a:p>
            <a:pPr algn="ctr" defTabSz="609585" hangingPunct="0">
              <a:defRPr sz="2200"/>
            </a:pPr>
            <a:r>
              <a:rPr sz="2933" kern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Apoptosis (p53) ↔ Division</a:t>
            </a:r>
          </a:p>
          <a:p>
            <a:pPr algn="ctr" defTabSz="609585" hangingPunct="0">
              <a:defRPr sz="2200"/>
            </a:pPr>
            <a:r>
              <a:rPr sz="2933" kern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ROS ↔ Antioxidants</a:t>
            </a:r>
          </a:p>
          <a:p>
            <a:pPr algn="ctr" defTabSz="609585" hangingPunct="0">
              <a:defRPr sz="2200"/>
            </a:pPr>
            <a:r>
              <a:rPr sz="2933" kern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Autophagy ↔ Synthesis</a:t>
            </a:r>
          </a:p>
        </p:txBody>
      </p:sp>
      <p:sp>
        <p:nvSpPr>
          <p:cNvPr id="13" name="TextBox 30"/>
          <p:cNvSpPr txBox="1"/>
          <p:nvPr/>
        </p:nvSpPr>
        <p:spPr>
          <a:xfrm>
            <a:off x="2302359" y="5821690"/>
            <a:ext cx="2364256" cy="1077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5" tIns="45715" rIns="45715" bIns="45715">
            <a:spAutoFit/>
          </a:bodyPr>
          <a:lstStyle>
            <a:lvl1pPr defTabSz="685800">
              <a:defRPr sz="2400" b="1"/>
            </a:lvl1pPr>
          </a:lstStyle>
          <a:p>
            <a:pPr defTabSz="914377" hangingPunct="0"/>
            <a:r>
              <a:rPr sz="3200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Accurate</a:t>
            </a:r>
            <a:endParaRPr lang="en-US" sz="3200" kern="0" dirty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  <a:p>
            <a:pPr defTabSz="914377" hangingPunct="0"/>
            <a:r>
              <a:rPr lang="en-US" sz="3200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Flexible</a:t>
            </a:r>
            <a:endParaRPr sz="3200" kern="0" dirty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58869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Title 1"/>
          <p:cNvSpPr txBox="1">
            <a:spLocks noGrp="1"/>
          </p:cNvSpPr>
          <p:nvPr>
            <p:ph type="title"/>
          </p:nvPr>
        </p:nvSpPr>
        <p:spPr>
          <a:xfrm>
            <a:off x="609600" y="274640"/>
            <a:ext cx="109728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sz="2800" dirty="0"/>
              <a:t>Macrophages </a:t>
            </a:r>
            <a:r>
              <a:rPr sz="2800" dirty="0" smtClean="0"/>
              <a:t>persist </a:t>
            </a:r>
            <a:r>
              <a:rPr sz="2800" dirty="0"/>
              <a:t>at wound sites to promote </a:t>
            </a:r>
            <a:r>
              <a:rPr sz="2800" dirty="0" smtClean="0"/>
              <a:t>repair</a:t>
            </a:r>
            <a:r>
              <a:rPr lang="en-US" sz="2800" dirty="0"/>
              <a:t> </a:t>
            </a:r>
            <a:r>
              <a:rPr lang="en-US" sz="2800" dirty="0" smtClean="0"/>
              <a:t>(?)</a:t>
            </a:r>
            <a:endParaRPr sz="2800" dirty="0"/>
          </a:p>
        </p:txBody>
      </p:sp>
      <p:sp>
        <p:nvSpPr>
          <p:cNvPr id="354" name="Rectangle 2"/>
          <p:cNvSpPr txBox="1"/>
          <p:nvPr/>
        </p:nvSpPr>
        <p:spPr>
          <a:xfrm>
            <a:off x="5006754" y="6078561"/>
            <a:ext cx="2088069" cy="338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tIns="45719" rIns="45719" bIns="45719">
            <a:spAutoFit/>
          </a:bodyPr>
          <a:lstStyle/>
          <a:p>
            <a:pPr algn="r" defTabSz="609567" hangingPunct="0">
              <a:defRPr sz="12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600" kern="0">
                <a:solidFill>
                  <a:srgbClr val="000000"/>
                </a:solidFill>
                <a:latin typeface="Helvetica Light"/>
                <a:sym typeface="Helvetica Light"/>
              </a:rPr>
              <a:t>Bentzinger et al</a:t>
            </a:r>
            <a:r>
              <a:rPr sz="1600" i="1" kern="0">
                <a:solidFill>
                  <a:srgbClr val="000000"/>
                </a:solidFill>
                <a:latin typeface="Helvetica Light"/>
                <a:sym typeface="Helvetica Light"/>
              </a:rPr>
              <a:t>, </a:t>
            </a:r>
            <a:r>
              <a:rPr sz="1600" kern="0">
                <a:solidFill>
                  <a:srgbClr val="000000"/>
                </a:solidFill>
                <a:latin typeface="Helvetica Light"/>
                <a:sym typeface="Helvetica Light"/>
              </a:rPr>
              <a:t>2013</a:t>
            </a:r>
          </a:p>
        </p:txBody>
      </p:sp>
      <p:grpSp>
        <p:nvGrpSpPr>
          <p:cNvPr id="357" name="Group 3"/>
          <p:cNvGrpSpPr/>
          <p:nvPr/>
        </p:nvGrpSpPr>
        <p:grpSpPr>
          <a:xfrm>
            <a:off x="-8" y="1417634"/>
            <a:ext cx="12093381" cy="4486037"/>
            <a:chOff x="0" y="0"/>
            <a:chExt cx="9070035" cy="3364527"/>
          </a:xfrm>
        </p:grpSpPr>
        <p:pic>
          <p:nvPicPr>
            <p:cNvPr id="355" name="Picture 4" descr="Picture 4"/>
            <p:cNvPicPr>
              <a:picLocks noChangeAspect="1"/>
            </p:cNvPicPr>
            <p:nvPr/>
          </p:nvPicPr>
          <p:blipFill>
            <a:blip r:embed="rId2">
              <a:extLst/>
            </a:blip>
            <a:srcRect b="52128"/>
            <a:stretch>
              <a:fillRect/>
            </a:stretch>
          </p:blipFill>
          <p:spPr>
            <a:xfrm>
              <a:off x="120747" y="-1"/>
              <a:ext cx="8949288" cy="33645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6" name="Rectangle 5"/>
            <p:cNvSpPr/>
            <p:nvPr/>
          </p:nvSpPr>
          <p:spPr>
            <a:xfrm>
              <a:off x="-1" y="-1"/>
              <a:ext cx="7322958" cy="344620"/>
            </a:xfrm>
            <a:prstGeom prst="rect">
              <a:avLst/>
            </a:prstGeom>
            <a:solidFill>
              <a:srgbClr val="FFFFFF"/>
            </a:solidFill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60957" tIns="60957" rIns="60957" bIns="60957" numCol="1" anchor="ctr">
              <a:noAutofit/>
            </a:bodyPr>
            <a:lstStyle/>
            <a:p>
              <a:pPr algn="ctr" defTabSz="609567" hangingPunct="0">
                <a:defRPr>
                  <a:solidFill>
                    <a:srgbClr val="FFFFFF"/>
                  </a:solidFill>
                </a:defRPr>
              </a:pPr>
              <a:endParaRPr sz="2800" kern="0">
                <a:solidFill>
                  <a:srgbClr val="FFFFFF"/>
                </a:solidFill>
                <a:latin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88423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Picture 65" descr="Picture 6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V="1">
            <a:off x="5036804" y="1387997"/>
            <a:ext cx="2298195" cy="2322153"/>
          </a:xfrm>
          <a:prstGeom prst="rect">
            <a:avLst/>
          </a:prstGeom>
          <a:ln w="12700">
            <a:miter lim="400000"/>
          </a:ln>
        </p:spPr>
      </p:pic>
      <p:sp>
        <p:nvSpPr>
          <p:cNvPr id="400" name="TextBox 1"/>
          <p:cNvSpPr txBox="1"/>
          <p:nvPr/>
        </p:nvSpPr>
        <p:spPr>
          <a:xfrm>
            <a:off x="6813247" y="4221687"/>
            <a:ext cx="2575699" cy="738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 algn="ctr">
              <a:defRPr sz="3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defTabSz="609585" hangingPunct="0"/>
            <a:r>
              <a:rPr sz="4000" kern="0">
                <a:solidFill>
                  <a:srgbClr val="000000"/>
                </a:solidFill>
              </a:rPr>
              <a:t>Pulmonary</a:t>
            </a:r>
          </a:p>
        </p:txBody>
      </p:sp>
      <p:sp>
        <p:nvSpPr>
          <p:cNvPr id="401" name="TextBox 5"/>
          <p:cNvSpPr txBox="1"/>
          <p:nvPr/>
        </p:nvSpPr>
        <p:spPr>
          <a:xfrm>
            <a:off x="273289" y="4221687"/>
            <a:ext cx="1777404" cy="738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 algn="ctr">
              <a:defRPr sz="3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defTabSz="609585" hangingPunct="0"/>
            <a:r>
              <a:rPr sz="4000" kern="0">
                <a:solidFill>
                  <a:srgbClr val="000000"/>
                </a:solidFill>
              </a:rPr>
              <a:t>Cancer</a:t>
            </a:r>
          </a:p>
        </p:txBody>
      </p:sp>
      <p:sp>
        <p:nvSpPr>
          <p:cNvPr id="402" name="TextBox 6"/>
          <p:cNvSpPr txBox="1"/>
          <p:nvPr/>
        </p:nvSpPr>
        <p:spPr>
          <a:xfrm>
            <a:off x="2868575" y="4221687"/>
            <a:ext cx="3090263" cy="738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 algn="ctr">
              <a:defRPr sz="3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defTabSz="609585" hangingPunct="0"/>
            <a:r>
              <a:rPr sz="4000" kern="0">
                <a:solidFill>
                  <a:srgbClr val="000000"/>
                </a:solidFill>
              </a:rPr>
              <a:t>Neurodegen.</a:t>
            </a:r>
          </a:p>
        </p:txBody>
      </p:sp>
      <p:sp>
        <p:nvSpPr>
          <p:cNvPr id="403" name="TextBox 7"/>
          <p:cNvSpPr txBox="1"/>
          <p:nvPr/>
        </p:nvSpPr>
        <p:spPr>
          <a:xfrm>
            <a:off x="9869565" y="4221687"/>
            <a:ext cx="2118843" cy="738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 algn="r">
              <a:defRPr sz="3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defTabSz="609585" hangingPunct="0"/>
            <a:r>
              <a:rPr sz="4000" kern="0">
                <a:solidFill>
                  <a:srgbClr val="000000"/>
                </a:solidFill>
              </a:rPr>
              <a:t>Vascular</a:t>
            </a:r>
          </a:p>
        </p:txBody>
      </p:sp>
      <p:sp>
        <p:nvSpPr>
          <p:cNvPr id="404" name="TextBox 10"/>
          <p:cNvSpPr txBox="1"/>
          <p:nvPr/>
        </p:nvSpPr>
        <p:spPr>
          <a:xfrm>
            <a:off x="140693" y="49037"/>
            <a:ext cx="11300845" cy="943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>
              <a:defRPr sz="40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defTabSz="609585" hangingPunct="0"/>
            <a:r>
              <a:rPr sz="5333" kern="0">
                <a:solidFill>
                  <a:srgbClr val="000000"/>
                </a:solidFill>
                <a:latin typeface="Helvetica"/>
                <a:cs typeface="Helvetica"/>
              </a:rPr>
              <a:t>Causes of Death in Adults Over 65</a:t>
            </a:r>
          </a:p>
        </p:txBody>
      </p:sp>
      <p:sp>
        <p:nvSpPr>
          <p:cNvPr id="405" name="Straight Connector 34"/>
          <p:cNvSpPr/>
          <p:nvPr/>
        </p:nvSpPr>
        <p:spPr>
          <a:xfrm flipV="1">
            <a:off x="1464769" y="3254959"/>
            <a:ext cx="3330227" cy="940452"/>
          </a:xfrm>
          <a:prstGeom prst="line">
            <a:avLst/>
          </a:prstGeom>
          <a:ln>
            <a:solidFill>
              <a:srgbClr val="808080"/>
            </a:solidFill>
          </a:ln>
        </p:spPr>
        <p:txBody>
          <a:bodyPr lIns="60957" tIns="60957" rIns="60957" bIns="60957"/>
          <a:lstStyle/>
          <a:p>
            <a:pPr defTabSz="609585" hangingPunct="0"/>
            <a:endParaRPr sz="2400" kern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406" name="Straight Connector 40"/>
          <p:cNvSpPr/>
          <p:nvPr/>
        </p:nvSpPr>
        <p:spPr>
          <a:xfrm>
            <a:off x="7334992" y="3254959"/>
            <a:ext cx="3179707" cy="940448"/>
          </a:xfrm>
          <a:prstGeom prst="line">
            <a:avLst/>
          </a:prstGeom>
          <a:ln>
            <a:solidFill>
              <a:srgbClr val="808080"/>
            </a:solidFill>
          </a:ln>
        </p:spPr>
        <p:txBody>
          <a:bodyPr lIns="60957" tIns="60957" rIns="60957" bIns="60957"/>
          <a:lstStyle/>
          <a:p>
            <a:pPr defTabSz="609585" hangingPunct="0"/>
            <a:endParaRPr sz="2400" kern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407" name="Straight Connector 74"/>
          <p:cNvSpPr/>
          <p:nvPr/>
        </p:nvSpPr>
        <p:spPr>
          <a:xfrm flipH="1" flipV="1">
            <a:off x="6525959" y="3850576"/>
            <a:ext cx="247379" cy="371115"/>
          </a:xfrm>
          <a:prstGeom prst="line">
            <a:avLst/>
          </a:prstGeom>
          <a:ln>
            <a:solidFill>
              <a:srgbClr val="808080"/>
            </a:solidFill>
          </a:ln>
        </p:spPr>
        <p:txBody>
          <a:bodyPr lIns="60957" tIns="60957" rIns="60957" bIns="60957"/>
          <a:lstStyle/>
          <a:p>
            <a:pPr defTabSz="609585" hangingPunct="0"/>
            <a:endParaRPr sz="2400" kern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408" name="Straight Connector 91"/>
          <p:cNvSpPr/>
          <p:nvPr/>
        </p:nvSpPr>
        <p:spPr>
          <a:xfrm flipV="1">
            <a:off x="5587997" y="3847773"/>
            <a:ext cx="257848" cy="373919"/>
          </a:xfrm>
          <a:prstGeom prst="line">
            <a:avLst/>
          </a:prstGeom>
          <a:ln>
            <a:solidFill>
              <a:srgbClr val="808080"/>
            </a:solidFill>
          </a:ln>
        </p:spPr>
        <p:txBody>
          <a:bodyPr lIns="60957" tIns="60957" rIns="60957" bIns="60957"/>
          <a:lstStyle/>
          <a:p>
            <a:pPr defTabSz="609585" hangingPunct="0"/>
            <a:endParaRPr sz="2400" kern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409" name="TextBox 99"/>
          <p:cNvSpPr txBox="1"/>
          <p:nvPr/>
        </p:nvSpPr>
        <p:spPr>
          <a:xfrm>
            <a:off x="8479808" y="5669609"/>
            <a:ext cx="3204076" cy="738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 algn="ctr">
              <a:defRPr sz="3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defTabSz="609585" hangingPunct="0"/>
            <a:r>
              <a:rPr sz="4000" kern="0">
                <a:solidFill>
                  <a:srgbClr val="000000"/>
                </a:solidFill>
              </a:rPr>
              <a:t>Regeneration</a:t>
            </a:r>
          </a:p>
        </p:txBody>
      </p:sp>
      <p:sp>
        <p:nvSpPr>
          <p:cNvPr id="410" name="TextBox 100"/>
          <p:cNvSpPr txBox="1"/>
          <p:nvPr/>
        </p:nvSpPr>
        <p:spPr>
          <a:xfrm>
            <a:off x="363991" y="5669609"/>
            <a:ext cx="3061408" cy="738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 algn="ctr">
              <a:defRPr sz="3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defTabSz="609585" hangingPunct="0"/>
            <a:r>
              <a:rPr sz="4000" kern="0">
                <a:solidFill>
                  <a:srgbClr val="000000"/>
                </a:solidFill>
              </a:rPr>
              <a:t>Inflammation</a:t>
            </a:r>
          </a:p>
        </p:txBody>
      </p:sp>
      <p:sp>
        <p:nvSpPr>
          <p:cNvPr id="411" name="Straight Connector 107"/>
          <p:cNvSpPr/>
          <p:nvPr/>
        </p:nvSpPr>
        <p:spPr>
          <a:xfrm>
            <a:off x="397834" y="5265093"/>
            <a:ext cx="11375329" cy="4"/>
          </a:xfrm>
          <a:prstGeom prst="line">
            <a:avLst/>
          </a:prstGeom>
          <a:ln>
            <a:solidFill>
              <a:srgbClr val="7F7F7F"/>
            </a:solidFill>
          </a:ln>
        </p:spPr>
        <p:txBody>
          <a:bodyPr lIns="60957" tIns="60957" rIns="60957" bIns="60957"/>
          <a:lstStyle/>
          <a:p>
            <a:pPr defTabSz="609585" hangingPunct="0"/>
            <a:endParaRPr sz="2400" kern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412" name="TextBox 117"/>
          <p:cNvSpPr txBox="1"/>
          <p:nvPr/>
        </p:nvSpPr>
        <p:spPr>
          <a:xfrm>
            <a:off x="3916784" y="5669609"/>
            <a:ext cx="3858101" cy="738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 algn="ctr">
              <a:defRPr sz="3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defTabSz="609585" hangingPunct="0"/>
            <a:r>
              <a:rPr sz="4000" kern="0">
                <a:solidFill>
                  <a:srgbClr val="000000"/>
                </a:solidFill>
              </a:rPr>
              <a:t>Oxidative Stress</a:t>
            </a:r>
          </a:p>
        </p:txBody>
      </p:sp>
    </p:spTree>
    <p:extLst>
      <p:ext uri="{BB962C8B-B14F-4D97-AF65-F5344CB8AC3E}">
        <p14:creationId xmlns:p14="http://schemas.microsoft.com/office/powerpoint/2010/main" val="7065973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Picture 65" descr="Picture 6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V="1">
            <a:off x="5036804" y="1387997"/>
            <a:ext cx="2298195" cy="2322153"/>
          </a:xfrm>
          <a:prstGeom prst="rect">
            <a:avLst/>
          </a:prstGeom>
          <a:ln w="12700">
            <a:miter lim="400000"/>
          </a:ln>
        </p:spPr>
      </p:pic>
      <p:sp>
        <p:nvSpPr>
          <p:cNvPr id="415" name="TextBox 1"/>
          <p:cNvSpPr txBox="1"/>
          <p:nvPr/>
        </p:nvSpPr>
        <p:spPr>
          <a:xfrm>
            <a:off x="6813245" y="4221687"/>
            <a:ext cx="2575699" cy="738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 algn="ctr">
              <a:defRPr sz="3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defTabSz="609585" hangingPunct="0"/>
            <a:r>
              <a:rPr sz="4000" kern="0">
                <a:solidFill>
                  <a:srgbClr val="000000"/>
                </a:solidFill>
              </a:rPr>
              <a:t>Pulmonary</a:t>
            </a:r>
          </a:p>
        </p:txBody>
      </p:sp>
      <p:sp>
        <p:nvSpPr>
          <p:cNvPr id="416" name="TextBox 5"/>
          <p:cNvSpPr txBox="1"/>
          <p:nvPr/>
        </p:nvSpPr>
        <p:spPr>
          <a:xfrm>
            <a:off x="273289" y="4221687"/>
            <a:ext cx="1777404" cy="738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 algn="ctr">
              <a:defRPr sz="3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defTabSz="609585" hangingPunct="0"/>
            <a:r>
              <a:rPr sz="4000" kern="0">
                <a:solidFill>
                  <a:srgbClr val="000000"/>
                </a:solidFill>
              </a:rPr>
              <a:t>Cancer</a:t>
            </a:r>
          </a:p>
        </p:txBody>
      </p:sp>
      <p:sp>
        <p:nvSpPr>
          <p:cNvPr id="417" name="TextBox 6"/>
          <p:cNvSpPr txBox="1"/>
          <p:nvPr/>
        </p:nvSpPr>
        <p:spPr>
          <a:xfrm>
            <a:off x="2868575" y="4221687"/>
            <a:ext cx="3090263" cy="738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 algn="ctr">
              <a:defRPr sz="3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defTabSz="609585" hangingPunct="0"/>
            <a:r>
              <a:rPr sz="4000" kern="0">
                <a:solidFill>
                  <a:srgbClr val="000000"/>
                </a:solidFill>
              </a:rPr>
              <a:t>Neurodegen.</a:t>
            </a:r>
          </a:p>
        </p:txBody>
      </p:sp>
      <p:sp>
        <p:nvSpPr>
          <p:cNvPr id="418" name="TextBox 7"/>
          <p:cNvSpPr txBox="1"/>
          <p:nvPr/>
        </p:nvSpPr>
        <p:spPr>
          <a:xfrm>
            <a:off x="9869565" y="4221687"/>
            <a:ext cx="2118843" cy="738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 algn="r">
              <a:defRPr sz="3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defTabSz="609585" hangingPunct="0"/>
            <a:r>
              <a:rPr sz="4000" kern="0">
                <a:solidFill>
                  <a:srgbClr val="000000"/>
                </a:solidFill>
              </a:rPr>
              <a:t>Vascular</a:t>
            </a:r>
          </a:p>
        </p:txBody>
      </p:sp>
      <p:sp>
        <p:nvSpPr>
          <p:cNvPr id="419" name="TextBox 10"/>
          <p:cNvSpPr txBox="1"/>
          <p:nvPr/>
        </p:nvSpPr>
        <p:spPr>
          <a:xfrm>
            <a:off x="140693" y="49037"/>
            <a:ext cx="11300845" cy="943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>
              <a:defRPr sz="40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defTabSz="609585" hangingPunct="0"/>
            <a:r>
              <a:rPr sz="5333" kern="0">
                <a:solidFill>
                  <a:srgbClr val="000000"/>
                </a:solidFill>
                <a:latin typeface="Helvetica"/>
                <a:cs typeface="Helvetica"/>
              </a:rPr>
              <a:t>Causes of Death in Adults Over 65</a:t>
            </a:r>
          </a:p>
        </p:txBody>
      </p:sp>
      <p:sp>
        <p:nvSpPr>
          <p:cNvPr id="420" name="Straight Connector 34"/>
          <p:cNvSpPr/>
          <p:nvPr/>
        </p:nvSpPr>
        <p:spPr>
          <a:xfrm flipV="1">
            <a:off x="1464769" y="3254958"/>
            <a:ext cx="3330227" cy="940453"/>
          </a:xfrm>
          <a:prstGeom prst="line">
            <a:avLst/>
          </a:prstGeom>
          <a:ln>
            <a:solidFill>
              <a:srgbClr val="808080"/>
            </a:solidFill>
          </a:ln>
        </p:spPr>
        <p:txBody>
          <a:bodyPr lIns="60957" tIns="60957" rIns="60957" bIns="60957"/>
          <a:lstStyle/>
          <a:p>
            <a:pPr defTabSz="609585" hangingPunct="0"/>
            <a:endParaRPr sz="2400" kern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421" name="Straight Connector 40"/>
          <p:cNvSpPr/>
          <p:nvPr/>
        </p:nvSpPr>
        <p:spPr>
          <a:xfrm>
            <a:off x="7334992" y="3254961"/>
            <a:ext cx="3179707" cy="940447"/>
          </a:xfrm>
          <a:prstGeom prst="line">
            <a:avLst/>
          </a:prstGeom>
          <a:ln>
            <a:solidFill>
              <a:srgbClr val="808080"/>
            </a:solidFill>
          </a:ln>
        </p:spPr>
        <p:txBody>
          <a:bodyPr lIns="60957" tIns="60957" rIns="60957" bIns="60957"/>
          <a:lstStyle/>
          <a:p>
            <a:pPr defTabSz="609585" hangingPunct="0"/>
            <a:endParaRPr sz="2400" kern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422" name="Straight Connector 74"/>
          <p:cNvSpPr/>
          <p:nvPr/>
        </p:nvSpPr>
        <p:spPr>
          <a:xfrm flipH="1" flipV="1">
            <a:off x="6525959" y="3850576"/>
            <a:ext cx="247379" cy="371115"/>
          </a:xfrm>
          <a:prstGeom prst="line">
            <a:avLst/>
          </a:prstGeom>
          <a:ln>
            <a:solidFill>
              <a:srgbClr val="808080"/>
            </a:solidFill>
          </a:ln>
        </p:spPr>
        <p:txBody>
          <a:bodyPr lIns="60957" tIns="60957" rIns="60957" bIns="60957"/>
          <a:lstStyle/>
          <a:p>
            <a:pPr defTabSz="609585" hangingPunct="0"/>
            <a:endParaRPr sz="2400" kern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423" name="Straight Connector 91"/>
          <p:cNvSpPr/>
          <p:nvPr/>
        </p:nvSpPr>
        <p:spPr>
          <a:xfrm flipV="1">
            <a:off x="5587997" y="3847773"/>
            <a:ext cx="257848" cy="373919"/>
          </a:xfrm>
          <a:prstGeom prst="line">
            <a:avLst/>
          </a:prstGeom>
          <a:ln>
            <a:solidFill>
              <a:srgbClr val="808080"/>
            </a:solidFill>
          </a:ln>
        </p:spPr>
        <p:txBody>
          <a:bodyPr lIns="60957" tIns="60957" rIns="60957" bIns="60957"/>
          <a:lstStyle/>
          <a:p>
            <a:pPr defTabSz="609585" hangingPunct="0"/>
            <a:endParaRPr sz="2400" kern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424" name="TextBox 99"/>
          <p:cNvSpPr txBox="1"/>
          <p:nvPr/>
        </p:nvSpPr>
        <p:spPr>
          <a:xfrm>
            <a:off x="8479807" y="5669609"/>
            <a:ext cx="3204076" cy="738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 algn="ctr">
              <a:defRPr sz="3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defTabSz="609585" hangingPunct="0"/>
            <a:r>
              <a:rPr sz="4000" kern="0">
                <a:solidFill>
                  <a:srgbClr val="000000"/>
                </a:solidFill>
              </a:rPr>
              <a:t>Regeneration</a:t>
            </a:r>
          </a:p>
        </p:txBody>
      </p:sp>
      <p:sp>
        <p:nvSpPr>
          <p:cNvPr id="425" name="TextBox 100"/>
          <p:cNvSpPr txBox="1"/>
          <p:nvPr/>
        </p:nvSpPr>
        <p:spPr>
          <a:xfrm>
            <a:off x="363991" y="5669609"/>
            <a:ext cx="3061408" cy="738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 algn="ctr">
              <a:defRPr sz="3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defTabSz="609585" hangingPunct="0"/>
            <a:r>
              <a:rPr sz="4000" kern="0">
                <a:solidFill>
                  <a:srgbClr val="000000"/>
                </a:solidFill>
              </a:rPr>
              <a:t>Inflammation</a:t>
            </a:r>
          </a:p>
        </p:txBody>
      </p:sp>
      <p:sp>
        <p:nvSpPr>
          <p:cNvPr id="426" name="Straight Connector 107"/>
          <p:cNvSpPr/>
          <p:nvPr/>
        </p:nvSpPr>
        <p:spPr>
          <a:xfrm>
            <a:off x="397833" y="5265094"/>
            <a:ext cx="11375331" cy="1"/>
          </a:xfrm>
          <a:prstGeom prst="line">
            <a:avLst/>
          </a:prstGeom>
          <a:ln>
            <a:solidFill>
              <a:srgbClr val="7F7F7F"/>
            </a:solidFill>
          </a:ln>
        </p:spPr>
        <p:txBody>
          <a:bodyPr lIns="60957" tIns="60957" rIns="60957" bIns="60957"/>
          <a:lstStyle/>
          <a:p>
            <a:pPr defTabSz="609585" hangingPunct="0"/>
            <a:endParaRPr sz="2400" kern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427" name="TextBox 117"/>
          <p:cNvSpPr txBox="1"/>
          <p:nvPr/>
        </p:nvSpPr>
        <p:spPr>
          <a:xfrm>
            <a:off x="3916784" y="5669609"/>
            <a:ext cx="3858101" cy="738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 algn="ctr">
              <a:defRPr sz="3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defTabSz="609585" hangingPunct="0"/>
            <a:r>
              <a:rPr sz="4000" kern="0">
                <a:solidFill>
                  <a:srgbClr val="000000"/>
                </a:solidFill>
              </a:rPr>
              <a:t>Oxidative Stress</a:t>
            </a:r>
          </a:p>
        </p:txBody>
      </p:sp>
      <p:sp>
        <p:nvSpPr>
          <p:cNvPr id="428" name="TextBox 1"/>
          <p:cNvSpPr txBox="1"/>
          <p:nvPr/>
        </p:nvSpPr>
        <p:spPr>
          <a:xfrm>
            <a:off x="382406" y="4933975"/>
            <a:ext cx="11506101" cy="800213"/>
          </a:xfrm>
          <a:prstGeom prst="rect">
            <a:avLst/>
          </a:prstGeom>
          <a:solidFill>
            <a:srgbClr val="00DC98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0957" tIns="60957" rIns="60957" bIns="60957">
            <a:spAutoFit/>
          </a:bodyPr>
          <a:lstStyle>
            <a:lvl1pPr algn="ctr">
              <a:defRPr sz="3600" b="1"/>
            </a:lvl1pPr>
          </a:lstStyle>
          <a:p>
            <a:pPr defTabSz="609585" hangingPunct="0"/>
            <a:r>
              <a:rPr sz="4400" kern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Shared causes: need for theory?</a:t>
            </a:r>
          </a:p>
        </p:txBody>
      </p:sp>
    </p:spTree>
    <p:extLst>
      <p:ext uri="{BB962C8B-B14F-4D97-AF65-F5344CB8AC3E}">
        <p14:creationId xmlns:p14="http://schemas.microsoft.com/office/powerpoint/2010/main" val="27328612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Picture 65" descr="Picture 6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V="1">
            <a:off x="5036804" y="1387997"/>
            <a:ext cx="2298195" cy="2322153"/>
          </a:xfrm>
          <a:prstGeom prst="rect">
            <a:avLst/>
          </a:prstGeom>
          <a:ln w="12700">
            <a:miter lim="400000"/>
          </a:ln>
        </p:spPr>
      </p:pic>
      <p:sp>
        <p:nvSpPr>
          <p:cNvPr id="431" name="TextBox 1"/>
          <p:cNvSpPr txBox="1"/>
          <p:nvPr/>
        </p:nvSpPr>
        <p:spPr>
          <a:xfrm>
            <a:off x="6813245" y="4221687"/>
            <a:ext cx="2575699" cy="738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 algn="ctr">
              <a:defRPr sz="3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defTabSz="609585" hangingPunct="0"/>
            <a:r>
              <a:rPr sz="4000" kern="0" dirty="0">
                <a:solidFill>
                  <a:schemeClr val="bg1">
                    <a:lumMod val="65000"/>
                  </a:schemeClr>
                </a:solidFill>
              </a:rPr>
              <a:t>Pulmonary</a:t>
            </a:r>
          </a:p>
        </p:txBody>
      </p:sp>
      <p:sp>
        <p:nvSpPr>
          <p:cNvPr id="432" name="TextBox 5"/>
          <p:cNvSpPr txBox="1"/>
          <p:nvPr/>
        </p:nvSpPr>
        <p:spPr>
          <a:xfrm>
            <a:off x="230810" y="4221687"/>
            <a:ext cx="1862363" cy="738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 algn="ctr">
              <a:defRPr sz="3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defTabSz="609585" hangingPunct="0"/>
            <a:r>
              <a:rPr sz="4000" b="1" kern="0" dirty="0">
                <a:solidFill>
                  <a:srgbClr val="000000"/>
                </a:solidFill>
              </a:rPr>
              <a:t>Cancer</a:t>
            </a:r>
          </a:p>
        </p:txBody>
      </p:sp>
      <p:sp>
        <p:nvSpPr>
          <p:cNvPr id="433" name="TextBox 6"/>
          <p:cNvSpPr txBox="1"/>
          <p:nvPr/>
        </p:nvSpPr>
        <p:spPr>
          <a:xfrm>
            <a:off x="2786021" y="4221687"/>
            <a:ext cx="3255372" cy="738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 algn="ctr">
              <a:defRPr sz="3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defTabSz="609585" hangingPunct="0"/>
            <a:r>
              <a:rPr sz="4000" b="1" kern="0">
                <a:solidFill>
                  <a:srgbClr val="000000"/>
                </a:solidFill>
              </a:rPr>
              <a:t>Neurodegen.</a:t>
            </a:r>
          </a:p>
        </p:txBody>
      </p:sp>
      <p:sp>
        <p:nvSpPr>
          <p:cNvPr id="434" name="TextBox 7"/>
          <p:cNvSpPr txBox="1"/>
          <p:nvPr/>
        </p:nvSpPr>
        <p:spPr>
          <a:xfrm>
            <a:off x="9869565" y="4221687"/>
            <a:ext cx="2118843" cy="738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 algn="r">
              <a:defRPr sz="3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defTabSz="609585" hangingPunct="0"/>
            <a:r>
              <a:rPr sz="4000" kern="0">
                <a:solidFill>
                  <a:schemeClr val="bg1">
                    <a:lumMod val="65000"/>
                  </a:schemeClr>
                </a:solidFill>
              </a:rPr>
              <a:t>Vascular</a:t>
            </a:r>
          </a:p>
        </p:txBody>
      </p:sp>
      <p:sp>
        <p:nvSpPr>
          <p:cNvPr id="435" name="TextBox 10"/>
          <p:cNvSpPr txBox="1"/>
          <p:nvPr/>
        </p:nvSpPr>
        <p:spPr>
          <a:xfrm>
            <a:off x="1562254" y="266636"/>
            <a:ext cx="9077479" cy="779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>
              <a:defRPr sz="40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defTabSz="609585" hangingPunct="0"/>
            <a:r>
              <a:rPr sz="4267" kern="0" dirty="0">
                <a:solidFill>
                  <a:srgbClr val="000000"/>
                </a:solidFill>
                <a:latin typeface="Helvetica"/>
                <a:cs typeface="Helvetica"/>
              </a:rPr>
              <a:t>Causes of Death in Adults Over 65</a:t>
            </a:r>
          </a:p>
        </p:txBody>
      </p:sp>
      <p:sp>
        <p:nvSpPr>
          <p:cNvPr id="436" name="Straight Connector 34"/>
          <p:cNvSpPr/>
          <p:nvPr/>
        </p:nvSpPr>
        <p:spPr>
          <a:xfrm flipV="1">
            <a:off x="1464769" y="3254958"/>
            <a:ext cx="3330227" cy="940453"/>
          </a:xfrm>
          <a:prstGeom prst="line">
            <a:avLst/>
          </a:prstGeom>
          <a:ln>
            <a:solidFill>
              <a:srgbClr val="808080"/>
            </a:solidFill>
          </a:ln>
        </p:spPr>
        <p:txBody>
          <a:bodyPr lIns="60957" tIns="60957" rIns="60957" bIns="60957"/>
          <a:lstStyle/>
          <a:p>
            <a:pPr defTabSz="609585" hangingPunct="0"/>
            <a:endParaRPr sz="2400" kern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437" name="Straight Connector 40"/>
          <p:cNvSpPr/>
          <p:nvPr/>
        </p:nvSpPr>
        <p:spPr>
          <a:xfrm>
            <a:off x="7334992" y="3254961"/>
            <a:ext cx="3179707" cy="940447"/>
          </a:xfrm>
          <a:prstGeom prst="line">
            <a:avLst/>
          </a:prstGeom>
          <a:ln>
            <a:solidFill>
              <a:srgbClr val="808080"/>
            </a:solidFill>
          </a:ln>
        </p:spPr>
        <p:txBody>
          <a:bodyPr lIns="60957" tIns="60957" rIns="60957" bIns="60957"/>
          <a:lstStyle/>
          <a:p>
            <a:pPr defTabSz="609585" hangingPunct="0"/>
            <a:endParaRPr sz="2400" kern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438" name="Straight Connector 74"/>
          <p:cNvSpPr/>
          <p:nvPr/>
        </p:nvSpPr>
        <p:spPr>
          <a:xfrm flipH="1" flipV="1">
            <a:off x="6525959" y="3850576"/>
            <a:ext cx="247379" cy="371115"/>
          </a:xfrm>
          <a:prstGeom prst="line">
            <a:avLst/>
          </a:prstGeom>
          <a:ln>
            <a:solidFill>
              <a:srgbClr val="808080"/>
            </a:solidFill>
          </a:ln>
        </p:spPr>
        <p:txBody>
          <a:bodyPr lIns="60957" tIns="60957" rIns="60957" bIns="60957"/>
          <a:lstStyle/>
          <a:p>
            <a:pPr defTabSz="609585" hangingPunct="0"/>
            <a:endParaRPr sz="2400" kern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439" name="Straight Connector 91"/>
          <p:cNvSpPr/>
          <p:nvPr/>
        </p:nvSpPr>
        <p:spPr>
          <a:xfrm flipV="1">
            <a:off x="5587997" y="3847773"/>
            <a:ext cx="257848" cy="373919"/>
          </a:xfrm>
          <a:prstGeom prst="line">
            <a:avLst/>
          </a:prstGeom>
          <a:ln>
            <a:solidFill>
              <a:srgbClr val="808080"/>
            </a:solidFill>
          </a:ln>
        </p:spPr>
        <p:txBody>
          <a:bodyPr lIns="60957" tIns="60957" rIns="60957" bIns="60957"/>
          <a:lstStyle/>
          <a:p>
            <a:pPr defTabSz="609585" hangingPunct="0"/>
            <a:endParaRPr sz="2400" kern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440" name="TextBox 99"/>
          <p:cNvSpPr txBox="1"/>
          <p:nvPr/>
        </p:nvSpPr>
        <p:spPr>
          <a:xfrm>
            <a:off x="8479807" y="5669609"/>
            <a:ext cx="3204076" cy="738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 algn="ctr">
              <a:defRPr sz="3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defTabSz="609585" hangingPunct="0"/>
            <a:r>
              <a:rPr sz="4000" kern="0">
                <a:solidFill>
                  <a:srgbClr val="000000"/>
                </a:solidFill>
              </a:rPr>
              <a:t>Regeneration</a:t>
            </a:r>
          </a:p>
        </p:txBody>
      </p:sp>
      <p:sp>
        <p:nvSpPr>
          <p:cNvPr id="441" name="TextBox 100"/>
          <p:cNvSpPr txBox="1"/>
          <p:nvPr/>
        </p:nvSpPr>
        <p:spPr>
          <a:xfrm>
            <a:off x="363991" y="5669609"/>
            <a:ext cx="3061408" cy="738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 algn="ctr">
              <a:defRPr sz="3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defTabSz="609585" hangingPunct="0"/>
            <a:r>
              <a:rPr sz="4000" kern="0">
                <a:solidFill>
                  <a:srgbClr val="000000"/>
                </a:solidFill>
              </a:rPr>
              <a:t>Inflammation</a:t>
            </a:r>
          </a:p>
        </p:txBody>
      </p:sp>
      <p:sp>
        <p:nvSpPr>
          <p:cNvPr id="442" name="Straight Connector 107"/>
          <p:cNvSpPr/>
          <p:nvPr/>
        </p:nvSpPr>
        <p:spPr>
          <a:xfrm>
            <a:off x="397833" y="5265094"/>
            <a:ext cx="11375331" cy="1"/>
          </a:xfrm>
          <a:prstGeom prst="line">
            <a:avLst/>
          </a:prstGeom>
          <a:ln>
            <a:solidFill>
              <a:srgbClr val="7F7F7F"/>
            </a:solidFill>
          </a:ln>
        </p:spPr>
        <p:txBody>
          <a:bodyPr lIns="60957" tIns="60957" rIns="60957" bIns="60957"/>
          <a:lstStyle/>
          <a:p>
            <a:pPr defTabSz="609585" hangingPunct="0"/>
            <a:endParaRPr sz="2400" kern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443" name="TextBox 117"/>
          <p:cNvSpPr txBox="1"/>
          <p:nvPr/>
        </p:nvSpPr>
        <p:spPr>
          <a:xfrm>
            <a:off x="3916784" y="5669609"/>
            <a:ext cx="3858101" cy="738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 algn="ctr">
              <a:defRPr sz="3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defTabSz="609585" hangingPunct="0"/>
            <a:r>
              <a:rPr sz="4000" kern="0">
                <a:solidFill>
                  <a:srgbClr val="000000"/>
                </a:solidFill>
              </a:rPr>
              <a:t>Oxidative Stress</a:t>
            </a:r>
          </a:p>
        </p:txBody>
      </p:sp>
      <p:sp>
        <p:nvSpPr>
          <p:cNvPr id="444" name="TextBox 15"/>
          <p:cNvSpPr txBox="1"/>
          <p:nvPr/>
        </p:nvSpPr>
        <p:spPr>
          <a:xfrm>
            <a:off x="365083" y="3484697"/>
            <a:ext cx="5111650" cy="738658"/>
          </a:xfrm>
          <a:prstGeom prst="rect">
            <a:avLst/>
          </a:prstGeom>
          <a:solidFill>
            <a:srgbClr val="FFFF0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 algn="ctr">
              <a:defRPr sz="30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defTabSz="609585" hangingPunct="0"/>
            <a:r>
              <a:rPr sz="4000" kern="0" dirty="0">
                <a:solidFill>
                  <a:srgbClr val="000000"/>
                </a:solidFill>
                <a:latin typeface="Helvetica"/>
                <a:cs typeface="Helvetica"/>
              </a:rPr>
              <a:t>Inverse Correlation?</a:t>
            </a:r>
          </a:p>
        </p:txBody>
      </p:sp>
    </p:spTree>
    <p:extLst>
      <p:ext uri="{BB962C8B-B14F-4D97-AF65-F5344CB8AC3E}">
        <p14:creationId xmlns:p14="http://schemas.microsoft.com/office/powerpoint/2010/main" val="5735797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sub70.png" descr="sub70.png"/>
          <p:cNvPicPr>
            <a:picLocks noChangeAspect="1"/>
          </p:cNvPicPr>
          <p:nvPr/>
        </p:nvPicPr>
        <p:blipFill>
          <a:blip r:embed="rId2">
            <a:extLst/>
          </a:blip>
          <a:srcRect l="26678" t="8840" r="23454" b="15844"/>
          <a:stretch>
            <a:fillRect/>
          </a:stretch>
        </p:blipFill>
        <p:spPr>
          <a:xfrm>
            <a:off x="1171964" y="733627"/>
            <a:ext cx="4461024" cy="4219381"/>
          </a:xfrm>
          <a:prstGeom prst="rect">
            <a:avLst/>
          </a:prstGeom>
          <a:ln w="12700">
            <a:miter lim="400000"/>
          </a:ln>
        </p:spPr>
      </p:pic>
      <p:sp>
        <p:nvSpPr>
          <p:cNvPr id="449" name="TextBox 5"/>
          <p:cNvSpPr txBox="1"/>
          <p:nvPr/>
        </p:nvSpPr>
        <p:spPr>
          <a:xfrm>
            <a:off x="104472" y="1055152"/>
            <a:ext cx="1777404" cy="738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 algn="ctr">
              <a:defRPr sz="3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defTabSz="609585" hangingPunct="0"/>
            <a:r>
              <a:rPr sz="4000" kern="0">
                <a:solidFill>
                  <a:srgbClr val="000000"/>
                </a:solidFill>
              </a:rPr>
              <a:t>Cancer</a:t>
            </a:r>
          </a:p>
        </p:txBody>
      </p:sp>
      <p:sp>
        <p:nvSpPr>
          <p:cNvPr id="450" name="TextBox 6"/>
          <p:cNvSpPr txBox="1"/>
          <p:nvPr/>
        </p:nvSpPr>
        <p:spPr>
          <a:xfrm>
            <a:off x="232713" y="4442827"/>
            <a:ext cx="1520923" cy="738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 algn="ctr">
              <a:defRPr sz="3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defTabSz="609585" hangingPunct="0"/>
            <a:r>
              <a:rPr sz="4000" kern="0">
                <a:solidFill>
                  <a:srgbClr val="000000"/>
                </a:solidFill>
              </a:rPr>
              <a:t>Neuro</a:t>
            </a:r>
          </a:p>
        </p:txBody>
      </p:sp>
      <p:sp>
        <p:nvSpPr>
          <p:cNvPr id="451" name="TextBox 10"/>
          <p:cNvSpPr txBox="1"/>
          <p:nvPr/>
        </p:nvSpPr>
        <p:spPr>
          <a:xfrm>
            <a:off x="2466797" y="32104"/>
            <a:ext cx="1870378" cy="943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>
              <a:defRPr sz="40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defTabSz="609585" hangingPunct="0"/>
            <a:r>
              <a:rPr sz="5333" kern="0">
                <a:solidFill>
                  <a:srgbClr val="000000"/>
                </a:solidFill>
                <a:latin typeface="Helvetica"/>
                <a:cs typeface="Helvetica"/>
              </a:rPr>
              <a:t>50-69</a:t>
            </a:r>
          </a:p>
        </p:txBody>
      </p:sp>
      <p:sp>
        <p:nvSpPr>
          <p:cNvPr id="452" name="TextBox 99"/>
          <p:cNvSpPr txBox="1"/>
          <p:nvPr/>
        </p:nvSpPr>
        <p:spPr>
          <a:xfrm>
            <a:off x="8479807" y="5669609"/>
            <a:ext cx="3204076" cy="738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 algn="ctr">
              <a:defRPr sz="3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defTabSz="609585" hangingPunct="0"/>
            <a:r>
              <a:rPr sz="4000" kern="0">
                <a:solidFill>
                  <a:srgbClr val="000000"/>
                </a:solidFill>
              </a:rPr>
              <a:t>Regeneration</a:t>
            </a:r>
          </a:p>
        </p:txBody>
      </p:sp>
      <p:sp>
        <p:nvSpPr>
          <p:cNvPr id="453" name="TextBox 100"/>
          <p:cNvSpPr txBox="1"/>
          <p:nvPr/>
        </p:nvSpPr>
        <p:spPr>
          <a:xfrm>
            <a:off x="363991" y="5669609"/>
            <a:ext cx="3061408" cy="738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 algn="ctr">
              <a:defRPr sz="3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defTabSz="609585" hangingPunct="0"/>
            <a:r>
              <a:rPr sz="4000" kern="0">
                <a:solidFill>
                  <a:srgbClr val="000000"/>
                </a:solidFill>
              </a:rPr>
              <a:t>Inflammation</a:t>
            </a:r>
          </a:p>
        </p:txBody>
      </p:sp>
      <p:sp>
        <p:nvSpPr>
          <p:cNvPr id="454" name="Straight Connector 107"/>
          <p:cNvSpPr/>
          <p:nvPr/>
        </p:nvSpPr>
        <p:spPr>
          <a:xfrm>
            <a:off x="397833" y="5265094"/>
            <a:ext cx="11375331" cy="1"/>
          </a:xfrm>
          <a:prstGeom prst="line">
            <a:avLst/>
          </a:prstGeom>
          <a:ln>
            <a:solidFill>
              <a:srgbClr val="7F7F7F"/>
            </a:solidFill>
          </a:ln>
        </p:spPr>
        <p:txBody>
          <a:bodyPr lIns="60957" tIns="60957" rIns="60957" bIns="60957"/>
          <a:lstStyle/>
          <a:p>
            <a:pPr defTabSz="609585" hangingPunct="0"/>
            <a:endParaRPr sz="2400" kern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455" name="TextBox 117"/>
          <p:cNvSpPr txBox="1"/>
          <p:nvPr/>
        </p:nvSpPr>
        <p:spPr>
          <a:xfrm>
            <a:off x="3916784" y="5669609"/>
            <a:ext cx="3858101" cy="738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 algn="ctr">
              <a:defRPr sz="3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defTabSz="609585" hangingPunct="0"/>
            <a:r>
              <a:rPr sz="4000" kern="0">
                <a:solidFill>
                  <a:srgbClr val="000000"/>
                </a:solidFill>
              </a:rPr>
              <a:t>Oxidative Stress</a:t>
            </a:r>
          </a:p>
        </p:txBody>
      </p:sp>
      <p:sp>
        <p:nvSpPr>
          <p:cNvPr id="456" name="TextBox 1"/>
          <p:cNvSpPr txBox="1"/>
          <p:nvPr/>
        </p:nvSpPr>
        <p:spPr>
          <a:xfrm>
            <a:off x="261495" y="5576985"/>
            <a:ext cx="11506101" cy="861768"/>
          </a:xfrm>
          <a:prstGeom prst="rect">
            <a:avLst/>
          </a:prstGeom>
          <a:solidFill>
            <a:srgbClr val="00DC98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0957" tIns="60957" rIns="60957" bIns="60957">
            <a:spAutoFit/>
          </a:bodyPr>
          <a:lstStyle>
            <a:lvl1pPr algn="ctr">
              <a:defRPr sz="3600" b="1"/>
            </a:lvl1pPr>
          </a:lstStyle>
          <a:p>
            <a:pPr defTabSz="609585" hangingPunct="0"/>
            <a:r>
              <a:rPr sz="4800" kern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Shared causes: need for theory?</a:t>
            </a:r>
          </a:p>
        </p:txBody>
      </p:sp>
      <p:pic>
        <p:nvPicPr>
          <p:cNvPr id="457" name="sub100.png" descr="sub100.png"/>
          <p:cNvPicPr>
            <a:picLocks noChangeAspect="1"/>
          </p:cNvPicPr>
          <p:nvPr/>
        </p:nvPicPr>
        <p:blipFill>
          <a:blip r:embed="rId3">
            <a:extLst/>
          </a:blip>
          <a:srcRect l="22519" t="9088" r="22519" b="14125"/>
          <a:stretch>
            <a:fillRect/>
          </a:stretch>
        </p:blipFill>
        <p:spPr>
          <a:xfrm>
            <a:off x="6615610" y="864014"/>
            <a:ext cx="5001913" cy="4349340"/>
          </a:xfrm>
          <a:prstGeom prst="rect">
            <a:avLst/>
          </a:prstGeom>
          <a:ln w="12700">
            <a:miter lim="400000"/>
          </a:ln>
        </p:spPr>
      </p:pic>
      <p:sp>
        <p:nvSpPr>
          <p:cNvPr id="458" name="TextBox 5"/>
          <p:cNvSpPr txBox="1"/>
          <p:nvPr/>
        </p:nvSpPr>
        <p:spPr>
          <a:xfrm>
            <a:off x="6031139" y="1004959"/>
            <a:ext cx="1777404" cy="738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 algn="ctr">
              <a:defRPr sz="3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defTabSz="609585" hangingPunct="0"/>
            <a:r>
              <a:rPr sz="4000" kern="0">
                <a:solidFill>
                  <a:srgbClr val="000000"/>
                </a:solidFill>
              </a:rPr>
              <a:t>Cancer</a:t>
            </a:r>
          </a:p>
        </p:txBody>
      </p:sp>
      <p:sp>
        <p:nvSpPr>
          <p:cNvPr id="459" name="TextBox 6"/>
          <p:cNvSpPr txBox="1"/>
          <p:nvPr/>
        </p:nvSpPr>
        <p:spPr>
          <a:xfrm>
            <a:off x="6159379" y="4392633"/>
            <a:ext cx="1520923" cy="738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 algn="ctr">
              <a:defRPr sz="3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defTabSz="609585" hangingPunct="0"/>
            <a:r>
              <a:rPr sz="4000" kern="0">
                <a:solidFill>
                  <a:srgbClr val="000000"/>
                </a:solidFill>
              </a:rPr>
              <a:t>Neuro</a:t>
            </a:r>
          </a:p>
        </p:txBody>
      </p:sp>
      <p:sp>
        <p:nvSpPr>
          <p:cNvPr id="460" name="TextBox 10"/>
          <p:cNvSpPr txBox="1"/>
          <p:nvPr/>
        </p:nvSpPr>
        <p:spPr>
          <a:xfrm>
            <a:off x="8647465" y="32104"/>
            <a:ext cx="1282076" cy="943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>
              <a:defRPr sz="40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defTabSz="609585" hangingPunct="0"/>
            <a:r>
              <a:rPr sz="5333" kern="0">
                <a:solidFill>
                  <a:srgbClr val="000000"/>
                </a:solidFill>
                <a:latin typeface="Helvetica"/>
                <a:cs typeface="Helvetica"/>
              </a:rPr>
              <a:t>70+</a:t>
            </a:r>
          </a:p>
        </p:txBody>
      </p:sp>
      <p:sp>
        <p:nvSpPr>
          <p:cNvPr id="461" name="TextBox 6"/>
          <p:cNvSpPr txBox="1"/>
          <p:nvPr/>
        </p:nvSpPr>
        <p:spPr>
          <a:xfrm>
            <a:off x="5073440" y="171658"/>
            <a:ext cx="2838592" cy="656649"/>
          </a:xfrm>
          <a:prstGeom prst="rect">
            <a:avLst/>
          </a:prstGeom>
          <a:solidFill>
            <a:srgbClr val="A4E8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 algn="ctr">
              <a:defRPr sz="2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defTabSz="609585" hangingPunct="0"/>
            <a:r>
              <a:rPr sz="3467" kern="0">
                <a:solidFill>
                  <a:srgbClr val="000000"/>
                </a:solidFill>
              </a:rPr>
              <a:t>Zoom in: U.S.</a:t>
            </a:r>
          </a:p>
        </p:txBody>
      </p:sp>
    </p:spTree>
    <p:extLst>
      <p:ext uri="{BB962C8B-B14F-4D97-AF65-F5344CB8AC3E}">
        <p14:creationId xmlns:p14="http://schemas.microsoft.com/office/powerpoint/2010/main" val="17671708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1752600" y="2514600"/>
            <a:ext cx="9144000" cy="1778653"/>
          </a:xfrm>
        </p:spPr>
        <p:txBody>
          <a:bodyPr/>
          <a:lstStyle/>
          <a:p>
            <a:r>
              <a:rPr lang="en-US" altLang="en-US" sz="5400" dirty="0" smtClean="0"/>
              <a:t>Lifespan, violence, cancer, wound healing, and sociality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825685" y="4813518"/>
            <a:ext cx="233711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/>
                <a:cs typeface="Arial"/>
              </a:rPr>
              <a:t>With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/>
                <a:cs typeface="Arial"/>
              </a:rPr>
              <a:t>Lea Goentoro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/>
                <a:cs typeface="Arial"/>
              </a:rPr>
              <a:t>Lior Pachter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/>
                <a:cs typeface="Arial"/>
              </a:rPr>
              <a:t>Matt Thomson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/>
              <a:cs typeface="Arial"/>
            </a:endParaRPr>
          </a:p>
        </p:txBody>
      </p:sp>
      <p:sp>
        <p:nvSpPr>
          <p:cNvPr id="7" name="Title 6"/>
          <p:cNvSpPr txBox="1">
            <a:spLocks/>
          </p:cNvSpPr>
          <p:nvPr/>
        </p:nvSpPr>
        <p:spPr bwMode="auto">
          <a:xfrm>
            <a:off x="2057400" y="599353"/>
            <a:ext cx="8077200" cy="1723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0" tIns="45702" rIns="91400" bIns="45702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02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Universal 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laws </a:t>
            </a:r>
          </a:p>
          <a:p>
            <a:pPr marL="0" marR="0" lvl="0" indent="0" algn="ctr" defTabSz="91402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and architectures:</a:t>
            </a:r>
          </a:p>
        </p:txBody>
      </p:sp>
      <p:sp>
        <p:nvSpPr>
          <p:cNvPr id="6" name="TextBox 5"/>
          <p:cNvSpPr txBox="1"/>
          <p:nvPr/>
        </p:nvSpPr>
        <p:spPr>
          <a:xfrm rot="20825781">
            <a:off x="9037539" y="5037243"/>
            <a:ext cx="2076777" cy="646294"/>
          </a:xfrm>
          <a:prstGeom prst="rect">
            <a:avLst/>
          </a:prstGeom>
          <a:solidFill>
            <a:srgbClr val="66FF66"/>
          </a:solidFill>
          <a:ln>
            <a:solidFill>
              <a:sysClr val="windowText" lastClr="000000"/>
            </a:solidFill>
          </a:ln>
          <a:effectLst>
            <a:outerShdw blurRad="50800" dist="215900" dir="13500000" algn="br" rotWithShape="0">
              <a:prstClr val="black">
                <a:alpha val="53000"/>
              </a:prstClr>
            </a:outerShdw>
          </a:effectLst>
        </p:spPr>
        <p:txBody>
          <a:bodyPr wrap="square" lIns="91400" tIns="45702" rIns="91400" bIns="4570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Videos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66FF"/>
              </a:solidFill>
              <a:effectLst/>
              <a:uLnTx/>
              <a:uFillTx/>
              <a:latin typeface="Arial Black" panose="020B0A04020102020204" pitchFamily="34" charset="0"/>
              <a:ea typeface="宋体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297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Screen Shot 2019-04-28 at 3.10.33 AM.png" descr="Screen Shot 2019-04-28 at 3.10.33 AM.png"/>
          <p:cNvPicPr>
            <a:picLocks noChangeAspect="1"/>
          </p:cNvPicPr>
          <p:nvPr/>
        </p:nvPicPr>
        <p:blipFill>
          <a:blip r:embed="rId2">
            <a:extLst/>
          </a:blip>
          <a:srcRect b="8884"/>
          <a:stretch>
            <a:fillRect/>
          </a:stretch>
        </p:blipFill>
        <p:spPr>
          <a:xfrm>
            <a:off x="1209679" y="0"/>
            <a:ext cx="10904736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88" name="Rectangle 2"/>
          <p:cNvSpPr txBox="1"/>
          <p:nvPr/>
        </p:nvSpPr>
        <p:spPr>
          <a:xfrm>
            <a:off x="1717011" y="6529496"/>
            <a:ext cx="1209623" cy="338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tIns="45719" rIns="45719" bIns="45719">
            <a:spAutoFit/>
          </a:bodyPr>
          <a:lstStyle>
            <a:lvl1pPr algn="r" defTabSz="457187">
              <a:defRPr sz="1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defTabSz="609567" hangingPunct="0"/>
            <a:r>
              <a:rPr sz="1600" kern="0" dirty="0">
                <a:solidFill>
                  <a:srgbClr val="000000"/>
                </a:solidFill>
              </a:rPr>
              <a:t>Driver, 2014</a:t>
            </a:r>
          </a:p>
        </p:txBody>
      </p:sp>
      <p:sp>
        <p:nvSpPr>
          <p:cNvPr id="489" name="Many genes…"/>
          <p:cNvSpPr txBox="1">
            <a:spLocks noGrp="1"/>
          </p:cNvSpPr>
          <p:nvPr>
            <p:ph type="title"/>
          </p:nvPr>
        </p:nvSpPr>
        <p:spPr>
          <a:xfrm>
            <a:off x="813264" y="1072149"/>
            <a:ext cx="3030433" cy="1432752"/>
          </a:xfrm>
          <a:prstGeom prst="rect">
            <a:avLst/>
          </a:prstGeom>
        </p:spPr>
        <p:txBody>
          <a:bodyPr/>
          <a:lstStyle/>
          <a:p>
            <a:pPr algn="l" defTabSz="566911">
              <a:defRPr sz="2700"/>
            </a:pPr>
            <a:r>
              <a:rPr dirty="0"/>
              <a:t>Many </a:t>
            </a:r>
            <a:r>
              <a:rPr dirty="0" smtClean="0"/>
              <a:t>genes</a:t>
            </a:r>
            <a:endParaRPr dirty="0"/>
          </a:p>
          <a:p>
            <a:pPr algn="l" defTabSz="566911">
              <a:defRPr sz="2700"/>
            </a:pPr>
            <a:r>
              <a:rPr dirty="0"/>
              <a:t>Little clarity</a:t>
            </a:r>
          </a:p>
        </p:txBody>
      </p:sp>
      <p:sp>
        <p:nvSpPr>
          <p:cNvPr id="490" name="Multicellular Level…"/>
          <p:cNvSpPr txBox="1"/>
          <p:nvPr/>
        </p:nvSpPr>
        <p:spPr>
          <a:xfrm>
            <a:off x="238227" y="377059"/>
            <a:ext cx="3861307" cy="8206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60957" tIns="60957" rIns="60957" bIns="60957">
            <a:spAutoFit/>
          </a:bodyPr>
          <a:lstStyle>
            <a:lvl1pPr>
              <a:defRPr sz="3400"/>
            </a:lvl1pPr>
          </a:lstStyle>
          <a:p>
            <a:pPr defTabSz="609585" hangingPunct="0"/>
            <a:r>
              <a:rPr sz="4533" kern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Molecular Level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23548" y="5089596"/>
            <a:ext cx="1862363" cy="738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 algn="ctr">
              <a:defRPr sz="3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defTabSz="609585" hangingPunct="0"/>
            <a:r>
              <a:rPr sz="4000" b="1" kern="0" dirty="0">
                <a:solidFill>
                  <a:srgbClr val="FF0000"/>
                </a:solidFill>
              </a:rPr>
              <a:t>Cancer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046861" y="5100895"/>
            <a:ext cx="1604279" cy="738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 algn="ctr">
              <a:defRPr sz="3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defTabSz="609585" hangingPunct="0"/>
            <a:r>
              <a:rPr sz="4000" b="1" kern="0" dirty="0">
                <a:solidFill>
                  <a:srgbClr val="FF0000"/>
                </a:solidFill>
              </a:rPr>
              <a:t>Neuro</a:t>
            </a:r>
          </a:p>
        </p:txBody>
      </p:sp>
    </p:spTree>
    <p:extLst>
      <p:ext uri="{BB962C8B-B14F-4D97-AF65-F5344CB8AC3E}">
        <p14:creationId xmlns:p14="http://schemas.microsoft.com/office/powerpoint/2010/main" val="42419262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Screen Shot 2019-04-28 at 3.10.33 AM.png" descr="Screen Shot 2019-04-28 at 3.10.33 AM.png"/>
          <p:cNvPicPr>
            <a:picLocks noChangeAspect="1"/>
          </p:cNvPicPr>
          <p:nvPr/>
        </p:nvPicPr>
        <p:blipFill>
          <a:blip r:embed="rId2">
            <a:extLst/>
          </a:blip>
          <a:srcRect b="8884"/>
          <a:stretch>
            <a:fillRect/>
          </a:stretch>
        </p:blipFill>
        <p:spPr>
          <a:xfrm>
            <a:off x="1209679" y="0"/>
            <a:ext cx="10904736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88" name="Rectangle 2"/>
          <p:cNvSpPr txBox="1"/>
          <p:nvPr/>
        </p:nvSpPr>
        <p:spPr>
          <a:xfrm>
            <a:off x="1717011" y="6529496"/>
            <a:ext cx="1209623" cy="338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tIns="45719" rIns="45719" bIns="45719">
            <a:spAutoFit/>
          </a:bodyPr>
          <a:lstStyle>
            <a:lvl1pPr algn="r" defTabSz="457187">
              <a:defRPr sz="1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defTabSz="609567" hangingPunct="0"/>
            <a:r>
              <a:rPr sz="1600" kern="0" dirty="0">
                <a:solidFill>
                  <a:srgbClr val="000000"/>
                </a:solidFill>
              </a:rPr>
              <a:t>Driver, 2014</a:t>
            </a:r>
          </a:p>
        </p:txBody>
      </p:sp>
      <p:sp>
        <p:nvSpPr>
          <p:cNvPr id="489" name="Many genes…"/>
          <p:cNvSpPr txBox="1">
            <a:spLocks noGrp="1"/>
          </p:cNvSpPr>
          <p:nvPr>
            <p:ph type="title"/>
          </p:nvPr>
        </p:nvSpPr>
        <p:spPr>
          <a:xfrm>
            <a:off x="813264" y="1072149"/>
            <a:ext cx="3030433" cy="1432752"/>
          </a:xfrm>
          <a:prstGeom prst="rect">
            <a:avLst/>
          </a:prstGeom>
        </p:spPr>
        <p:txBody>
          <a:bodyPr/>
          <a:lstStyle/>
          <a:p>
            <a:pPr algn="l" defTabSz="566911">
              <a:defRPr sz="2700"/>
            </a:pPr>
            <a:r>
              <a:rPr dirty="0"/>
              <a:t>Many </a:t>
            </a:r>
            <a:r>
              <a:rPr dirty="0" smtClean="0"/>
              <a:t>genes</a:t>
            </a:r>
            <a:endParaRPr dirty="0"/>
          </a:p>
          <a:p>
            <a:pPr algn="l" defTabSz="566911">
              <a:defRPr sz="2700"/>
            </a:pPr>
            <a:r>
              <a:rPr dirty="0"/>
              <a:t>Little clarity</a:t>
            </a:r>
          </a:p>
        </p:txBody>
      </p:sp>
      <p:sp>
        <p:nvSpPr>
          <p:cNvPr id="490" name="Multicellular Level…"/>
          <p:cNvSpPr txBox="1"/>
          <p:nvPr/>
        </p:nvSpPr>
        <p:spPr>
          <a:xfrm>
            <a:off x="238227" y="377059"/>
            <a:ext cx="3861307" cy="8206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60957" tIns="60957" rIns="60957" bIns="60957">
            <a:spAutoFit/>
          </a:bodyPr>
          <a:lstStyle>
            <a:lvl1pPr>
              <a:defRPr sz="3400"/>
            </a:lvl1pPr>
          </a:lstStyle>
          <a:p>
            <a:pPr defTabSz="609585" hangingPunct="0"/>
            <a:r>
              <a:rPr sz="4533" kern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Molecular Level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23548" y="5089596"/>
            <a:ext cx="1862363" cy="738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 algn="ctr">
              <a:defRPr sz="3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defTabSz="609585" hangingPunct="0"/>
            <a:r>
              <a:rPr sz="4000" b="1" kern="0" dirty="0">
                <a:solidFill>
                  <a:srgbClr val="FF0000"/>
                </a:solidFill>
              </a:rPr>
              <a:t>Cancer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046861" y="5100895"/>
            <a:ext cx="1604279" cy="738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0957" tIns="60957" rIns="60957" bIns="60957">
            <a:spAutoFit/>
          </a:bodyPr>
          <a:lstStyle>
            <a:lvl1pPr algn="ctr">
              <a:defRPr sz="3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defTabSz="609585" hangingPunct="0"/>
            <a:r>
              <a:rPr sz="4000" b="1" kern="0" dirty="0">
                <a:solidFill>
                  <a:srgbClr val="FF0000"/>
                </a:solidFill>
              </a:rPr>
              <a:t>Neuro</a:t>
            </a:r>
          </a:p>
        </p:txBody>
      </p:sp>
      <p:pic>
        <p:nvPicPr>
          <p:cNvPr id="8" name="Screen Shot 2019-04-28 at 3.10.33 AM.png" descr="Screen Shot 2019-04-28 at 3.10.33 AM.png"/>
          <p:cNvPicPr>
            <a:picLocks noChangeAspect="1"/>
          </p:cNvPicPr>
          <p:nvPr/>
        </p:nvPicPr>
        <p:blipFill rotWithShape="1">
          <a:blip r:embed="rId2">
            <a:extLst/>
          </a:blip>
          <a:srcRect l="6660" t="41919" r="5116" b="28629"/>
          <a:stretch/>
        </p:blipFill>
        <p:spPr>
          <a:xfrm>
            <a:off x="709353" y="2391685"/>
            <a:ext cx="12192000" cy="280921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021081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Screen Shot 2019-04-28 at 3.10.33 AM.png" descr="Screen Shot 2019-04-28 at 3.10.33 AM.png"/>
          <p:cNvPicPr>
            <a:picLocks noChangeAspect="1"/>
          </p:cNvPicPr>
          <p:nvPr/>
        </p:nvPicPr>
        <p:blipFill rotWithShape="1">
          <a:blip r:embed="rId2">
            <a:extLst/>
          </a:blip>
          <a:srcRect l="6660" t="41919" r="5116" b="28629"/>
          <a:stretch/>
        </p:blipFill>
        <p:spPr>
          <a:xfrm>
            <a:off x="5434481" y="5180461"/>
            <a:ext cx="6512407" cy="1500555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Rectangle"/>
          <p:cNvSpPr/>
          <p:nvPr/>
        </p:nvSpPr>
        <p:spPr>
          <a:xfrm>
            <a:off x="2691207" y="1407167"/>
            <a:ext cx="68527" cy="980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0957" tIns="60957" rIns="60957" bIns="60957"/>
          <a:lstStyle/>
          <a:p>
            <a:pPr defTabSz="914377" hangingPunct="0">
              <a:defRPr sz="1200">
                <a:latin typeface="Arial"/>
                <a:ea typeface="Arial"/>
                <a:cs typeface="Arial"/>
                <a:sym typeface="Arial"/>
              </a:defRPr>
            </a:pPr>
            <a:endParaRPr sz="1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65963" y="3336951"/>
            <a:ext cx="5364147" cy="3342618"/>
            <a:chOff x="57375" y="1454731"/>
            <a:chExt cx="4718577" cy="2940337"/>
          </a:xfrm>
        </p:grpSpPr>
        <p:sp>
          <p:nvSpPr>
            <p:cNvPr id="166" name="Straight Arrow Connector 9"/>
            <p:cNvSpPr/>
            <p:nvPr/>
          </p:nvSpPr>
          <p:spPr>
            <a:xfrm flipV="1">
              <a:off x="706815" y="1454731"/>
              <a:ext cx="0" cy="2498089"/>
            </a:xfrm>
            <a:prstGeom prst="line">
              <a:avLst/>
            </a:prstGeom>
            <a:ln w="25400">
              <a:solidFill>
                <a:srgbClr val="000000"/>
              </a:solidFill>
              <a:tailEnd type="triangle"/>
            </a:ln>
          </p:spPr>
          <p:txBody>
            <a:bodyPr lIns="60957" tIns="60957" rIns="60957" bIns="60957"/>
            <a:lstStyle/>
            <a:p>
              <a:pPr defTabSz="609585" hangingPunct="0"/>
              <a:endParaRPr sz="2133" kern="0">
                <a:solidFill>
                  <a:srgbClr val="000000"/>
                </a:solidFill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67" name="Straight Arrow Connector 11"/>
            <p:cNvSpPr/>
            <p:nvPr/>
          </p:nvSpPr>
          <p:spPr>
            <a:xfrm>
              <a:off x="706815" y="3952818"/>
              <a:ext cx="3800648" cy="3"/>
            </a:xfrm>
            <a:prstGeom prst="line">
              <a:avLst/>
            </a:prstGeom>
            <a:ln w="25400">
              <a:solidFill>
                <a:srgbClr val="000000"/>
              </a:solidFill>
              <a:tailEnd type="triangle"/>
            </a:ln>
          </p:spPr>
          <p:txBody>
            <a:bodyPr lIns="60957" tIns="60957" rIns="60957" bIns="60957"/>
            <a:lstStyle/>
            <a:p>
              <a:pPr defTabSz="609585" hangingPunct="0"/>
              <a:endParaRPr sz="2133" kern="0">
                <a:solidFill>
                  <a:srgbClr val="000000"/>
                </a:solidFill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69" name="TextBox 4"/>
            <p:cNvSpPr txBox="1"/>
            <p:nvPr/>
          </p:nvSpPr>
          <p:spPr>
            <a:xfrm>
              <a:off x="57375" y="3274695"/>
              <a:ext cx="868953" cy="44225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5" tIns="45715" rIns="45715" bIns="45715">
              <a:spAutoFit/>
            </a:bodyPr>
            <a:lstStyle>
              <a:lvl1pPr defTabSz="685800">
                <a:defRPr sz="2400" b="1"/>
              </a:lvl1pPr>
            </a:lstStyle>
            <a:p>
              <a:pPr defTabSz="914377" hangingPunct="0"/>
              <a:r>
                <a:rPr sz="2667" kern="0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Safe</a:t>
              </a:r>
            </a:p>
          </p:txBody>
        </p:sp>
        <p:sp>
          <p:nvSpPr>
            <p:cNvPr id="170" name="TextBox 30"/>
            <p:cNvSpPr txBox="1"/>
            <p:nvPr/>
          </p:nvSpPr>
          <p:spPr>
            <a:xfrm>
              <a:off x="924136" y="3952818"/>
              <a:ext cx="1773192" cy="44225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5" tIns="45715" rIns="45715" bIns="45715">
              <a:spAutoFit/>
            </a:bodyPr>
            <a:lstStyle>
              <a:lvl1pPr defTabSz="685800">
                <a:defRPr sz="2400" b="1"/>
              </a:lvl1pPr>
            </a:lstStyle>
            <a:p>
              <a:pPr defTabSz="914377" hangingPunct="0"/>
              <a:r>
                <a:rPr sz="2667" kern="0" dirty="0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Effective</a:t>
              </a:r>
            </a:p>
          </p:txBody>
        </p:sp>
        <p:sp>
          <p:nvSpPr>
            <p:cNvPr id="171" name="Apoptosis"/>
            <p:cNvSpPr txBox="1"/>
            <p:nvPr/>
          </p:nvSpPr>
          <p:spPr>
            <a:xfrm>
              <a:off x="841170" y="2316727"/>
              <a:ext cx="1353393" cy="469327"/>
            </a:xfrm>
            <a:prstGeom prst="rect">
              <a:avLst/>
            </a:prstGeom>
            <a:solidFill>
              <a:srgbClr val="F4CD75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60957" tIns="60957" rIns="60957" bIns="60957">
              <a:spAutoFit/>
            </a:bodyPr>
            <a:lstStyle>
              <a:lvl1pPr>
                <a:defRPr sz="3000"/>
              </a:lvl1pPr>
            </a:lstStyle>
            <a:p>
              <a:pPr defTabSz="609585" hangingPunct="0"/>
              <a:r>
                <a:rPr sz="2667" b="1" kern="0" dirty="0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Apoptosis</a:t>
              </a:r>
            </a:p>
          </p:txBody>
        </p:sp>
        <p:sp>
          <p:nvSpPr>
            <p:cNvPr id="172" name="ROS Secretion"/>
            <p:cNvSpPr txBox="1"/>
            <p:nvPr/>
          </p:nvSpPr>
          <p:spPr>
            <a:xfrm>
              <a:off x="1530679" y="2843407"/>
              <a:ext cx="1868073" cy="469327"/>
            </a:xfrm>
            <a:prstGeom prst="rect">
              <a:avLst/>
            </a:prstGeom>
            <a:solidFill>
              <a:srgbClr val="ECA18C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60957" tIns="60957" rIns="60957" bIns="60957">
              <a:spAutoFit/>
            </a:bodyPr>
            <a:lstStyle>
              <a:lvl1pPr>
                <a:defRPr sz="3000"/>
              </a:lvl1pPr>
            </a:lstStyle>
            <a:p>
              <a:pPr defTabSz="609585" hangingPunct="0"/>
              <a:r>
                <a:rPr sz="2667" b="1" kern="0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ROS Secretion</a:t>
              </a:r>
            </a:p>
          </p:txBody>
        </p:sp>
        <p:sp>
          <p:nvSpPr>
            <p:cNvPr id="173" name="(Auto)phagy"/>
            <p:cNvSpPr txBox="1"/>
            <p:nvPr/>
          </p:nvSpPr>
          <p:spPr>
            <a:xfrm>
              <a:off x="3117981" y="3403820"/>
              <a:ext cx="1657971" cy="469327"/>
            </a:xfrm>
            <a:prstGeom prst="rect">
              <a:avLst/>
            </a:prstGeom>
            <a:solidFill>
              <a:srgbClr val="E7CBE3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60957" tIns="60957" rIns="60957" bIns="60957">
              <a:spAutoFit/>
            </a:bodyPr>
            <a:lstStyle>
              <a:lvl1pPr>
                <a:defRPr sz="3000"/>
              </a:lvl1pPr>
            </a:lstStyle>
            <a:p>
              <a:pPr defTabSz="609585" hangingPunct="0"/>
              <a:r>
                <a:rPr sz="2667" b="1" kern="0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(Auto)phagy</a:t>
              </a:r>
            </a:p>
          </p:txBody>
        </p:sp>
        <p:sp>
          <p:nvSpPr>
            <p:cNvPr id="21" name="Multicellular Level…"/>
            <p:cNvSpPr txBox="1"/>
            <p:nvPr/>
          </p:nvSpPr>
          <p:spPr>
            <a:xfrm>
              <a:off x="1898979" y="1621783"/>
              <a:ext cx="1869443" cy="97464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60957" tIns="60957" rIns="60957" bIns="60957">
              <a:spAutoFit/>
            </a:bodyPr>
            <a:lstStyle>
              <a:lvl1pPr>
                <a:defRPr sz="3400"/>
              </a:lvl1pPr>
            </a:lstStyle>
            <a:p>
              <a:pPr algn="r" defTabSz="609585" hangingPunct="0"/>
              <a:r>
                <a:rPr sz="3200" kern="0" dirty="0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Molecular Level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976553" y="52272"/>
            <a:ext cx="7038110" cy="4239910"/>
            <a:chOff x="3379409" y="-1"/>
            <a:chExt cx="5764591" cy="3498154"/>
          </a:xfrm>
        </p:grpSpPr>
        <p:sp>
          <p:nvSpPr>
            <p:cNvPr id="11" name="Straight Arrow Connector 9"/>
            <p:cNvSpPr/>
            <p:nvPr/>
          </p:nvSpPr>
          <p:spPr>
            <a:xfrm flipV="1">
              <a:off x="4133376" y="-1"/>
              <a:ext cx="0" cy="2686397"/>
            </a:xfrm>
            <a:prstGeom prst="line">
              <a:avLst/>
            </a:prstGeom>
            <a:ln w="25400">
              <a:solidFill>
                <a:srgbClr val="000000"/>
              </a:solidFill>
              <a:tailEnd type="triangle"/>
            </a:ln>
          </p:spPr>
          <p:txBody>
            <a:bodyPr lIns="60957" tIns="60957" rIns="60957" bIns="60957"/>
            <a:lstStyle/>
            <a:p>
              <a:pPr defTabSz="609585" hangingPunct="0"/>
              <a:endParaRPr sz="2400" kern="0">
                <a:solidFill>
                  <a:srgbClr val="000000"/>
                </a:solidFill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2" name="Straight Arrow Connector 11"/>
            <p:cNvSpPr/>
            <p:nvPr/>
          </p:nvSpPr>
          <p:spPr>
            <a:xfrm>
              <a:off x="4133376" y="2686394"/>
              <a:ext cx="3800648" cy="3"/>
            </a:xfrm>
            <a:prstGeom prst="line">
              <a:avLst/>
            </a:prstGeom>
            <a:ln w="25400">
              <a:solidFill>
                <a:srgbClr val="000000"/>
              </a:solidFill>
              <a:tailEnd type="triangle"/>
            </a:ln>
          </p:spPr>
          <p:txBody>
            <a:bodyPr lIns="60957" tIns="60957" rIns="60957" bIns="60957"/>
            <a:lstStyle/>
            <a:p>
              <a:pPr defTabSz="609585" hangingPunct="0"/>
              <a:endParaRPr sz="2400" kern="0">
                <a:solidFill>
                  <a:srgbClr val="000000"/>
                </a:solidFill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3" name="TextBox 4"/>
            <p:cNvSpPr txBox="1"/>
            <p:nvPr/>
          </p:nvSpPr>
          <p:spPr>
            <a:xfrm>
              <a:off x="3379409" y="2172524"/>
              <a:ext cx="868953" cy="48246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5" tIns="45715" rIns="45715" bIns="45715">
              <a:spAutoFit/>
            </a:bodyPr>
            <a:lstStyle>
              <a:lvl1pPr defTabSz="685800">
                <a:defRPr sz="2400" b="1"/>
              </a:lvl1pPr>
            </a:lstStyle>
            <a:p>
              <a:pPr defTabSz="914377" hangingPunct="0"/>
              <a:r>
                <a:rPr sz="3200" kern="0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Fast</a:t>
              </a:r>
            </a:p>
          </p:txBody>
        </p:sp>
        <p:sp>
          <p:nvSpPr>
            <p:cNvPr id="14" name="Innate"/>
            <p:cNvSpPr txBox="1"/>
            <p:nvPr/>
          </p:nvSpPr>
          <p:spPr>
            <a:xfrm>
              <a:off x="6033700" y="598357"/>
              <a:ext cx="981816" cy="50785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60957" tIns="60957" rIns="60957" bIns="60957">
              <a:spAutoFit/>
            </a:bodyPr>
            <a:lstStyle>
              <a:lvl1pPr>
                <a:defRPr sz="2400"/>
              </a:lvl1pPr>
            </a:lstStyle>
            <a:p>
              <a:pPr defTabSz="609585" hangingPunct="0"/>
              <a:r>
                <a:rPr sz="3200" kern="0" dirty="0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Innate</a:t>
              </a:r>
            </a:p>
          </p:txBody>
        </p:sp>
        <p:sp>
          <p:nvSpPr>
            <p:cNvPr id="15" name="Adaptive"/>
            <p:cNvSpPr txBox="1"/>
            <p:nvPr/>
          </p:nvSpPr>
          <p:spPr>
            <a:xfrm>
              <a:off x="4227683" y="0"/>
              <a:ext cx="1320556" cy="50785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60957" tIns="60957" rIns="60957" bIns="60957">
              <a:spAutoFit/>
            </a:bodyPr>
            <a:lstStyle>
              <a:lvl1pPr>
                <a:defRPr sz="2400"/>
              </a:lvl1pPr>
            </a:lstStyle>
            <a:p>
              <a:pPr defTabSz="609585" hangingPunct="0"/>
              <a:r>
                <a:rPr sz="3200" kern="0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Adaptive</a:t>
              </a:r>
            </a:p>
          </p:txBody>
        </p:sp>
        <p:sp>
          <p:nvSpPr>
            <p:cNvPr id="16" name="(Intracellular)"/>
            <p:cNvSpPr txBox="1"/>
            <p:nvPr/>
          </p:nvSpPr>
          <p:spPr>
            <a:xfrm>
              <a:off x="7328989" y="1051043"/>
              <a:ext cx="1751203" cy="50785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60957" tIns="60957" rIns="60957" bIns="60957">
              <a:spAutoFit/>
            </a:bodyPr>
            <a:lstStyle>
              <a:lvl1pPr>
                <a:defRPr sz="2400"/>
              </a:lvl1pPr>
            </a:lstStyle>
            <a:p>
              <a:pPr defTabSz="609585" hangingPunct="0"/>
              <a:r>
                <a:rPr sz="3200" kern="0" dirty="0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Intracellular</a:t>
              </a:r>
            </a:p>
          </p:txBody>
        </p:sp>
        <p:sp>
          <p:nvSpPr>
            <p:cNvPr id="17" name="Apoptosis"/>
            <p:cNvSpPr txBox="1"/>
            <p:nvPr/>
          </p:nvSpPr>
          <p:spPr>
            <a:xfrm>
              <a:off x="4248362" y="497071"/>
              <a:ext cx="1459323" cy="473950"/>
            </a:xfrm>
            <a:prstGeom prst="rect">
              <a:avLst/>
            </a:prstGeom>
            <a:solidFill>
              <a:srgbClr val="F4CD75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60957" tIns="60957" rIns="60957" bIns="60957">
              <a:spAutoFit/>
            </a:bodyPr>
            <a:lstStyle/>
            <a:p>
              <a:pPr defTabSz="609585" hangingPunct="0">
                <a:defRPr sz="2200"/>
              </a:pPr>
              <a:r>
                <a:rPr sz="2933" kern="0" dirty="0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T</a:t>
              </a:r>
              <a:r>
                <a:rPr sz="2933" kern="0" baseline="-5998" dirty="0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H</a:t>
              </a:r>
              <a:r>
                <a:rPr sz="2933" kern="0" dirty="0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 ↔ </a:t>
              </a:r>
              <a:r>
                <a:rPr sz="2933" kern="0" dirty="0" err="1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T</a:t>
              </a:r>
              <a:r>
                <a:rPr sz="2933" kern="0" baseline="-5998" dirty="0" err="1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Reg</a:t>
              </a:r>
              <a:endParaRPr sz="2933" kern="0" baseline="-5998" dirty="0">
                <a:solidFill>
                  <a:srgbClr val="000000"/>
                </a:solidFill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8" name="(Auto)phagy"/>
            <p:cNvSpPr txBox="1"/>
            <p:nvPr/>
          </p:nvSpPr>
          <p:spPr>
            <a:xfrm>
              <a:off x="4887345" y="999828"/>
              <a:ext cx="1534138" cy="473950"/>
            </a:xfrm>
            <a:prstGeom prst="rect">
              <a:avLst/>
            </a:prstGeom>
            <a:solidFill>
              <a:srgbClr val="CB91C3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60957" tIns="60957" rIns="60957" bIns="60957">
              <a:spAutoFit/>
            </a:bodyPr>
            <a:lstStyle>
              <a:lvl1pPr>
                <a:defRPr sz="2200"/>
              </a:lvl1pPr>
            </a:lstStyle>
            <a:p>
              <a:pPr defTabSz="609585" hangingPunct="0"/>
              <a:r>
                <a:rPr sz="2933" kern="0" dirty="0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M1 ↔ M2</a:t>
              </a:r>
            </a:p>
          </p:txBody>
        </p:sp>
        <p:sp>
          <p:nvSpPr>
            <p:cNvPr id="19" name="(Auto)phagy"/>
            <p:cNvSpPr txBox="1"/>
            <p:nvPr/>
          </p:nvSpPr>
          <p:spPr>
            <a:xfrm>
              <a:off x="5513978" y="1488705"/>
              <a:ext cx="3630022" cy="1218712"/>
            </a:xfrm>
            <a:prstGeom prst="rect">
              <a:avLst/>
            </a:prstGeom>
            <a:solidFill>
              <a:srgbClr val="AEE4B4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60957" tIns="60957" rIns="60957" bIns="60957">
              <a:spAutoFit/>
            </a:bodyPr>
            <a:lstStyle/>
            <a:p>
              <a:pPr algn="ctr" defTabSz="609585" hangingPunct="0">
                <a:defRPr sz="2200"/>
              </a:pPr>
              <a:r>
                <a:rPr sz="2933" kern="0" dirty="0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Apoptosis (p53) ↔ Division</a:t>
              </a:r>
            </a:p>
            <a:p>
              <a:pPr algn="ctr" defTabSz="609585" hangingPunct="0">
                <a:defRPr sz="2200"/>
              </a:pPr>
              <a:r>
                <a:rPr sz="2933" kern="0" dirty="0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ROS ↔ Antioxidants</a:t>
              </a:r>
            </a:p>
            <a:p>
              <a:pPr algn="ctr" defTabSz="609585" hangingPunct="0">
                <a:defRPr sz="2200"/>
              </a:pPr>
              <a:r>
                <a:rPr sz="2933" kern="0" dirty="0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Autophagy ↔ Synthesis</a:t>
              </a:r>
            </a:p>
          </p:txBody>
        </p:sp>
        <p:sp>
          <p:nvSpPr>
            <p:cNvPr id="20" name="TextBox 30"/>
            <p:cNvSpPr txBox="1"/>
            <p:nvPr/>
          </p:nvSpPr>
          <p:spPr>
            <a:xfrm>
              <a:off x="4222302" y="2609398"/>
              <a:ext cx="1773192" cy="88875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5" tIns="45715" rIns="45715" bIns="45715">
              <a:spAutoFit/>
            </a:bodyPr>
            <a:lstStyle>
              <a:lvl1pPr defTabSz="685800">
                <a:defRPr sz="2400" b="1"/>
              </a:lvl1pPr>
            </a:lstStyle>
            <a:p>
              <a:pPr defTabSz="914377" hangingPunct="0"/>
              <a:r>
                <a:rPr sz="3200" kern="0" dirty="0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Accurate</a:t>
              </a:r>
              <a:endParaRPr lang="en-US" sz="3200" kern="0" dirty="0">
                <a:solidFill>
                  <a:srgbClr val="000000"/>
                </a:solidFill>
                <a:latin typeface="Calibri"/>
                <a:cs typeface="Calibri"/>
                <a:sym typeface="Calibri"/>
              </a:endParaRPr>
            </a:p>
            <a:p>
              <a:pPr defTabSz="914377" hangingPunct="0"/>
              <a:r>
                <a:rPr lang="en-US" sz="3200" kern="0" dirty="0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Flexible</a:t>
              </a:r>
              <a:endParaRPr sz="3200" kern="0" dirty="0">
                <a:solidFill>
                  <a:srgbClr val="000000"/>
                </a:solidFill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22" name="Multicellular Level…"/>
            <p:cNvSpPr txBox="1"/>
            <p:nvPr/>
          </p:nvSpPr>
          <p:spPr>
            <a:xfrm>
              <a:off x="6248348" y="31607"/>
              <a:ext cx="1869444" cy="1049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60957" tIns="60957" rIns="60957" bIns="60957">
              <a:spAutoFit/>
            </a:bodyPr>
            <a:lstStyle>
              <a:lvl1pPr>
                <a:defRPr sz="3400"/>
              </a:lvl1pPr>
            </a:lstStyle>
            <a:p>
              <a:pPr algn="r" defTabSz="609585" hangingPunct="0"/>
              <a:r>
                <a:rPr lang="en-US" sz="3733" kern="0" dirty="0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System</a:t>
              </a:r>
              <a:r>
                <a:rPr sz="3733" kern="0" dirty="0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 Level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932243" y="285501"/>
            <a:ext cx="2126511" cy="18464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7" tIns="60957" rIns="60957" bIns="60957" numCol="1" spcCol="38100" rtlCol="0" anchor="t">
            <a:spAutoFit/>
          </a:bodyPr>
          <a:lstStyle/>
          <a:p>
            <a:pPr defTabSz="609585" hangingPunct="0"/>
            <a:r>
              <a:rPr lang="en-US" sz="3733" kern="0" dirty="0">
                <a:solidFill>
                  <a:srgbClr val="000000"/>
                </a:solidFill>
                <a:latin typeface="Arial Black" panose="020B0A04020102020204" pitchFamily="34" charset="0"/>
                <a:cs typeface="Calibri"/>
                <a:sym typeface="Calibri"/>
              </a:rPr>
              <a:t>Laws, layers, levels</a:t>
            </a:r>
          </a:p>
        </p:txBody>
      </p:sp>
    </p:spTree>
    <p:extLst>
      <p:ext uri="{BB962C8B-B14F-4D97-AF65-F5344CB8AC3E}">
        <p14:creationId xmlns:p14="http://schemas.microsoft.com/office/powerpoint/2010/main" val="15763579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Screen Shot 2019-04-28 at 3.10.33 AM.png" descr="Screen Shot 2019-04-28 at 3.10.33 AM.png"/>
          <p:cNvPicPr>
            <a:picLocks noChangeAspect="1"/>
          </p:cNvPicPr>
          <p:nvPr/>
        </p:nvPicPr>
        <p:blipFill rotWithShape="1">
          <a:blip r:embed="rId2">
            <a:extLst/>
          </a:blip>
          <a:srcRect l="6660" t="41919" r="5116" b="28629"/>
          <a:stretch/>
        </p:blipFill>
        <p:spPr>
          <a:xfrm>
            <a:off x="5434481" y="5180461"/>
            <a:ext cx="6512407" cy="1500555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Rectangle"/>
          <p:cNvSpPr/>
          <p:nvPr/>
        </p:nvSpPr>
        <p:spPr>
          <a:xfrm>
            <a:off x="2691207" y="1407167"/>
            <a:ext cx="68527" cy="980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0957" tIns="60957" rIns="60957" bIns="60957"/>
          <a:lstStyle/>
          <a:p>
            <a:pPr marL="0" marR="0" lvl="0" indent="0" algn="l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Arial"/>
                <a:ea typeface="Arial"/>
                <a:cs typeface="Arial"/>
                <a:sym typeface="Arial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2321" y="3911618"/>
            <a:ext cx="4773695" cy="2959584"/>
            <a:chOff x="57375" y="1454731"/>
            <a:chExt cx="4773997" cy="2959771"/>
          </a:xfrm>
        </p:grpSpPr>
        <p:sp>
          <p:nvSpPr>
            <p:cNvPr id="166" name="Straight Arrow Connector 9"/>
            <p:cNvSpPr/>
            <p:nvPr/>
          </p:nvSpPr>
          <p:spPr>
            <a:xfrm flipV="1">
              <a:off x="706815" y="1454731"/>
              <a:ext cx="0" cy="2498089"/>
            </a:xfrm>
            <a:prstGeom prst="line">
              <a:avLst/>
            </a:prstGeom>
            <a:ln w="25400">
              <a:solidFill>
                <a:srgbClr val="000000"/>
              </a:solidFill>
              <a:tailEnd type="triangle"/>
            </a:ln>
          </p:spPr>
          <p:txBody>
            <a:bodyPr lIns="60957" tIns="60957" rIns="60957" bIns="60957"/>
            <a:lstStyle/>
            <a:p>
              <a:pPr marL="0" marR="0" lvl="0" indent="0" algn="l" defTabSz="60958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67" name="Straight Arrow Connector 11"/>
            <p:cNvSpPr/>
            <p:nvPr/>
          </p:nvSpPr>
          <p:spPr>
            <a:xfrm>
              <a:off x="706815" y="3952818"/>
              <a:ext cx="3800648" cy="3"/>
            </a:xfrm>
            <a:prstGeom prst="line">
              <a:avLst/>
            </a:prstGeom>
            <a:ln w="25400">
              <a:solidFill>
                <a:srgbClr val="000000"/>
              </a:solidFill>
              <a:tailEnd type="triangle"/>
            </a:ln>
          </p:spPr>
          <p:txBody>
            <a:bodyPr lIns="60957" tIns="60957" rIns="60957" bIns="60957"/>
            <a:lstStyle/>
            <a:p>
              <a:pPr marL="0" marR="0" lvl="0" indent="0" algn="l" defTabSz="60958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69" name="TextBox 4"/>
            <p:cNvSpPr txBox="1"/>
            <p:nvPr/>
          </p:nvSpPr>
          <p:spPr>
            <a:xfrm>
              <a:off x="57375" y="3274695"/>
              <a:ext cx="868953" cy="46168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5" tIns="45715" rIns="45715" bIns="45715">
              <a:spAutoFit/>
            </a:bodyPr>
            <a:lstStyle>
              <a:lvl1pPr defTabSz="685800">
                <a:defRPr sz="2400" b="1"/>
              </a:lvl1pPr>
            </a:lstStyle>
            <a:p>
              <a:pPr marL="0" marR="0" lvl="0" indent="0" algn="l" defTabSz="91437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Safe</a:t>
              </a:r>
            </a:p>
          </p:txBody>
        </p:sp>
        <p:sp>
          <p:nvSpPr>
            <p:cNvPr id="170" name="TextBox 30"/>
            <p:cNvSpPr txBox="1"/>
            <p:nvPr/>
          </p:nvSpPr>
          <p:spPr>
            <a:xfrm>
              <a:off x="924136" y="3952818"/>
              <a:ext cx="1773192" cy="46168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5" tIns="45715" rIns="45715" bIns="45715">
              <a:spAutoFit/>
            </a:bodyPr>
            <a:lstStyle>
              <a:lvl1pPr defTabSz="685800">
                <a:defRPr sz="2400" b="1"/>
              </a:lvl1pPr>
            </a:lstStyle>
            <a:p>
              <a:pPr marL="0" marR="0" lvl="0" indent="0" algn="l" defTabSz="91437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Effective</a:t>
              </a:r>
            </a:p>
          </p:txBody>
        </p:sp>
        <p:sp>
          <p:nvSpPr>
            <p:cNvPr id="171" name="Apoptosis"/>
            <p:cNvSpPr txBox="1"/>
            <p:nvPr/>
          </p:nvSpPr>
          <p:spPr>
            <a:xfrm>
              <a:off x="841170" y="2316727"/>
              <a:ext cx="1399183" cy="492467"/>
            </a:xfrm>
            <a:prstGeom prst="rect">
              <a:avLst/>
            </a:prstGeom>
            <a:solidFill>
              <a:srgbClr val="F4CD75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60957" tIns="60957" rIns="60957" bIns="60957">
              <a:spAutoFit/>
            </a:bodyPr>
            <a:lstStyle>
              <a:lvl1pPr>
                <a:defRPr sz="3000"/>
              </a:lvl1pPr>
            </a:lstStyle>
            <a:p>
              <a:pPr marL="0" marR="0" lvl="0" indent="0" algn="l" defTabSz="60958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Apoptosis</a:t>
              </a:r>
            </a:p>
          </p:txBody>
        </p:sp>
        <p:sp>
          <p:nvSpPr>
            <p:cNvPr id="172" name="ROS Secretion"/>
            <p:cNvSpPr txBox="1"/>
            <p:nvPr/>
          </p:nvSpPr>
          <p:spPr>
            <a:xfrm>
              <a:off x="1530679" y="2843407"/>
              <a:ext cx="1926605" cy="492467"/>
            </a:xfrm>
            <a:prstGeom prst="rect">
              <a:avLst/>
            </a:prstGeom>
            <a:solidFill>
              <a:srgbClr val="ECA18C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60957" tIns="60957" rIns="60957" bIns="60957">
              <a:spAutoFit/>
            </a:bodyPr>
            <a:lstStyle>
              <a:lvl1pPr>
                <a:defRPr sz="3000"/>
              </a:lvl1pPr>
            </a:lstStyle>
            <a:p>
              <a:pPr marL="0" marR="0" lvl="0" indent="0" algn="l" defTabSz="60958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ROS Secretion</a:t>
              </a:r>
            </a:p>
          </p:txBody>
        </p:sp>
        <p:sp>
          <p:nvSpPr>
            <p:cNvPr id="173" name="(Auto)phagy"/>
            <p:cNvSpPr txBox="1"/>
            <p:nvPr/>
          </p:nvSpPr>
          <p:spPr>
            <a:xfrm>
              <a:off x="3117981" y="3403820"/>
              <a:ext cx="1713391" cy="492467"/>
            </a:xfrm>
            <a:prstGeom prst="rect">
              <a:avLst/>
            </a:prstGeom>
            <a:solidFill>
              <a:srgbClr val="E7CBE3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60957" tIns="60957" rIns="60957" bIns="60957">
              <a:spAutoFit/>
            </a:bodyPr>
            <a:lstStyle>
              <a:lvl1pPr>
                <a:defRPr sz="3000"/>
              </a:lvl1pPr>
            </a:lstStyle>
            <a:p>
              <a:pPr marL="0" marR="0" lvl="0" indent="0" algn="l" defTabSz="60958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(Auto)phagy</a:t>
              </a:r>
            </a:p>
          </p:txBody>
        </p:sp>
        <p:sp>
          <p:nvSpPr>
            <p:cNvPr id="21" name="Multicellular Level…"/>
            <p:cNvSpPr txBox="1"/>
            <p:nvPr/>
          </p:nvSpPr>
          <p:spPr>
            <a:xfrm>
              <a:off x="1898979" y="1621783"/>
              <a:ext cx="1869443" cy="9849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60957" tIns="60957" rIns="60957" bIns="60957">
              <a:spAutoFit/>
            </a:bodyPr>
            <a:lstStyle>
              <a:lvl1pPr>
                <a:defRPr sz="3400"/>
              </a:lvl1pPr>
            </a:lstStyle>
            <a:p>
              <a:pPr marL="0" marR="0" lvl="0" indent="0" algn="r" defTabSz="60958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Molecular Level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532128" y="510533"/>
            <a:ext cx="7038110" cy="4239910"/>
            <a:chOff x="3379409" y="-1"/>
            <a:chExt cx="5764591" cy="3498154"/>
          </a:xfrm>
        </p:grpSpPr>
        <p:sp>
          <p:nvSpPr>
            <p:cNvPr id="11" name="Straight Arrow Connector 9"/>
            <p:cNvSpPr/>
            <p:nvPr/>
          </p:nvSpPr>
          <p:spPr>
            <a:xfrm flipV="1">
              <a:off x="4133376" y="-1"/>
              <a:ext cx="0" cy="2686397"/>
            </a:xfrm>
            <a:prstGeom prst="line">
              <a:avLst/>
            </a:prstGeom>
            <a:ln w="25400">
              <a:solidFill>
                <a:srgbClr val="000000"/>
              </a:solidFill>
              <a:tailEnd type="triangle"/>
            </a:ln>
          </p:spPr>
          <p:txBody>
            <a:bodyPr lIns="60957" tIns="60957" rIns="60957" bIns="60957"/>
            <a:lstStyle/>
            <a:p>
              <a:pPr marL="0" marR="0" lvl="0" indent="0" algn="l" defTabSz="60958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2" name="Straight Arrow Connector 11"/>
            <p:cNvSpPr/>
            <p:nvPr/>
          </p:nvSpPr>
          <p:spPr>
            <a:xfrm>
              <a:off x="4133376" y="2686394"/>
              <a:ext cx="3800648" cy="3"/>
            </a:xfrm>
            <a:prstGeom prst="line">
              <a:avLst/>
            </a:prstGeom>
            <a:ln w="25400">
              <a:solidFill>
                <a:srgbClr val="000000"/>
              </a:solidFill>
              <a:tailEnd type="triangle"/>
            </a:ln>
          </p:spPr>
          <p:txBody>
            <a:bodyPr lIns="60957" tIns="60957" rIns="60957" bIns="60957"/>
            <a:lstStyle/>
            <a:p>
              <a:pPr marL="0" marR="0" lvl="0" indent="0" algn="l" defTabSz="60958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3" name="TextBox 4"/>
            <p:cNvSpPr txBox="1"/>
            <p:nvPr/>
          </p:nvSpPr>
          <p:spPr>
            <a:xfrm>
              <a:off x="3379409" y="2172524"/>
              <a:ext cx="868953" cy="48246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5" tIns="45715" rIns="45715" bIns="45715">
              <a:spAutoFit/>
            </a:bodyPr>
            <a:lstStyle>
              <a:lvl1pPr defTabSz="685800">
                <a:defRPr sz="2400" b="1"/>
              </a:lvl1pPr>
            </a:lstStyle>
            <a:p>
              <a:pPr marL="0" marR="0" lvl="0" indent="0" algn="l" defTabSz="91437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Fast</a:t>
              </a:r>
            </a:p>
          </p:txBody>
        </p:sp>
        <p:sp>
          <p:nvSpPr>
            <p:cNvPr id="14" name="Innate"/>
            <p:cNvSpPr txBox="1"/>
            <p:nvPr/>
          </p:nvSpPr>
          <p:spPr>
            <a:xfrm>
              <a:off x="6033700" y="598357"/>
              <a:ext cx="868903" cy="45707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60957" tIns="60957" rIns="60957" bIns="60957">
              <a:spAutoFit/>
            </a:bodyPr>
            <a:lstStyle>
              <a:lvl1pPr>
                <a:defRPr sz="2400"/>
              </a:lvl1pPr>
            </a:lstStyle>
            <a:p>
              <a:pPr marL="0" marR="0" lvl="0" indent="0" algn="l" defTabSz="60958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Innate</a:t>
              </a:r>
            </a:p>
          </p:txBody>
        </p:sp>
        <p:sp>
          <p:nvSpPr>
            <p:cNvPr id="15" name="Adaptive"/>
            <p:cNvSpPr txBox="1"/>
            <p:nvPr/>
          </p:nvSpPr>
          <p:spPr>
            <a:xfrm>
              <a:off x="4227683" y="0"/>
              <a:ext cx="1165628" cy="45707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60957" tIns="60957" rIns="60957" bIns="60957">
              <a:spAutoFit/>
            </a:bodyPr>
            <a:lstStyle>
              <a:lvl1pPr>
                <a:defRPr sz="2400"/>
              </a:lvl1pPr>
            </a:lstStyle>
            <a:p>
              <a:pPr marL="0" marR="0" lvl="0" indent="0" algn="l" defTabSz="60958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Adaptive</a:t>
              </a:r>
            </a:p>
          </p:txBody>
        </p:sp>
        <p:sp>
          <p:nvSpPr>
            <p:cNvPr id="16" name="(Intracellular)"/>
            <p:cNvSpPr txBox="1"/>
            <p:nvPr/>
          </p:nvSpPr>
          <p:spPr>
            <a:xfrm>
              <a:off x="7328989" y="1051043"/>
              <a:ext cx="1539818" cy="45707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60957" tIns="60957" rIns="60957" bIns="60957">
              <a:spAutoFit/>
            </a:bodyPr>
            <a:lstStyle>
              <a:lvl1pPr>
                <a:defRPr sz="2400"/>
              </a:lvl1pPr>
            </a:lstStyle>
            <a:p>
              <a:pPr marL="0" marR="0" lvl="0" indent="0" algn="l" defTabSz="60958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Intracellular</a:t>
              </a:r>
            </a:p>
          </p:txBody>
        </p:sp>
        <p:sp>
          <p:nvSpPr>
            <p:cNvPr id="17" name="Apoptosis"/>
            <p:cNvSpPr txBox="1"/>
            <p:nvPr/>
          </p:nvSpPr>
          <p:spPr>
            <a:xfrm>
              <a:off x="4248362" y="497071"/>
              <a:ext cx="1459323" cy="473950"/>
            </a:xfrm>
            <a:prstGeom prst="rect">
              <a:avLst/>
            </a:prstGeom>
            <a:solidFill>
              <a:srgbClr val="F4CD75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60957" tIns="60957" rIns="60957" bIns="60957">
              <a:spAutoFit/>
            </a:bodyPr>
            <a:lstStyle/>
            <a:p>
              <a:pPr marL="0" marR="0" lvl="0" indent="0" algn="l" defTabSz="60958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200"/>
              </a:pPr>
              <a:r>
                <a:rPr kumimoji="0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T</a:t>
              </a:r>
              <a:r>
                <a:rPr kumimoji="0" sz="2800" b="0" i="0" u="none" strike="noStrike" kern="0" cap="none" spc="0" normalizeH="0" baseline="-5998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H</a:t>
              </a:r>
              <a:r>
                <a:rPr kumimoji="0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 ↔ </a:t>
              </a:r>
              <a:r>
                <a:rPr kumimoji="0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T</a:t>
              </a:r>
              <a:r>
                <a:rPr kumimoji="0" sz="2800" b="0" i="0" u="none" strike="noStrike" kern="0" cap="none" spc="0" normalizeH="0" baseline="-5998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Reg</a:t>
              </a:r>
              <a:endParaRPr kumimoji="0" sz="2800" b="0" i="0" u="none" strike="noStrike" kern="0" cap="none" spc="0" normalizeH="0" baseline="-5998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8" name="(Auto)phagy"/>
            <p:cNvSpPr txBox="1"/>
            <p:nvPr/>
          </p:nvSpPr>
          <p:spPr>
            <a:xfrm>
              <a:off x="4887345" y="999828"/>
              <a:ext cx="1534138" cy="473950"/>
            </a:xfrm>
            <a:prstGeom prst="rect">
              <a:avLst/>
            </a:prstGeom>
            <a:solidFill>
              <a:srgbClr val="CB91C3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60957" tIns="60957" rIns="60957" bIns="60957">
              <a:spAutoFit/>
            </a:bodyPr>
            <a:lstStyle>
              <a:lvl1pPr>
                <a:defRPr sz="2200"/>
              </a:lvl1pPr>
            </a:lstStyle>
            <a:p>
              <a:pPr marL="0" marR="0" lvl="0" indent="0" algn="l" defTabSz="60958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M1 ↔ M2</a:t>
              </a:r>
            </a:p>
          </p:txBody>
        </p:sp>
        <p:sp>
          <p:nvSpPr>
            <p:cNvPr id="19" name="(Auto)phagy"/>
            <p:cNvSpPr txBox="1"/>
            <p:nvPr/>
          </p:nvSpPr>
          <p:spPr>
            <a:xfrm>
              <a:off x="5513978" y="1488705"/>
              <a:ext cx="3630022" cy="1218712"/>
            </a:xfrm>
            <a:prstGeom prst="rect">
              <a:avLst/>
            </a:prstGeom>
            <a:solidFill>
              <a:srgbClr val="AEE4B4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60957" tIns="60957" rIns="60957" bIns="60957">
              <a:spAutoFit/>
            </a:bodyPr>
            <a:lstStyle>
              <a:defPPr>
                <a:defRPr lang="en-US"/>
              </a:defPPr>
              <a:lvl1pPr algn="ctr" defTabSz="609585" hangingPunct="0">
                <a:defRPr sz="2933" kern="0">
                  <a:solidFill>
                    <a:srgbClr val="000000"/>
                  </a:solidFill>
                  <a:latin typeface="Calibri"/>
                  <a:cs typeface="Calibri"/>
                </a:defRPr>
              </a:lvl1pPr>
            </a:lstStyle>
            <a:p>
              <a:r>
                <a:rPr dirty="0">
                  <a:sym typeface="Calibri"/>
                </a:rPr>
                <a:t>Apoptosis (p53) ↔ Division</a:t>
              </a:r>
            </a:p>
            <a:p>
              <a:r>
                <a:rPr dirty="0">
                  <a:sym typeface="Calibri"/>
                </a:rPr>
                <a:t>ROS ↔ Antioxidants</a:t>
              </a:r>
            </a:p>
            <a:p>
              <a:r>
                <a:rPr dirty="0">
                  <a:sym typeface="Calibri"/>
                </a:rPr>
                <a:t>Autophagy ↔ Synthesis</a:t>
              </a:r>
            </a:p>
          </p:txBody>
        </p:sp>
        <p:sp>
          <p:nvSpPr>
            <p:cNvPr id="20" name="TextBox 30"/>
            <p:cNvSpPr txBox="1"/>
            <p:nvPr/>
          </p:nvSpPr>
          <p:spPr>
            <a:xfrm>
              <a:off x="4222302" y="2609398"/>
              <a:ext cx="1773192" cy="88875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5" tIns="45715" rIns="45715" bIns="45715">
              <a:spAutoFit/>
            </a:bodyPr>
            <a:lstStyle>
              <a:lvl1pPr defTabSz="685800">
                <a:defRPr sz="2400" b="1"/>
              </a:lvl1pPr>
            </a:lstStyle>
            <a:p>
              <a:pPr marL="0" marR="0" lvl="0" indent="0" algn="l" defTabSz="91437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Accurate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  <a:p>
              <a:pPr marL="0" marR="0" lvl="0" indent="0" algn="l" defTabSz="91437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Flexible</a:t>
              </a:r>
              <a:endParaRPr kumimoji="0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932243" y="285501"/>
            <a:ext cx="2126511" cy="14157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7" tIns="60957" rIns="60957" bIns="60957" numCol="1" spcCol="38100" rtlCol="0" anchor="t">
            <a:spAutoFit/>
          </a:bodyPr>
          <a:lstStyle/>
          <a:p>
            <a:pPr marL="0" marR="0" lvl="0" indent="0" algn="l" defTabSz="60958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Calibri"/>
                <a:sym typeface="Calibri"/>
              </a:rPr>
              <a:t>Laws, layers, levels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846451" y="304251"/>
            <a:ext cx="2895600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hiller" panose="04020404031007020602" pitchFamily="82" charset="0"/>
                <a:ea typeface="宋体"/>
                <a:cs typeface="Arial"/>
              </a:rPr>
              <a:t>Auto-</a:t>
            </a:r>
          </a:p>
          <a:p>
            <a:pPr marL="0" marR="0" lvl="0" indent="0" algn="ctr" defTabSz="9144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anose="04020404031007020602" pitchFamily="82" charset="0"/>
                <a:ea typeface="宋体"/>
                <a:cs typeface="Arial"/>
              </a:rPr>
              <a:t>immune</a:t>
            </a:r>
            <a:r>
              <a:rPr kumimoji="0" lang="en-US" sz="7200" b="1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hiller" panose="04020404031007020602" pitchFamily="82" charset="0"/>
                <a:ea typeface="宋体"/>
                <a:cs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646801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Some answers?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From further afield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3077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Downhill MTB GoPro footage through Scottish Highlands.m4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" y="0"/>
            <a:ext cx="12201527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-45576"/>
            <a:ext cx="12192000" cy="3474576"/>
            <a:chOff x="0" y="-34182"/>
            <a:chExt cx="9144000" cy="2605932"/>
          </a:xfrm>
        </p:grpSpPr>
        <p:sp>
          <p:nvSpPr>
            <p:cNvPr id="32" name="Rectangle 31"/>
            <p:cNvSpPr/>
            <p:nvPr/>
          </p:nvSpPr>
          <p:spPr bwMode="auto">
            <a:xfrm>
              <a:off x="0" y="0"/>
              <a:ext cx="9144000" cy="2571750"/>
            </a:xfrm>
            <a:prstGeom prst="rect">
              <a:avLst/>
            </a:prstGeom>
            <a:solidFill>
              <a:srgbClr val="FFFFFF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728361" y="-34182"/>
              <a:ext cx="7927779" cy="2409420"/>
              <a:chOff x="728361" y="-34182"/>
              <a:chExt cx="7927779" cy="2409420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2643636" y="1137593"/>
                <a:ext cx="1466748" cy="5000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Localized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2643636" y="-34182"/>
                <a:ext cx="722313" cy="5000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Fast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2646791" y="758700"/>
                <a:ext cx="857446" cy="5000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Rigid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728361" y="580372"/>
                <a:ext cx="1915274" cy="10542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267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Reflex Layer</a:t>
                </a:r>
                <a:endParaRPr kumimoji="0" lang="en-US" sz="42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2646791" y="391854"/>
                <a:ext cx="1662859" cy="5000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Inaccurate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2643636" y="1514013"/>
                <a:ext cx="1977368" cy="5000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Unconscious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2643636" y="1875148"/>
                <a:ext cx="1651318" cy="5000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Automatic</a:t>
                </a: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5130800" y="1748291"/>
                <a:ext cx="3525340" cy="5000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Unstable real dynamics</a:t>
                </a:r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0" y="3429000"/>
            <a:ext cx="12192000" cy="3429000"/>
            <a:chOff x="0" y="2571750"/>
            <a:chExt cx="9144000" cy="2571750"/>
          </a:xfrm>
        </p:grpSpPr>
        <p:grpSp>
          <p:nvGrpSpPr>
            <p:cNvPr id="5" name="Group 4"/>
            <p:cNvGrpSpPr/>
            <p:nvPr/>
          </p:nvGrpSpPr>
          <p:grpSpPr>
            <a:xfrm>
              <a:off x="0" y="2571750"/>
              <a:ext cx="9144000" cy="2571750"/>
              <a:chOff x="0" y="2571750"/>
              <a:chExt cx="9144000" cy="2571750"/>
            </a:xfrm>
          </p:grpSpPr>
          <p:sp>
            <p:nvSpPr>
              <p:cNvPr id="24" name="Rectangle 23"/>
              <p:cNvSpPr/>
              <p:nvPr/>
            </p:nvSpPr>
            <p:spPr bwMode="auto">
              <a:xfrm>
                <a:off x="0" y="2571750"/>
                <a:ext cx="9144000" cy="2571750"/>
              </a:xfrm>
              <a:prstGeom prst="rect">
                <a:avLst/>
              </a:prstGeom>
              <a:solidFill>
                <a:srgbClr val="FFFFFF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60958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grpSp>
            <p:nvGrpSpPr>
              <p:cNvPr id="3" name="Group 2"/>
              <p:cNvGrpSpPr/>
              <p:nvPr/>
            </p:nvGrpSpPr>
            <p:grpSpPr>
              <a:xfrm>
                <a:off x="515452" y="2693353"/>
                <a:ext cx="8230602" cy="2336696"/>
                <a:chOff x="515452" y="2693353"/>
                <a:chExt cx="8230602" cy="2336696"/>
              </a:xfrm>
            </p:grpSpPr>
            <p:sp>
              <p:nvSpPr>
                <p:cNvPr id="39" name="TextBox 38"/>
                <p:cNvSpPr txBox="1"/>
                <p:nvPr/>
              </p:nvSpPr>
              <p:spPr>
                <a:xfrm>
                  <a:off x="2696946" y="3773658"/>
                  <a:ext cx="1771639" cy="50008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Centralized</a:t>
                  </a:r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2696946" y="3391190"/>
                  <a:ext cx="1248756" cy="50008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Flexible</a:t>
                  </a:r>
                </a:p>
              </p:txBody>
            </p:sp>
            <p:sp>
              <p:nvSpPr>
                <p:cNvPr id="41" name="TextBox 40"/>
                <p:cNvSpPr txBox="1"/>
                <p:nvPr/>
              </p:nvSpPr>
              <p:spPr>
                <a:xfrm>
                  <a:off x="515452" y="3459182"/>
                  <a:ext cx="2128185" cy="10542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267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Planning Layer</a:t>
                  </a:r>
                  <a:endParaRPr kumimoji="0" lang="en-US" sz="4267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TextBox 41"/>
                <p:cNvSpPr txBox="1"/>
                <p:nvPr/>
              </p:nvSpPr>
              <p:spPr>
                <a:xfrm>
                  <a:off x="2696946" y="3048641"/>
                  <a:ext cx="1420004" cy="50008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Accurate</a:t>
                  </a:r>
                </a:p>
              </p:txBody>
            </p:sp>
            <p:sp>
              <p:nvSpPr>
                <p:cNvPr id="43" name="TextBox 42"/>
                <p:cNvSpPr txBox="1"/>
                <p:nvPr/>
              </p:nvSpPr>
              <p:spPr>
                <a:xfrm>
                  <a:off x="2727274" y="2693353"/>
                  <a:ext cx="829603" cy="50008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Slow</a:t>
                  </a:r>
                </a:p>
              </p:txBody>
            </p:sp>
            <p:sp>
              <p:nvSpPr>
                <p:cNvPr id="44" name="TextBox 43"/>
                <p:cNvSpPr txBox="1"/>
                <p:nvPr/>
              </p:nvSpPr>
              <p:spPr>
                <a:xfrm>
                  <a:off x="2692880" y="4150077"/>
                  <a:ext cx="1600439" cy="50008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Conscious</a:t>
                  </a:r>
                </a:p>
              </p:txBody>
            </p:sp>
            <p:sp>
              <p:nvSpPr>
                <p:cNvPr id="45" name="TextBox 44"/>
                <p:cNvSpPr txBox="1"/>
                <p:nvPr/>
              </p:nvSpPr>
              <p:spPr>
                <a:xfrm>
                  <a:off x="2695950" y="4529960"/>
                  <a:ext cx="1654444" cy="50008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Deliberate</a:t>
                  </a:r>
                </a:p>
              </p:txBody>
            </p:sp>
            <p:sp>
              <p:nvSpPr>
                <p:cNvPr id="46" name="TextBox 45"/>
                <p:cNvSpPr txBox="1"/>
                <p:nvPr/>
              </p:nvSpPr>
              <p:spPr>
                <a:xfrm>
                  <a:off x="5232400" y="3310251"/>
                  <a:ext cx="3513654" cy="5000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Stable virtual dynamics</a:t>
                  </a:r>
                </a:p>
              </p:txBody>
            </p:sp>
          </p:grpSp>
        </p:grpSp>
        <p:sp>
          <p:nvSpPr>
            <p:cNvPr id="47" name="TextBox 46"/>
            <p:cNvSpPr txBox="1"/>
            <p:nvPr/>
          </p:nvSpPr>
          <p:spPr>
            <a:xfrm>
              <a:off x="5232399" y="3831003"/>
              <a:ext cx="1025762" cy="5000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Vision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5837730" y="5859377"/>
            <a:ext cx="1851789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bumps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116193" y="143702"/>
            <a:ext cx="1218475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trail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124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 mute="1">
                <p:cTn id="44" repeatCount="indefinite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  <p:bldLst>
      <p:bldP spid="4" grpId="0" animBg="1"/>
      <p:bldP spid="4" grpId="1" animBg="1"/>
      <p:bldP spid="28" grpId="0" animBg="1"/>
      <p:bldP spid="28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 rot="19809664">
            <a:off x="4052797" y="2239167"/>
            <a:ext cx="1748811" cy="1039356"/>
          </a:xfrm>
          <a:prstGeom prst="leftArrow">
            <a:avLst/>
          </a:prstGeom>
          <a:solidFill>
            <a:schemeClr val="bg1"/>
          </a:solidFill>
          <a:ln w="38100">
            <a:solidFill>
              <a:srgbClr val="0000FA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A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Layers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A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21401">
            <a:off x="5605538" y="394855"/>
            <a:ext cx="1437110" cy="192210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027726" y="238780"/>
            <a:ext cx="26872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Trail&amp;bumps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45116" y="5581609"/>
            <a:ext cx="3056184" cy="975644"/>
          </a:xfrm>
          <a:prstGeom prst="rect">
            <a:avLst/>
          </a:prstGeom>
          <a:gradFill flip="none" rotWithShape="1">
            <a:gsLst>
              <a:gs pos="0">
                <a:srgbClr val="FF99CC"/>
              </a:gs>
              <a:gs pos="25000">
                <a:srgbClr val="FFA589"/>
              </a:gs>
              <a:gs pos="50000">
                <a:srgbClr val="FFFF00"/>
              </a:gs>
              <a:gs pos="75000">
                <a:srgbClr val="12FEDC"/>
              </a:gs>
              <a:gs pos="100000">
                <a:srgbClr val="99CCFF"/>
              </a:gs>
            </a:gsLst>
            <a:lin ang="5400000" scaled="0"/>
            <a:tileRect/>
          </a:gra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>
            <a:defPPr>
              <a:defRPr lang="en-US"/>
            </a:defPPr>
            <a:lvl1pPr marR="0" lvl="0" indent="0" algn="ctr" defTabSz="914377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Arial"/>
              </a:defRPr>
            </a:lvl1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Diversity </a:t>
            </a: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sweet spots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" t="6251" r="10582" b="42162"/>
          <a:stretch/>
        </p:blipFill>
        <p:spPr bwMode="auto">
          <a:xfrm>
            <a:off x="5562449" y="5114162"/>
            <a:ext cx="1137455" cy="731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" descr="http://theprimalcyclist.files.wordpress.com/2012/02/untitled3.gi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06"/>
          <a:stretch/>
        </p:blipFill>
        <p:spPr bwMode="auto">
          <a:xfrm>
            <a:off x="2380461" y="3016542"/>
            <a:ext cx="1222930" cy="1284881"/>
          </a:xfrm>
          <a:prstGeom prst="rect">
            <a:avLst/>
          </a:prstGeom>
          <a:noFill/>
        </p:spPr>
      </p:pic>
      <p:sp>
        <p:nvSpPr>
          <p:cNvPr id="26" name="&quot;No&quot; Symbol 25"/>
          <p:cNvSpPr/>
          <p:nvPr/>
        </p:nvSpPr>
        <p:spPr>
          <a:xfrm>
            <a:off x="5701618" y="5136899"/>
            <a:ext cx="676163" cy="676163"/>
          </a:xfrm>
          <a:prstGeom prst="noSmoking">
            <a:avLst>
              <a:gd name="adj" fmla="val 8892"/>
            </a:avLst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724071" y="4636167"/>
            <a:ext cx="976036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/>
                <a:cs typeface="Arial"/>
              </a:rPr>
              <a:t>Law</a:t>
            </a:r>
          </a:p>
        </p:txBody>
      </p:sp>
      <p:sp>
        <p:nvSpPr>
          <p:cNvPr id="28" name="Left-Right Arrow 27"/>
          <p:cNvSpPr/>
          <p:nvPr/>
        </p:nvSpPr>
        <p:spPr>
          <a:xfrm rot="1913745">
            <a:off x="2296277" y="4199563"/>
            <a:ext cx="1528771" cy="592667"/>
          </a:xfrm>
          <a:prstGeom prst="leftRightArrow">
            <a:avLst/>
          </a:prstGeom>
          <a:solidFill>
            <a:srgbClr val="3333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150302" y="3703017"/>
            <a:ext cx="264168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宋体"/>
                <a:cs typeface="Arial"/>
              </a:rPr>
              <a:t>Architecture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42111" y="5191780"/>
            <a:ext cx="768928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Arial"/>
              </a:rPr>
              <a:t>Fast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2669" y="3307760"/>
            <a:ext cx="875753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Arial"/>
              </a:rPr>
              <a:t>Slow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616648" y="5859277"/>
            <a:ext cx="1708994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Arial"/>
              </a:rPr>
              <a:t>Inaccurate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48132" y="5831165"/>
            <a:ext cx="1466940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Arial"/>
              </a:rPr>
              <a:t>Accurate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962996" y="3033187"/>
            <a:ext cx="0" cy="287202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962997" y="5905215"/>
            <a:ext cx="462171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048600" y="3763158"/>
            <a:ext cx="3338100" cy="20277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030574" y="3188653"/>
            <a:ext cx="1701107" cy="523220"/>
          </a:xfrm>
          <a:prstGeom prst="rect">
            <a:avLst/>
          </a:prstGeom>
          <a:solidFill>
            <a:srgbClr val="66FFFF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/>
                <a:cs typeface="Arial" panose="020B0604020202020204" pitchFamily="34" charset="0"/>
              </a:rPr>
              <a:t>Planning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508359" y="5097705"/>
            <a:ext cx="1265090" cy="523220"/>
          </a:xfrm>
          <a:prstGeom prst="rect">
            <a:avLst/>
          </a:prstGeom>
          <a:solidFill>
            <a:srgbClr val="FFCCCC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Reflex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915400" y="695942"/>
            <a:ext cx="2065758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Layers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41" name="Explosion 2 40"/>
          <p:cNvSpPr/>
          <p:nvPr/>
        </p:nvSpPr>
        <p:spPr bwMode="auto">
          <a:xfrm>
            <a:off x="1014954" y="4895169"/>
            <a:ext cx="1564623" cy="995087"/>
          </a:xfrm>
          <a:prstGeom prst="irregularSeal2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  <a:tileRect/>
          </a:gra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/>
              </a:rPr>
              <a:t>DSS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  <a:ea typeface="+mn-ea"/>
              <a:cs typeface="Arial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637835" y="4707950"/>
            <a:ext cx="1479892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bumps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24575" y="2713958"/>
            <a:ext cx="987514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trail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424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21401">
            <a:off x="5390902" y="344902"/>
            <a:ext cx="2142203" cy="2865150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705761" y="381999"/>
            <a:ext cx="26872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Trail&amp;bumps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7848600" y="2026735"/>
            <a:ext cx="358407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The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bike&amp;rider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system has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r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ider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and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bike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layers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 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167" y="4468832"/>
            <a:ext cx="2590800" cy="1732598"/>
          </a:xfrm>
          <a:prstGeom prst="rect">
            <a:avLst/>
          </a:prstGeom>
        </p:spPr>
      </p:pic>
      <p:pic>
        <p:nvPicPr>
          <p:cNvPr id="80" name="Picture 2" descr="Image result for runn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20739" y="3003099"/>
            <a:ext cx="1195220" cy="1828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TextBox 80"/>
          <p:cNvSpPr txBox="1"/>
          <p:nvPr/>
        </p:nvSpPr>
        <p:spPr>
          <a:xfrm>
            <a:off x="148778" y="5801380"/>
            <a:ext cx="768928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Arial"/>
              </a:rPr>
              <a:t>Fast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76200" y="3707063"/>
            <a:ext cx="875753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Arial"/>
              </a:rPr>
              <a:t>Slow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3630179" y="6258580"/>
            <a:ext cx="1708994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Arial"/>
              </a:rPr>
              <a:t>Inaccurate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961663" y="6230468"/>
            <a:ext cx="1466940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Arial"/>
              </a:rPr>
              <a:t>Accurate</a:t>
            </a:r>
          </a:p>
        </p:txBody>
      </p:sp>
      <p:cxnSp>
        <p:nvCxnSpPr>
          <p:cNvPr id="85" name="Straight Arrow Connector 84"/>
          <p:cNvCxnSpPr/>
          <p:nvPr/>
        </p:nvCxnSpPr>
        <p:spPr>
          <a:xfrm flipV="1">
            <a:off x="976527" y="3432490"/>
            <a:ext cx="0" cy="287202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>
            <a:off x="976528" y="6304518"/>
            <a:ext cx="462171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1062131" y="4162461"/>
            <a:ext cx="3338100" cy="20277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 rot="19538729">
            <a:off x="3738820" y="2392295"/>
            <a:ext cx="2405390" cy="1406188"/>
          </a:xfrm>
          <a:prstGeom prst="leftArrow">
            <a:avLst/>
          </a:prstGeom>
          <a:solidFill>
            <a:schemeClr val="bg1"/>
          </a:solidFill>
          <a:ln w="38100">
            <a:solidFill>
              <a:srgbClr val="0000FA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A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Layers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A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/>
            </a:endParaRPr>
          </a:p>
        </p:txBody>
      </p:sp>
      <p:sp>
        <p:nvSpPr>
          <p:cNvPr id="91" name="Explosion 2 90"/>
          <p:cNvSpPr/>
          <p:nvPr/>
        </p:nvSpPr>
        <p:spPr bwMode="auto">
          <a:xfrm>
            <a:off x="1320739" y="5178231"/>
            <a:ext cx="1564623" cy="995087"/>
          </a:xfrm>
          <a:prstGeom prst="irregularSeal2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  <a:tileRect/>
          </a:gra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/>
              </a:rPr>
              <a:t>DSS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983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21401">
            <a:off x="5390902" y="344902"/>
            <a:ext cx="2142203" cy="2865150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705761" y="381999"/>
            <a:ext cx="26872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Trail&amp;bumps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167" y="4468832"/>
            <a:ext cx="2590800" cy="1732598"/>
          </a:xfrm>
          <a:prstGeom prst="rect">
            <a:avLst/>
          </a:prstGeom>
        </p:spPr>
      </p:pic>
      <p:pic>
        <p:nvPicPr>
          <p:cNvPr id="80" name="Picture 2" descr="Image result for runn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20739" y="3003099"/>
            <a:ext cx="1195220" cy="1828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TextBox 81"/>
          <p:cNvSpPr txBox="1"/>
          <p:nvPr/>
        </p:nvSpPr>
        <p:spPr>
          <a:xfrm>
            <a:off x="76200" y="3707063"/>
            <a:ext cx="875753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Arial"/>
              </a:rPr>
              <a:t>Slow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3630179" y="6258580"/>
            <a:ext cx="1708994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Arial"/>
              </a:rPr>
              <a:t>Inaccurate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961663" y="6230468"/>
            <a:ext cx="1466940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Arial"/>
              </a:rPr>
              <a:t>Accurate</a:t>
            </a:r>
          </a:p>
        </p:txBody>
      </p:sp>
      <p:cxnSp>
        <p:nvCxnSpPr>
          <p:cNvPr id="85" name="Straight Arrow Connector 84"/>
          <p:cNvCxnSpPr/>
          <p:nvPr/>
        </p:nvCxnSpPr>
        <p:spPr>
          <a:xfrm flipV="1">
            <a:off x="976527" y="3432490"/>
            <a:ext cx="0" cy="287202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>
            <a:off x="976528" y="6304518"/>
            <a:ext cx="462171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1062131" y="4162461"/>
            <a:ext cx="3338100" cy="20277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 rot="20185117">
            <a:off x="3650619" y="2868564"/>
            <a:ext cx="1748811" cy="1039356"/>
          </a:xfrm>
          <a:prstGeom prst="leftArrow">
            <a:avLst/>
          </a:prstGeom>
          <a:solidFill>
            <a:schemeClr val="bg1"/>
          </a:solidFill>
          <a:ln w="38100">
            <a:solidFill>
              <a:srgbClr val="0000FA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A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Layers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A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 flipH="1">
            <a:off x="6885581" y="5383691"/>
            <a:ext cx="35381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We’ll ignore the bike from now on.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Multiply 1"/>
          <p:cNvSpPr/>
          <p:nvPr/>
        </p:nvSpPr>
        <p:spPr bwMode="auto">
          <a:xfrm>
            <a:off x="4118538" y="4434447"/>
            <a:ext cx="3310285" cy="1817856"/>
          </a:xfrm>
          <a:prstGeom prst="mathMultiply">
            <a:avLst>
              <a:gd name="adj1" fmla="val 13569"/>
            </a:avLst>
          </a:prstGeom>
          <a:noFill/>
          <a:ln w="762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55945" y="2026735"/>
            <a:ext cx="35840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The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bike&amp;rider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system has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r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ider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and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bike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layers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 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8778" y="5801380"/>
            <a:ext cx="768928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Arial"/>
              </a:rPr>
              <a:t>Fast</a:t>
            </a:r>
          </a:p>
        </p:txBody>
      </p:sp>
    </p:spTree>
    <p:extLst>
      <p:ext uri="{BB962C8B-B14F-4D97-AF65-F5344CB8AC3E}">
        <p14:creationId xmlns:p14="http://schemas.microsoft.com/office/powerpoint/2010/main" val="367669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010400" y="1805631"/>
            <a:ext cx="5055315" cy="4913230"/>
            <a:chOff x="7136685" y="914400"/>
            <a:chExt cx="5055315" cy="4913230"/>
          </a:xfrm>
        </p:grpSpPr>
        <p:pic>
          <p:nvPicPr>
            <p:cNvPr id="95" name="Picture 94" descr="appendiximage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5393c859454f2f9ad92a2129eba6f39a}">
                  <a14:useLocalDpi xmlns="" xmlns:a14="http://schemas.microsoft.com/office/drawing/2010/main" xmlns:lc="http://schemas.openxmlformats.org/drawingml/2006/lockedCanvas" val="0"/>
                </a:ext>
              </a:extLst>
            </a:blip>
            <a:stretch>
              <a:fillRect/>
            </a:stretch>
          </p:blipFill>
          <p:spPr>
            <a:xfrm>
              <a:off x="9687813" y="2029583"/>
              <a:ext cx="2300687" cy="3798047"/>
            </a:xfrm>
            <a:prstGeom prst="rect">
              <a:avLst/>
            </a:prstGeom>
          </p:spPr>
        </p:pic>
        <p:pic>
          <p:nvPicPr>
            <p:cNvPr id="94" name="Picture 53" descr="https://upload.wikimedia.org/wikipedia/commons/thumb/8/84/Brain_human_normal_inferior_view_with_labels_en.svg/500px-Brain_human_normal_inferior_view_with_labels_en.svg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18944" y="914401"/>
              <a:ext cx="1533864" cy="1828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6" name="Group 45"/>
            <p:cNvGrpSpPr/>
            <p:nvPr/>
          </p:nvGrpSpPr>
          <p:grpSpPr>
            <a:xfrm>
              <a:off x="7136685" y="914400"/>
              <a:ext cx="5055315" cy="3252185"/>
              <a:chOff x="1316779" y="57150"/>
              <a:chExt cx="7455396" cy="4796206"/>
            </a:xfrm>
          </p:grpSpPr>
          <p:sp>
            <p:nvSpPr>
              <p:cNvPr id="75" name="TextBox 74"/>
              <p:cNvSpPr txBox="1"/>
              <p:nvPr/>
            </p:nvSpPr>
            <p:spPr>
              <a:xfrm>
                <a:off x="5991553" y="2762614"/>
                <a:ext cx="1837997" cy="723536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28575">
                <a:solidFill>
                  <a:schemeClr val="tx1"/>
                </a:solidFill>
              </a:ln>
              <a:effectLst/>
            </p:spPr>
            <p:txBody>
              <a:bodyPr wrap="none" lIns="0" tIns="0" rIns="0" bIns="0" rtlCol="0" anchor="ctr" anchorCtr="1">
                <a:no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67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宋体"/>
                    <a:cs typeface="Arial"/>
                  </a:rPr>
                  <a:t>Cerebellum</a:t>
                </a: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7200902" y="57153"/>
                <a:ext cx="1369202" cy="22356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28575">
                <a:solidFill>
                  <a:schemeClr val="bg1">
                    <a:lumMod val="65000"/>
                  </a:schemeClr>
                </a:solidFill>
              </a:ln>
              <a:effectLst/>
            </p:spPr>
            <p:txBody>
              <a:bodyPr wrap="none" lIns="0" tIns="0" rIns="0" bIns="0" rtlCol="0" anchor="ctr" anchorCtr="0">
                <a:noAutofit/>
              </a:bodyPr>
              <a:lstStyle/>
              <a:p>
                <a:pPr marL="0" marR="0" lvl="0" indent="0" algn="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宋体"/>
                    <a:cs typeface="Arial"/>
                  </a:rPr>
                  <a:t>Cortex</a:t>
                </a:r>
              </a:p>
              <a:p>
                <a:pPr marL="0" marR="0" lvl="0" indent="0" algn="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endParaRPr>
              </a:p>
            </p:txBody>
          </p:sp>
          <p:grpSp>
            <p:nvGrpSpPr>
              <p:cNvPr id="2" name="Group 25"/>
              <p:cNvGrpSpPr/>
              <p:nvPr/>
            </p:nvGrpSpPr>
            <p:grpSpPr>
              <a:xfrm flipH="1">
                <a:off x="5111775" y="253358"/>
                <a:ext cx="968749" cy="742950"/>
                <a:chOff x="6341782" y="2133600"/>
                <a:chExt cx="1887818" cy="1447800"/>
              </a:xfrm>
            </p:grpSpPr>
            <p:sp>
              <p:nvSpPr>
                <p:cNvPr id="40" name="Rectangle 39"/>
                <p:cNvSpPr/>
                <p:nvPr/>
              </p:nvSpPr>
              <p:spPr>
                <a:xfrm rot="19858935">
                  <a:off x="6341782" y="3257704"/>
                  <a:ext cx="609600" cy="228600"/>
                </a:xfrm>
                <a:prstGeom prst="rect">
                  <a:avLst/>
                </a:prstGeom>
                <a:solidFill>
                  <a:srgbClr val="FFCC66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宋体"/>
                    <a:cs typeface="Arial"/>
                  </a:endParaRPr>
                </a:p>
              </p:txBody>
            </p:sp>
            <p:sp>
              <p:nvSpPr>
                <p:cNvPr id="41" name="Oval 40"/>
                <p:cNvSpPr/>
                <p:nvPr/>
              </p:nvSpPr>
              <p:spPr>
                <a:xfrm>
                  <a:off x="6705600" y="2133600"/>
                  <a:ext cx="1447800" cy="1447800"/>
                </a:xfrm>
                <a:prstGeom prst="ellipse">
                  <a:avLst/>
                </a:prstGeom>
                <a:solidFill>
                  <a:srgbClr val="FFCC66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67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宋体"/>
                      <a:cs typeface="Arial"/>
                    </a:rPr>
                    <a:t>eye</a:t>
                  </a:r>
                </a:p>
              </p:txBody>
            </p:sp>
            <p:sp>
              <p:nvSpPr>
                <p:cNvPr id="45" name="Chord 44"/>
                <p:cNvSpPr/>
                <p:nvPr/>
              </p:nvSpPr>
              <p:spPr>
                <a:xfrm rot="10800000">
                  <a:off x="7772400" y="2438400"/>
                  <a:ext cx="457200" cy="762000"/>
                </a:xfrm>
                <a:prstGeom prst="chord">
                  <a:avLst>
                    <a:gd name="adj1" fmla="val 5459106"/>
                    <a:gd name="adj2" fmla="val 16200000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宋体"/>
                    <a:cs typeface="Arial"/>
                  </a:endParaRPr>
                </a:p>
              </p:txBody>
            </p:sp>
          </p:grpSp>
          <p:cxnSp>
            <p:nvCxnSpPr>
              <p:cNvPr id="48" name="AutoShape 8"/>
              <p:cNvCxnSpPr>
                <a:cxnSpLocks noChangeShapeType="1"/>
                <a:stCxn id="41" idx="2"/>
                <a:endCxn id="49" idx="1"/>
              </p:cNvCxnSpPr>
              <p:nvPr/>
            </p:nvCxnSpPr>
            <p:spPr bwMode="auto">
              <a:xfrm>
                <a:off x="5893825" y="624835"/>
                <a:ext cx="1535675" cy="1109"/>
              </a:xfrm>
              <a:prstGeom prst="bentConnector3">
                <a:avLst>
                  <a:gd name="adj1" fmla="val 50000"/>
                </a:avLst>
              </a:prstGeom>
              <a:noFill/>
              <a:ln w="28575">
                <a:solidFill>
                  <a:srgbClr val="3333FF"/>
                </a:solidFill>
                <a:miter lim="800000"/>
                <a:headEnd/>
                <a:tailEnd type="triangle" w="med" len="med"/>
              </a:ln>
              <a:effectLst/>
            </p:spPr>
          </p:cxnSp>
          <p:sp>
            <p:nvSpPr>
              <p:cNvPr id="49" name="Rectangle 9"/>
              <p:cNvSpPr>
                <a:spLocks noChangeArrowheads="1"/>
              </p:cNvSpPr>
              <p:nvPr/>
            </p:nvSpPr>
            <p:spPr bwMode="auto">
              <a:xfrm>
                <a:off x="7429500" y="379482"/>
                <a:ext cx="800100" cy="49292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3333FF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377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Times New Roman" pitchFamily="18" charset="0"/>
                    <a:ea typeface="宋体"/>
                    <a:cs typeface="Arial"/>
                  </a:rPr>
                  <a:t>vision</a:t>
                </a:r>
              </a:p>
            </p:txBody>
          </p:sp>
          <p:sp>
            <p:nvSpPr>
              <p:cNvPr id="51" name="Rectangle 4"/>
              <p:cNvSpPr>
                <a:spLocks noChangeArrowheads="1"/>
              </p:cNvSpPr>
              <p:nvPr/>
            </p:nvSpPr>
            <p:spPr bwMode="auto">
              <a:xfrm>
                <a:off x="5086350" y="1445419"/>
                <a:ext cx="879872" cy="326231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377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67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宋体"/>
                    <a:cs typeface="Arial"/>
                  </a:rPr>
                  <a:t>Act</a:t>
                </a:r>
              </a:p>
            </p:txBody>
          </p:sp>
          <p:cxnSp>
            <p:nvCxnSpPr>
              <p:cNvPr id="53" name="AutoShape 11"/>
              <p:cNvCxnSpPr>
                <a:cxnSpLocks noChangeShapeType="1"/>
                <a:stCxn id="51" idx="0"/>
                <a:endCxn id="41" idx="4"/>
              </p:cNvCxnSpPr>
              <p:nvPr/>
            </p:nvCxnSpPr>
            <p:spPr bwMode="auto">
              <a:xfrm rot="16200000" flipV="1">
                <a:off x="5299765" y="1218897"/>
                <a:ext cx="449111" cy="3933"/>
              </a:xfrm>
              <a:prstGeom prst="bentConnector3">
                <a:avLst>
                  <a:gd name="adj1" fmla="val 50000"/>
                </a:avLst>
              </a:prstGeom>
              <a:noFill/>
              <a:ln w="28575">
                <a:solidFill>
                  <a:srgbClr val="FF0000"/>
                </a:solidFill>
                <a:miter lim="800000"/>
                <a:headEnd/>
                <a:tailEnd type="triangle" w="med" len="med"/>
              </a:ln>
              <a:effectLst/>
            </p:spPr>
          </p:cxnSp>
          <p:cxnSp>
            <p:nvCxnSpPr>
              <p:cNvPr id="56" name="AutoShape 8"/>
              <p:cNvCxnSpPr>
                <a:cxnSpLocks noChangeShapeType="1"/>
                <a:stCxn id="49" idx="2"/>
                <a:endCxn id="57" idx="0"/>
              </p:cNvCxnSpPr>
              <p:nvPr/>
            </p:nvCxnSpPr>
            <p:spPr bwMode="auto">
              <a:xfrm rot="5400000">
                <a:off x="7493431" y="1206931"/>
                <a:ext cx="670649" cy="1589"/>
              </a:xfrm>
              <a:prstGeom prst="bentConnector3">
                <a:avLst>
                  <a:gd name="adj1" fmla="val 50000"/>
                </a:avLst>
              </a:prstGeom>
              <a:noFill/>
              <a:ln w="28575">
                <a:solidFill>
                  <a:srgbClr val="3333FF"/>
                </a:solidFill>
                <a:miter lim="800000"/>
                <a:headEnd/>
                <a:tailEnd type="triangle" w="med" len="med"/>
              </a:ln>
              <a:effectLst/>
            </p:spPr>
          </p:cxnSp>
          <p:sp>
            <p:nvSpPr>
              <p:cNvPr id="57" name="Rectangle 9"/>
              <p:cNvSpPr>
                <a:spLocks noChangeArrowheads="1"/>
              </p:cNvSpPr>
              <p:nvPr/>
            </p:nvSpPr>
            <p:spPr bwMode="auto">
              <a:xfrm>
                <a:off x="7427912" y="1543050"/>
                <a:ext cx="800100" cy="37862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3333FF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377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Times New Roman" pitchFamily="18" charset="0"/>
                    <a:ea typeface="宋体"/>
                    <a:cs typeface="Arial"/>
                  </a:rPr>
                  <a:t>delay</a:t>
                </a:r>
              </a:p>
            </p:txBody>
          </p:sp>
          <p:cxnSp>
            <p:nvCxnSpPr>
              <p:cNvPr id="58" name="AutoShape 8"/>
              <p:cNvCxnSpPr>
                <a:cxnSpLocks noChangeShapeType="1"/>
                <a:stCxn id="57" idx="2"/>
                <a:endCxn id="51" idx="2"/>
              </p:cNvCxnSpPr>
              <p:nvPr/>
            </p:nvCxnSpPr>
            <p:spPr bwMode="auto">
              <a:xfrm rot="5400000" flipH="1">
                <a:off x="6602114" y="695823"/>
                <a:ext cx="150020" cy="2301676"/>
              </a:xfrm>
              <a:prstGeom prst="bentConnector3">
                <a:avLst>
                  <a:gd name="adj1" fmla="val -114285"/>
                </a:avLst>
              </a:prstGeom>
              <a:noFill/>
              <a:ln w="28575">
                <a:solidFill>
                  <a:srgbClr val="3333FF"/>
                </a:solidFill>
                <a:miter lim="800000"/>
                <a:headEnd/>
                <a:tailEnd type="triangle" w="med" len="med"/>
              </a:ln>
              <a:effectLst/>
            </p:spPr>
          </p:cxnSp>
          <p:sp>
            <p:nvSpPr>
              <p:cNvPr id="26" name="Rectangle 9"/>
              <p:cNvSpPr>
                <a:spLocks noChangeArrowheads="1"/>
              </p:cNvSpPr>
              <p:nvPr/>
            </p:nvSpPr>
            <p:spPr bwMode="auto">
              <a:xfrm>
                <a:off x="3088162" y="2171701"/>
                <a:ext cx="683738" cy="65602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377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宋体"/>
                    <a:cs typeface="Arial"/>
                  </a:rPr>
                  <a:t>Inner</a:t>
                </a:r>
              </a:p>
              <a:p>
                <a:pPr marL="0" marR="0" lvl="0" indent="0" algn="ctr" defTabSz="914377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宋体"/>
                    <a:cs typeface="Arial"/>
                  </a:rPr>
                  <a:t>ear</a:t>
                </a: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2425299" y="274864"/>
                <a:ext cx="1525185" cy="802076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67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Arial"/>
                    <a:ea typeface="宋体"/>
                    <a:cs typeface="Arial"/>
                  </a:rPr>
                  <a:t>Object motion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2302985" y="1104744"/>
                <a:ext cx="1710561" cy="802076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67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宋体"/>
                    <a:cs typeface="Arial"/>
                  </a:rPr>
                  <a:t>Head motion</a:t>
                </a:r>
              </a:p>
            </p:txBody>
          </p:sp>
          <p:cxnSp>
            <p:nvCxnSpPr>
              <p:cNvPr id="6" name="Straight Arrow Connector 5"/>
              <p:cNvCxnSpPr>
                <a:stCxn id="4" idx="3"/>
                <a:endCxn id="12" idx="2"/>
              </p:cNvCxnSpPr>
              <p:nvPr/>
            </p:nvCxnSpPr>
            <p:spPr bwMode="auto">
              <a:xfrm flipV="1">
                <a:off x="3950486" y="632349"/>
                <a:ext cx="577412" cy="302"/>
              </a:xfrm>
              <a:prstGeom prst="straightConnector1">
                <a:avLst/>
              </a:prstGeom>
              <a:noFill/>
              <a:ln w="28575">
                <a:solidFill>
                  <a:srgbClr val="3333FF"/>
                </a:solidFill>
                <a:miter lim="800000"/>
                <a:headEnd/>
                <a:tailEnd type="triangle" w="med" len="med"/>
              </a:ln>
              <a:effectLst/>
            </p:spPr>
          </p:cxnSp>
          <p:sp>
            <p:nvSpPr>
              <p:cNvPr id="7" name="TextBox 6"/>
              <p:cNvSpPr txBox="1"/>
              <p:nvPr/>
            </p:nvSpPr>
            <p:spPr>
              <a:xfrm>
                <a:off x="6422563" y="57150"/>
                <a:ext cx="953186" cy="469122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67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Arial"/>
                    <a:ea typeface="宋体"/>
                    <a:cs typeface="Arial"/>
                  </a:rPr>
                  <a:t>Error</a:t>
                </a:r>
              </a:p>
            </p:txBody>
          </p:sp>
          <p:cxnSp>
            <p:nvCxnSpPr>
              <p:cNvPr id="29" name="AutoShape 8"/>
              <p:cNvCxnSpPr>
                <a:cxnSpLocks noChangeShapeType="1"/>
                <a:stCxn id="21" idx="3"/>
                <a:endCxn id="12" idx="4"/>
              </p:cNvCxnSpPr>
              <p:nvPr/>
            </p:nvCxnSpPr>
            <p:spPr bwMode="auto">
              <a:xfrm flipV="1">
                <a:off x="4013546" y="818992"/>
                <a:ext cx="707852" cy="643541"/>
              </a:xfrm>
              <a:prstGeom prst="bentConnector2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 type="triangle" w="med" len="med"/>
              </a:ln>
              <a:effectLst/>
            </p:spPr>
          </p:cxnSp>
          <p:sp>
            <p:nvSpPr>
              <p:cNvPr id="12" name="TextBox 11"/>
              <p:cNvSpPr txBox="1"/>
              <p:nvPr/>
            </p:nvSpPr>
            <p:spPr>
              <a:xfrm>
                <a:off x="4527895" y="445710"/>
                <a:ext cx="387005" cy="373283"/>
              </a:xfrm>
              <a:prstGeom prst="ellipse">
                <a:avLst/>
              </a:prstGeom>
              <a:noFill/>
              <a:ln w="28575">
                <a:solidFill>
                  <a:srgbClr val="3333FF"/>
                </a:solidFill>
              </a:ln>
            </p:spPr>
            <p:txBody>
              <a:bodyPr wrap="none" lIns="0" tIns="0" rIns="0" bIns="0" rtlCol="0" anchor="ctr" anchorCtr="1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宋体"/>
                    <a:cs typeface="Arial"/>
                  </a:rPr>
                  <a:t>+</a:t>
                </a:r>
              </a:p>
            </p:txBody>
          </p:sp>
          <p:cxnSp>
            <p:nvCxnSpPr>
              <p:cNvPr id="37" name="Straight Arrow Connector 36"/>
              <p:cNvCxnSpPr>
                <a:stCxn id="12" idx="6"/>
                <a:endCxn id="41" idx="6"/>
              </p:cNvCxnSpPr>
              <p:nvPr/>
            </p:nvCxnSpPr>
            <p:spPr bwMode="auto">
              <a:xfrm flipV="1">
                <a:off x="4914900" y="624833"/>
                <a:ext cx="235978" cy="7519"/>
              </a:xfrm>
              <a:prstGeom prst="straightConnector1">
                <a:avLst/>
              </a:prstGeom>
              <a:noFill/>
              <a:ln w="28575">
                <a:solidFill>
                  <a:srgbClr val="3333FF"/>
                </a:solidFill>
                <a:miter lim="800000"/>
                <a:headEnd/>
                <a:tailEnd type="triangle" w="med" len="med"/>
              </a:ln>
              <a:effectLst/>
            </p:spPr>
          </p:cxnSp>
          <p:cxnSp>
            <p:nvCxnSpPr>
              <p:cNvPr id="42" name="AutoShape 8"/>
              <p:cNvCxnSpPr>
                <a:cxnSpLocks noChangeShapeType="1"/>
                <a:stCxn id="21" idx="2"/>
                <a:endCxn id="26" idx="0"/>
              </p:cNvCxnSpPr>
              <p:nvPr/>
            </p:nvCxnSpPr>
            <p:spPr bwMode="auto">
              <a:xfrm rot="5400000">
                <a:off x="3256410" y="1993946"/>
                <a:ext cx="351377" cy="4132"/>
              </a:xfrm>
              <a:prstGeom prst="bentConnector3">
                <a:avLst>
                  <a:gd name="adj1" fmla="val 50000"/>
                </a:avLst>
              </a:prstGeom>
              <a:noFill/>
              <a:ln w="28575">
                <a:solidFill>
                  <a:srgbClr val="FF0000"/>
                </a:solidFill>
                <a:miter lim="800000"/>
                <a:headEnd/>
                <a:tailEnd type="triangle" w="med" len="med"/>
              </a:ln>
              <a:effectLst/>
            </p:spPr>
          </p:cxnSp>
          <p:cxnSp>
            <p:nvCxnSpPr>
              <p:cNvPr id="36" name="AutoShape 8"/>
              <p:cNvCxnSpPr>
                <a:cxnSpLocks noChangeShapeType="1"/>
                <a:stCxn id="39" idx="0"/>
                <a:endCxn id="51" idx="1"/>
              </p:cNvCxnSpPr>
              <p:nvPr/>
            </p:nvCxnSpPr>
            <p:spPr bwMode="auto">
              <a:xfrm rot="5400000" flipH="1" flipV="1">
                <a:off x="4628119" y="1732359"/>
                <a:ext cx="582056" cy="334407"/>
              </a:xfrm>
              <a:prstGeom prst="bentConnector2">
                <a:avLst/>
              </a:prstGeom>
              <a:noFill/>
              <a:ln w="28575">
                <a:solidFill>
                  <a:srgbClr val="FF0000"/>
                </a:solidFill>
                <a:miter lim="800000"/>
                <a:headEnd/>
                <a:tailEnd type="triangle" w="med" len="med"/>
              </a:ln>
              <a:effectLst/>
            </p:spPr>
          </p:cxnSp>
          <p:cxnSp>
            <p:nvCxnSpPr>
              <p:cNvPr id="30" name="AutoShape 8"/>
              <p:cNvCxnSpPr>
                <a:cxnSpLocks noChangeShapeType="1"/>
                <a:stCxn id="26" idx="3"/>
                <a:endCxn id="39" idx="1"/>
              </p:cNvCxnSpPr>
              <p:nvPr/>
            </p:nvCxnSpPr>
            <p:spPr bwMode="auto">
              <a:xfrm flipV="1">
                <a:off x="3771900" y="2493090"/>
                <a:ext cx="519514" cy="6621"/>
              </a:xfrm>
              <a:prstGeom prst="bentConnector3">
                <a:avLst>
                  <a:gd name="adj1" fmla="val 50000"/>
                </a:avLst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 type="triangle" w="med" len="med"/>
              </a:ln>
              <a:effectLst/>
            </p:spPr>
          </p:cxnSp>
          <p:cxnSp>
            <p:nvCxnSpPr>
              <p:cNvPr id="31" name="AutoShape 8"/>
              <p:cNvCxnSpPr>
                <a:cxnSpLocks noChangeShapeType="1"/>
                <a:stCxn id="38" idx="2"/>
                <a:endCxn id="39" idx="3"/>
              </p:cNvCxnSpPr>
              <p:nvPr/>
            </p:nvCxnSpPr>
            <p:spPr bwMode="auto">
              <a:xfrm rot="10800000">
                <a:off x="5212473" y="2493090"/>
                <a:ext cx="892636" cy="357113"/>
              </a:xfrm>
              <a:prstGeom prst="bentConnector3">
                <a:avLst>
                  <a:gd name="adj1" fmla="val 50000"/>
                </a:avLst>
              </a:prstGeom>
              <a:noFill/>
              <a:ln w="28575">
                <a:solidFill>
                  <a:schemeClr val="tx1"/>
                </a:solidFill>
                <a:miter lim="800000"/>
                <a:headEnd type="stealth" w="lg" len="lg"/>
                <a:tailEnd type="stealth" w="lg" len="lg"/>
              </a:ln>
              <a:effectLst/>
            </p:spPr>
          </p:cxnSp>
          <p:sp>
            <p:nvSpPr>
              <p:cNvPr id="39" name="Rectangle 9"/>
              <p:cNvSpPr>
                <a:spLocks noChangeArrowheads="1"/>
              </p:cNvSpPr>
              <p:nvPr/>
            </p:nvSpPr>
            <p:spPr bwMode="auto">
              <a:xfrm>
                <a:off x="4291414" y="2190590"/>
                <a:ext cx="921059" cy="60500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377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宋体"/>
                    <a:cs typeface="Arial"/>
                  </a:rPr>
                  <a:t>vest</a:t>
                </a:r>
              </a:p>
              <a:p>
                <a:pPr marL="0" marR="0" lvl="0" indent="0" algn="ctr" defTabSz="914377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宋体"/>
                    <a:cs typeface="Arial"/>
                  </a:rPr>
                  <a:t>nuclei</a:t>
                </a:r>
                <a:endParaRPr kumimoji="0" lang="en-US" sz="13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宋体"/>
                  <a:cs typeface="Arial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6105108" y="2738965"/>
                <a:ext cx="1714500" cy="222476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28575">
                <a:solidFill>
                  <a:schemeClr val="tx1"/>
                </a:solidFill>
              </a:ln>
              <a:effectLst/>
            </p:spPr>
            <p:txBody>
              <a:bodyPr wrap="none" lIns="0" tIns="0" rIns="0" bIns="0" rtlCol="0" anchor="ctr" anchorCtr="1">
                <a:no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宋体"/>
                    <a:cs typeface="Arial"/>
                  </a:rPr>
                  <a:t>Vestibulo</a:t>
                </a:r>
                <a:r>
                  <a:rPr kumimoji="0" lang="en-US" sz="14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宋体"/>
                    <a:cs typeface="Arial"/>
                  </a:rPr>
                  <a:t>-</a:t>
                </a: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5572732" y="2292841"/>
                <a:ext cx="1029286" cy="469122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宋体"/>
                    <a:cs typeface="Arial"/>
                  </a:rPr>
                  <a:t>Tune</a:t>
                </a:r>
              </a:p>
            </p:txBody>
          </p:sp>
          <p:cxnSp>
            <p:nvCxnSpPr>
              <p:cNvPr id="62" name="AutoShape 8"/>
              <p:cNvCxnSpPr>
                <a:cxnSpLocks noChangeShapeType="1"/>
                <a:stCxn id="38" idx="6"/>
                <a:endCxn id="60" idx="2"/>
              </p:cNvCxnSpPr>
              <p:nvPr/>
            </p:nvCxnSpPr>
            <p:spPr bwMode="auto">
              <a:xfrm flipV="1">
                <a:off x="7819608" y="2292843"/>
                <a:ext cx="267117" cy="557360"/>
              </a:xfrm>
              <a:prstGeom prst="bentConnector2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 type="stealth" w="lg" len="lg"/>
                <a:tailEnd type="stealth" w="lg" len="lg"/>
              </a:ln>
              <a:effectLst/>
            </p:spPr>
          </p:cxnSp>
          <p:sp>
            <p:nvSpPr>
              <p:cNvPr id="55" name="Rectangle 54"/>
              <p:cNvSpPr/>
              <p:nvPr/>
            </p:nvSpPr>
            <p:spPr bwMode="auto">
              <a:xfrm>
                <a:off x="5838589" y="3968830"/>
                <a:ext cx="1257300" cy="628650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rgbClr val="CC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377" rtl="0" eaLnBrk="1" fontAlgn="base" latinLnBrk="0" hangingPunct="1">
                  <a:lnSpc>
                    <a:spcPts val="16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宋体"/>
                    <a:cs typeface="Arial"/>
                  </a:rPr>
                  <a:t>muscles</a:t>
                </a:r>
              </a:p>
              <a:p>
                <a:pPr marL="0" marR="0" lvl="0" indent="0" algn="ctr" defTabSz="914377" rtl="0" eaLnBrk="1" fontAlgn="base" latinLnBrk="0" hangingPunct="1">
                  <a:lnSpc>
                    <a:spcPts val="16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宋体"/>
                    <a:cs typeface="Arial"/>
                  </a:rPr>
                  <a:t>balance</a:t>
                </a:r>
              </a:p>
            </p:txBody>
          </p:sp>
          <p:sp>
            <p:nvSpPr>
              <p:cNvPr id="59" name="Rectangle 58"/>
              <p:cNvSpPr/>
              <p:nvPr/>
            </p:nvSpPr>
            <p:spPr bwMode="auto">
              <a:xfrm>
                <a:off x="3482644" y="4224706"/>
                <a:ext cx="1432256" cy="628650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377" rtl="0" eaLnBrk="1" fontAlgn="base" latinLnBrk="0" hangingPunct="1">
                  <a:lnSpc>
                    <a:spcPts val="16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宋体"/>
                    <a:cs typeface="Arial"/>
                  </a:rPr>
                  <a:t>diaphragm</a:t>
                </a:r>
              </a:p>
              <a:p>
                <a:pPr marL="0" marR="0" lvl="0" indent="0" algn="ctr" defTabSz="914377" rtl="0" eaLnBrk="1" fontAlgn="base" latinLnBrk="0" hangingPunct="1">
                  <a:lnSpc>
                    <a:spcPts val="16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宋体"/>
                    <a:cs typeface="Arial"/>
                  </a:rPr>
                  <a:t>vomiting</a:t>
                </a:r>
              </a:p>
            </p:txBody>
          </p:sp>
          <p:sp>
            <p:nvSpPr>
              <p:cNvPr id="61" name="Rectangle 60"/>
              <p:cNvSpPr/>
              <p:nvPr/>
            </p:nvSpPr>
            <p:spPr bwMode="auto">
              <a:xfrm>
                <a:off x="1316780" y="3747225"/>
                <a:ext cx="1257300" cy="926709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377" rtl="0" eaLnBrk="1" fontAlgn="base" latinLnBrk="0" hangingPunct="1">
                  <a:lnSpc>
                    <a:spcPts val="16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宋体"/>
                    <a:cs typeface="Arial"/>
                  </a:rPr>
                  <a:t>pharynx</a:t>
                </a:r>
              </a:p>
              <a:p>
                <a:pPr marL="0" marR="0" lvl="0" indent="0" algn="ctr" defTabSz="914377" rtl="0" eaLnBrk="1" fontAlgn="base" latinLnBrk="0" hangingPunct="1">
                  <a:lnSpc>
                    <a:spcPts val="16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宋体"/>
                    <a:cs typeface="Arial"/>
                  </a:rPr>
                  <a:t>larynx</a:t>
                </a:r>
              </a:p>
              <a:p>
                <a:pPr marL="0" marR="0" lvl="0" indent="0" algn="ctr" defTabSz="914377" rtl="0" eaLnBrk="1" fontAlgn="base" latinLnBrk="0" hangingPunct="1">
                  <a:lnSpc>
                    <a:spcPts val="16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宋体"/>
                    <a:cs typeface="Arial"/>
                  </a:rPr>
                  <a:t>regurg</a:t>
                </a:r>
                <a:r>
                  <a:rPr kumimoji="0" lang="en-US" sz="14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宋体"/>
                    <a:cs typeface="Arial"/>
                  </a:rPr>
                  <a:t>.</a:t>
                </a:r>
              </a:p>
            </p:txBody>
          </p:sp>
          <p:sp>
            <p:nvSpPr>
              <p:cNvPr id="63" name="Rectangle 62"/>
              <p:cNvSpPr/>
              <p:nvPr/>
            </p:nvSpPr>
            <p:spPr bwMode="auto">
              <a:xfrm>
                <a:off x="1316779" y="2800120"/>
                <a:ext cx="1257300" cy="469509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377" rtl="0" eaLnBrk="1" fontAlgn="base" latinLnBrk="0" hangingPunct="1">
                  <a:lnSpc>
                    <a:spcPts val="28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宋体"/>
                    <a:cs typeface="Arial"/>
                  </a:rPr>
                  <a:t>sweat</a:t>
                </a:r>
              </a:p>
            </p:txBody>
          </p:sp>
          <p:sp>
            <p:nvSpPr>
              <p:cNvPr id="64" name="Rectangle 63"/>
              <p:cNvSpPr/>
              <p:nvPr/>
            </p:nvSpPr>
            <p:spPr bwMode="auto">
              <a:xfrm>
                <a:off x="7514875" y="3968830"/>
                <a:ext cx="1257300" cy="628650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rgbClr val="CC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377" rtl="0" eaLnBrk="1" fontAlgn="base" latinLnBrk="0" hangingPunct="1">
                  <a:lnSpc>
                    <a:spcPts val="16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宋体"/>
                    <a:cs typeface="Arial"/>
                  </a:rPr>
                  <a:t>GI tract</a:t>
                </a:r>
              </a:p>
              <a:p>
                <a:pPr marL="0" marR="0" lvl="0" indent="0" algn="ctr" defTabSz="914377" rtl="0" eaLnBrk="1" fontAlgn="base" latinLnBrk="0" hangingPunct="1">
                  <a:lnSpc>
                    <a:spcPts val="16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宋体"/>
                    <a:cs typeface="Arial"/>
                  </a:rPr>
                  <a:t>nausea</a:t>
                </a:r>
              </a:p>
            </p:txBody>
          </p:sp>
          <p:sp>
            <p:nvSpPr>
              <p:cNvPr id="65" name="Rectangle 64"/>
              <p:cNvSpPr/>
              <p:nvPr/>
            </p:nvSpPr>
            <p:spPr bwMode="auto">
              <a:xfrm>
                <a:off x="3076844" y="3485053"/>
                <a:ext cx="2310386" cy="469509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377" rtl="0" eaLnBrk="1" fontAlgn="base" latinLnBrk="0" hangingPunct="1">
                  <a:lnSpc>
                    <a:spcPts val="28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宋体"/>
                    <a:cs typeface="Arial"/>
                  </a:rPr>
                  <a:t>reticular formation</a:t>
                </a:r>
              </a:p>
            </p:txBody>
          </p:sp>
          <p:cxnSp>
            <p:nvCxnSpPr>
              <p:cNvPr id="66" name="AutoShape 8"/>
              <p:cNvCxnSpPr>
                <a:cxnSpLocks noChangeShapeType="1"/>
                <a:stCxn id="65" idx="0"/>
                <a:endCxn id="39" idx="2"/>
              </p:cNvCxnSpPr>
              <p:nvPr/>
            </p:nvCxnSpPr>
            <p:spPr bwMode="auto">
              <a:xfrm rot="5400000" flipH="1" flipV="1">
                <a:off x="4005166" y="2721581"/>
                <a:ext cx="672767" cy="820786"/>
              </a:xfrm>
              <a:prstGeom prst="bentConnector3">
                <a:avLst>
                  <a:gd name="adj1" fmla="val 50000"/>
                </a:avLst>
              </a:prstGeom>
              <a:noFill/>
              <a:ln w="28575">
                <a:solidFill>
                  <a:schemeClr val="tx1"/>
                </a:solidFill>
                <a:miter lim="800000"/>
                <a:headEnd type="stealth" w="lg" len="lg"/>
                <a:tailEnd type="stealth" w="lg" len="lg"/>
              </a:ln>
              <a:effectLst/>
            </p:spPr>
          </p:cxnSp>
          <p:cxnSp>
            <p:nvCxnSpPr>
              <p:cNvPr id="69" name="AutoShape 8"/>
              <p:cNvCxnSpPr>
                <a:cxnSpLocks noChangeShapeType="1"/>
                <a:stCxn id="65" idx="2"/>
                <a:endCxn id="59" idx="0"/>
              </p:cNvCxnSpPr>
              <p:nvPr/>
            </p:nvCxnSpPr>
            <p:spPr bwMode="auto">
              <a:xfrm rot="5400000">
                <a:off x="4080333" y="4073002"/>
                <a:ext cx="270144" cy="33265"/>
              </a:xfrm>
              <a:prstGeom prst="bentConnector3">
                <a:avLst>
                  <a:gd name="adj1" fmla="val 50000"/>
                </a:avLst>
              </a:prstGeom>
              <a:noFill/>
              <a:ln w="28575">
                <a:solidFill>
                  <a:schemeClr val="tx1"/>
                </a:solidFill>
                <a:miter lim="800000"/>
                <a:headEnd type="none" w="med" len="med"/>
                <a:tailEnd type="triangle" w="med" len="med"/>
              </a:ln>
              <a:effectLst/>
            </p:spPr>
          </p:cxnSp>
          <p:cxnSp>
            <p:nvCxnSpPr>
              <p:cNvPr id="72" name="AutoShape 8"/>
              <p:cNvCxnSpPr>
                <a:cxnSpLocks noChangeShapeType="1"/>
                <a:stCxn id="65" idx="1"/>
                <a:endCxn id="63" idx="3"/>
              </p:cNvCxnSpPr>
              <p:nvPr/>
            </p:nvCxnSpPr>
            <p:spPr bwMode="auto">
              <a:xfrm rot="10800000">
                <a:off x="2574080" y="3034876"/>
                <a:ext cx="502765" cy="684933"/>
              </a:xfrm>
              <a:prstGeom prst="bentConnector3">
                <a:avLst>
                  <a:gd name="adj1" fmla="val 50000"/>
                </a:avLst>
              </a:prstGeom>
              <a:noFill/>
              <a:ln w="28575">
                <a:solidFill>
                  <a:schemeClr val="tx1"/>
                </a:solidFill>
                <a:miter lim="800000"/>
                <a:headEnd type="none" w="med" len="med"/>
                <a:tailEnd type="triangle" w="med" len="med"/>
              </a:ln>
              <a:effectLst/>
            </p:spPr>
          </p:cxnSp>
          <p:cxnSp>
            <p:nvCxnSpPr>
              <p:cNvPr id="76" name="AutoShape 8"/>
              <p:cNvCxnSpPr>
                <a:cxnSpLocks noChangeShapeType="1"/>
                <a:stCxn id="65" idx="1"/>
                <a:endCxn id="61" idx="3"/>
              </p:cNvCxnSpPr>
              <p:nvPr/>
            </p:nvCxnSpPr>
            <p:spPr bwMode="auto">
              <a:xfrm rot="10800000" flipV="1">
                <a:off x="2574080" y="3719808"/>
                <a:ext cx="502764" cy="490772"/>
              </a:xfrm>
              <a:prstGeom prst="bentConnector3">
                <a:avLst>
                  <a:gd name="adj1" fmla="val 50000"/>
                </a:avLst>
              </a:prstGeom>
              <a:noFill/>
              <a:ln w="28575">
                <a:solidFill>
                  <a:schemeClr val="tx1"/>
                </a:solidFill>
                <a:miter lim="800000"/>
                <a:headEnd type="none" w="med" len="med"/>
                <a:tailEnd type="triangle" w="med" len="med"/>
              </a:ln>
              <a:effectLst/>
            </p:spPr>
          </p:cxnSp>
          <p:cxnSp>
            <p:nvCxnSpPr>
              <p:cNvPr id="79" name="AutoShape 8"/>
              <p:cNvCxnSpPr>
                <a:cxnSpLocks noChangeShapeType="1"/>
                <a:stCxn id="65" idx="0"/>
                <a:endCxn id="75" idx="2"/>
              </p:cNvCxnSpPr>
              <p:nvPr/>
            </p:nvCxnSpPr>
            <p:spPr bwMode="auto">
              <a:xfrm rot="5400000" flipH="1" flipV="1">
                <a:off x="4789368" y="2266172"/>
                <a:ext cx="343974" cy="2060396"/>
              </a:xfrm>
              <a:prstGeom prst="bentConnector2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 type="stealth" w="lg" len="lg"/>
                <a:tailEnd type="stealth" w="lg" len="lg"/>
              </a:ln>
              <a:effectLst/>
            </p:spPr>
          </p:cxnSp>
          <p:cxnSp>
            <p:nvCxnSpPr>
              <p:cNvPr id="86" name="Straight Arrow Connector 85"/>
              <p:cNvCxnSpPr>
                <a:stCxn id="39" idx="2"/>
                <a:endCxn id="55" idx="0"/>
              </p:cNvCxnSpPr>
              <p:nvPr/>
            </p:nvCxnSpPr>
            <p:spPr bwMode="auto">
              <a:xfrm>
                <a:off x="4751944" y="2795590"/>
                <a:ext cx="1715295" cy="117324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CC00CC"/>
                </a:solidFill>
                <a:prstDash val="solid"/>
                <a:round/>
                <a:headEnd type="arrow" w="med" len="med"/>
                <a:tailEnd type="arrow" w="med" len="med"/>
              </a:ln>
              <a:effectLst/>
            </p:spPr>
          </p:cxnSp>
          <p:cxnSp>
            <p:nvCxnSpPr>
              <p:cNvPr id="96" name="Straight Arrow Connector 95"/>
              <p:cNvCxnSpPr>
                <a:stCxn id="39" idx="2"/>
                <a:endCxn id="64" idx="0"/>
              </p:cNvCxnSpPr>
              <p:nvPr/>
            </p:nvCxnSpPr>
            <p:spPr bwMode="auto">
              <a:xfrm>
                <a:off x="4751944" y="2795590"/>
                <a:ext cx="3391581" cy="117324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CC00CC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04" name="Straight Arrow Connector 103"/>
              <p:cNvCxnSpPr>
                <a:stCxn id="75" idx="4"/>
                <a:endCxn id="55" idx="0"/>
              </p:cNvCxnSpPr>
              <p:nvPr/>
            </p:nvCxnSpPr>
            <p:spPr bwMode="auto">
              <a:xfrm flipH="1">
                <a:off x="6467239" y="3486150"/>
                <a:ext cx="443313" cy="48268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CC00CC"/>
                </a:solidFill>
                <a:prstDash val="solid"/>
                <a:round/>
                <a:headEnd type="arrow" w="med" len="med"/>
                <a:tailEnd type="arrow" w="med" len="med"/>
              </a:ln>
              <a:effectLst/>
            </p:spPr>
          </p:cxnSp>
          <p:cxnSp>
            <p:nvCxnSpPr>
              <p:cNvPr id="107" name="AutoShape 8"/>
              <p:cNvCxnSpPr>
                <a:cxnSpLocks noChangeShapeType="1"/>
                <a:stCxn id="55" idx="0"/>
                <a:endCxn id="65" idx="3"/>
              </p:cNvCxnSpPr>
              <p:nvPr/>
            </p:nvCxnSpPr>
            <p:spPr bwMode="auto">
              <a:xfrm rot="16200000" flipV="1">
                <a:off x="5802724" y="3304314"/>
                <a:ext cx="249022" cy="1080009"/>
              </a:xfrm>
              <a:prstGeom prst="bentConnector2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 type="none" w="med" len="med"/>
                <a:tailEnd type="triangle" w="med" len="med"/>
              </a:ln>
              <a:effectLst/>
            </p:spPr>
          </p:cxnSp>
        </p:grpSp>
      </p:grpSp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5"/>
          <a:srcRect r="24531" b="29057"/>
          <a:stretch/>
        </p:blipFill>
        <p:spPr>
          <a:xfrm rot="1821401">
            <a:off x="3417501" y="81117"/>
            <a:ext cx="1873060" cy="2354939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705761" y="381999"/>
            <a:ext cx="26872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Trail&amp;bumps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5306281" y="637689"/>
            <a:ext cx="25566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Rider 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level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6749725" y="3392403"/>
            <a:ext cx="2703300" cy="1077218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A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A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Physiology 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A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level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00FA"/>
              </a:solidFill>
              <a:effectLst/>
              <a:uLnTx/>
              <a:uFillTx/>
              <a:latin typeface="Arial Black" panose="020B0A04020102020204" pitchFamily="34" charset="0"/>
              <a:ea typeface="宋体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04719" y="2855353"/>
            <a:ext cx="363753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Rider =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system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0000F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Physiology =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parts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8275" y="6253345"/>
            <a:ext cx="40703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A"/>
                </a:solidFill>
              </a:rPr>
              <a:t>Bikes also have parts levels.</a:t>
            </a:r>
            <a:endParaRPr lang="en-US" sz="2400" dirty="0">
              <a:solidFill>
                <a:srgbClr val="0000FA"/>
              </a:solidFill>
            </a:endParaRP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462747"/>
            <a:ext cx="1182202" cy="79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67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203200" y="381000"/>
            <a:ext cx="12001500" cy="477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8068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Szekely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 P,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Korem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 Y, Moran U, Mayo A,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Alon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 U (2015) </a:t>
            </a:r>
          </a:p>
          <a:p>
            <a:pPr marL="0" marR="0" lvl="0" indent="0" algn="l" defTabSz="8068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Arial"/>
            </a:endParaRPr>
          </a:p>
          <a:p>
            <a:pPr marL="0" marR="0" lvl="0" indent="0" algn="l" defTabSz="8068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The Mass-Longevity Triangle: Pareto Optimality and the Geometry of Life-History Trait Space. </a:t>
            </a:r>
          </a:p>
          <a:p>
            <a:pPr marL="0" marR="0" lvl="0" indent="0" algn="l" defTabSz="8068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Arial"/>
            </a:endParaRPr>
          </a:p>
          <a:p>
            <a:pPr marL="0" marR="0" lvl="0" indent="0" algn="l" defTabSz="8068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PLOS Computational Biology 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11(10): </a:t>
            </a:r>
          </a:p>
          <a:p>
            <a:pPr marL="0" marR="0" lvl="0" indent="0" algn="l" defTabSz="8068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Arial"/>
            </a:endParaRPr>
          </a:p>
          <a:p>
            <a:pPr marL="0" marR="0" lvl="0" indent="0" algn="l" defTabSz="8068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e1004524. https://doi.org/10.1371/journal.pcbi.1004524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Arial"/>
            </a:endParaRPr>
          </a:p>
          <a:p>
            <a:pPr marL="0" marR="0" lvl="0" indent="0" algn="l" defTabSz="8068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  <a:hlinkClick r:id="rId2"/>
              </a:rPr>
              <a:t>http://journals.plos.org/ploscompbiol/article?id=10.1371/journal.pcbi.1004524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Arial"/>
            </a:endParaRPr>
          </a:p>
        </p:txBody>
      </p:sp>
      <p:pic>
        <p:nvPicPr>
          <p:cNvPr id="409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412" y="5916706"/>
            <a:ext cx="4556592" cy="631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991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010400" y="1805631"/>
            <a:ext cx="5055315" cy="4913230"/>
            <a:chOff x="7136685" y="914400"/>
            <a:chExt cx="5055315" cy="4913230"/>
          </a:xfrm>
        </p:grpSpPr>
        <p:pic>
          <p:nvPicPr>
            <p:cNvPr id="95" name="Picture 94" descr="appendiximage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5393c859454f2f9ad92a2129eba6f39a}">
                  <a14:useLocalDpi xmlns="" xmlns:a14="http://schemas.microsoft.com/office/drawing/2010/main" xmlns:lc="http://schemas.openxmlformats.org/drawingml/2006/lockedCanvas" val="0"/>
                </a:ext>
              </a:extLst>
            </a:blip>
            <a:stretch>
              <a:fillRect/>
            </a:stretch>
          </p:blipFill>
          <p:spPr>
            <a:xfrm>
              <a:off x="9687813" y="2029583"/>
              <a:ext cx="2300687" cy="3798047"/>
            </a:xfrm>
            <a:prstGeom prst="rect">
              <a:avLst/>
            </a:prstGeom>
          </p:spPr>
        </p:pic>
        <p:pic>
          <p:nvPicPr>
            <p:cNvPr id="94" name="Picture 53" descr="https://upload.wikimedia.org/wikipedia/commons/thumb/8/84/Brain_human_normal_inferior_view_with_labels_en.svg/500px-Brain_human_normal_inferior_view_with_labels_en.svg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18944" y="914401"/>
              <a:ext cx="1533864" cy="1828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6" name="Group 45"/>
            <p:cNvGrpSpPr/>
            <p:nvPr/>
          </p:nvGrpSpPr>
          <p:grpSpPr>
            <a:xfrm>
              <a:off x="7136685" y="914400"/>
              <a:ext cx="5055315" cy="3252185"/>
              <a:chOff x="1316779" y="57150"/>
              <a:chExt cx="7455396" cy="4796206"/>
            </a:xfrm>
          </p:grpSpPr>
          <p:sp>
            <p:nvSpPr>
              <p:cNvPr id="75" name="TextBox 74"/>
              <p:cNvSpPr txBox="1"/>
              <p:nvPr/>
            </p:nvSpPr>
            <p:spPr>
              <a:xfrm>
                <a:off x="5991553" y="2762614"/>
                <a:ext cx="1837997" cy="723536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28575">
                <a:solidFill>
                  <a:schemeClr val="tx1"/>
                </a:solidFill>
              </a:ln>
              <a:effectLst/>
            </p:spPr>
            <p:txBody>
              <a:bodyPr wrap="none" lIns="0" tIns="0" rIns="0" bIns="0" rtlCol="0" anchor="ctr" anchorCtr="1">
                <a:no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67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宋体"/>
                    <a:cs typeface="Arial"/>
                  </a:rPr>
                  <a:t>Cerebellum</a:t>
                </a: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7200902" y="57153"/>
                <a:ext cx="1369202" cy="22356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28575">
                <a:solidFill>
                  <a:schemeClr val="bg1">
                    <a:lumMod val="65000"/>
                  </a:schemeClr>
                </a:solidFill>
              </a:ln>
              <a:effectLst/>
            </p:spPr>
            <p:txBody>
              <a:bodyPr wrap="none" lIns="0" tIns="0" rIns="0" bIns="0" rtlCol="0" anchor="ctr" anchorCtr="0">
                <a:noAutofit/>
              </a:bodyPr>
              <a:lstStyle/>
              <a:p>
                <a:pPr marL="0" marR="0" lvl="0" indent="0" algn="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宋体"/>
                    <a:cs typeface="Arial"/>
                  </a:rPr>
                  <a:t>Cortex</a:t>
                </a:r>
              </a:p>
              <a:p>
                <a:pPr marL="0" marR="0" lvl="0" indent="0" algn="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endParaRPr>
              </a:p>
            </p:txBody>
          </p:sp>
          <p:grpSp>
            <p:nvGrpSpPr>
              <p:cNvPr id="2" name="Group 25"/>
              <p:cNvGrpSpPr/>
              <p:nvPr/>
            </p:nvGrpSpPr>
            <p:grpSpPr>
              <a:xfrm flipH="1">
                <a:off x="5111775" y="253358"/>
                <a:ext cx="968749" cy="742950"/>
                <a:chOff x="6341782" y="2133600"/>
                <a:chExt cx="1887818" cy="1447800"/>
              </a:xfrm>
            </p:grpSpPr>
            <p:sp>
              <p:nvSpPr>
                <p:cNvPr id="40" name="Rectangle 39"/>
                <p:cNvSpPr/>
                <p:nvPr/>
              </p:nvSpPr>
              <p:spPr>
                <a:xfrm rot="19858935">
                  <a:off x="6341782" y="3257704"/>
                  <a:ext cx="609600" cy="228600"/>
                </a:xfrm>
                <a:prstGeom prst="rect">
                  <a:avLst/>
                </a:prstGeom>
                <a:solidFill>
                  <a:srgbClr val="FFCC66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宋体"/>
                    <a:cs typeface="Arial"/>
                  </a:endParaRPr>
                </a:p>
              </p:txBody>
            </p:sp>
            <p:sp>
              <p:nvSpPr>
                <p:cNvPr id="41" name="Oval 40"/>
                <p:cNvSpPr/>
                <p:nvPr/>
              </p:nvSpPr>
              <p:spPr>
                <a:xfrm>
                  <a:off x="6705600" y="2133600"/>
                  <a:ext cx="1447800" cy="1447800"/>
                </a:xfrm>
                <a:prstGeom prst="ellipse">
                  <a:avLst/>
                </a:prstGeom>
                <a:solidFill>
                  <a:srgbClr val="FFCC66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67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宋体"/>
                      <a:cs typeface="Arial"/>
                    </a:rPr>
                    <a:t>eye</a:t>
                  </a:r>
                </a:p>
              </p:txBody>
            </p:sp>
            <p:sp>
              <p:nvSpPr>
                <p:cNvPr id="45" name="Chord 44"/>
                <p:cNvSpPr/>
                <p:nvPr/>
              </p:nvSpPr>
              <p:spPr>
                <a:xfrm rot="10800000">
                  <a:off x="7772400" y="2438400"/>
                  <a:ext cx="457200" cy="762000"/>
                </a:xfrm>
                <a:prstGeom prst="chord">
                  <a:avLst>
                    <a:gd name="adj1" fmla="val 5459106"/>
                    <a:gd name="adj2" fmla="val 16200000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宋体"/>
                    <a:cs typeface="Arial"/>
                  </a:endParaRPr>
                </a:p>
              </p:txBody>
            </p:sp>
          </p:grpSp>
          <p:cxnSp>
            <p:nvCxnSpPr>
              <p:cNvPr id="48" name="AutoShape 8"/>
              <p:cNvCxnSpPr>
                <a:cxnSpLocks noChangeShapeType="1"/>
                <a:stCxn id="41" idx="2"/>
                <a:endCxn id="49" idx="1"/>
              </p:cNvCxnSpPr>
              <p:nvPr/>
            </p:nvCxnSpPr>
            <p:spPr bwMode="auto">
              <a:xfrm>
                <a:off x="5893825" y="624835"/>
                <a:ext cx="1535675" cy="1109"/>
              </a:xfrm>
              <a:prstGeom prst="bentConnector3">
                <a:avLst>
                  <a:gd name="adj1" fmla="val 50000"/>
                </a:avLst>
              </a:prstGeom>
              <a:noFill/>
              <a:ln w="28575">
                <a:solidFill>
                  <a:srgbClr val="3333FF"/>
                </a:solidFill>
                <a:miter lim="800000"/>
                <a:headEnd/>
                <a:tailEnd type="triangle" w="med" len="med"/>
              </a:ln>
              <a:effectLst/>
            </p:spPr>
          </p:cxnSp>
          <p:sp>
            <p:nvSpPr>
              <p:cNvPr id="49" name="Rectangle 9"/>
              <p:cNvSpPr>
                <a:spLocks noChangeArrowheads="1"/>
              </p:cNvSpPr>
              <p:nvPr/>
            </p:nvSpPr>
            <p:spPr bwMode="auto">
              <a:xfrm>
                <a:off x="7429500" y="379482"/>
                <a:ext cx="800100" cy="49292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3333FF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377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Times New Roman" pitchFamily="18" charset="0"/>
                    <a:ea typeface="宋体"/>
                    <a:cs typeface="Arial"/>
                  </a:rPr>
                  <a:t>vision</a:t>
                </a:r>
              </a:p>
            </p:txBody>
          </p:sp>
          <p:sp>
            <p:nvSpPr>
              <p:cNvPr id="51" name="Rectangle 4"/>
              <p:cNvSpPr>
                <a:spLocks noChangeArrowheads="1"/>
              </p:cNvSpPr>
              <p:nvPr/>
            </p:nvSpPr>
            <p:spPr bwMode="auto">
              <a:xfrm>
                <a:off x="5086350" y="1445419"/>
                <a:ext cx="879872" cy="326231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377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67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宋体"/>
                    <a:cs typeface="Arial"/>
                  </a:rPr>
                  <a:t>Act</a:t>
                </a:r>
              </a:p>
            </p:txBody>
          </p:sp>
          <p:cxnSp>
            <p:nvCxnSpPr>
              <p:cNvPr id="53" name="AutoShape 11"/>
              <p:cNvCxnSpPr>
                <a:cxnSpLocks noChangeShapeType="1"/>
                <a:stCxn id="51" idx="0"/>
                <a:endCxn id="41" idx="4"/>
              </p:cNvCxnSpPr>
              <p:nvPr/>
            </p:nvCxnSpPr>
            <p:spPr bwMode="auto">
              <a:xfrm rot="16200000" flipV="1">
                <a:off x="5299765" y="1218897"/>
                <a:ext cx="449111" cy="3933"/>
              </a:xfrm>
              <a:prstGeom prst="bentConnector3">
                <a:avLst>
                  <a:gd name="adj1" fmla="val 50000"/>
                </a:avLst>
              </a:prstGeom>
              <a:noFill/>
              <a:ln w="28575">
                <a:solidFill>
                  <a:srgbClr val="FF0000"/>
                </a:solidFill>
                <a:miter lim="800000"/>
                <a:headEnd/>
                <a:tailEnd type="triangle" w="med" len="med"/>
              </a:ln>
              <a:effectLst/>
            </p:spPr>
          </p:cxnSp>
          <p:cxnSp>
            <p:nvCxnSpPr>
              <p:cNvPr id="56" name="AutoShape 8"/>
              <p:cNvCxnSpPr>
                <a:cxnSpLocks noChangeShapeType="1"/>
                <a:stCxn id="49" idx="2"/>
                <a:endCxn id="57" idx="0"/>
              </p:cNvCxnSpPr>
              <p:nvPr/>
            </p:nvCxnSpPr>
            <p:spPr bwMode="auto">
              <a:xfrm rot="5400000">
                <a:off x="7493431" y="1206931"/>
                <a:ext cx="670649" cy="1589"/>
              </a:xfrm>
              <a:prstGeom prst="bentConnector3">
                <a:avLst>
                  <a:gd name="adj1" fmla="val 50000"/>
                </a:avLst>
              </a:prstGeom>
              <a:noFill/>
              <a:ln w="28575">
                <a:solidFill>
                  <a:srgbClr val="3333FF"/>
                </a:solidFill>
                <a:miter lim="800000"/>
                <a:headEnd/>
                <a:tailEnd type="triangle" w="med" len="med"/>
              </a:ln>
              <a:effectLst/>
            </p:spPr>
          </p:cxnSp>
          <p:sp>
            <p:nvSpPr>
              <p:cNvPr id="57" name="Rectangle 9"/>
              <p:cNvSpPr>
                <a:spLocks noChangeArrowheads="1"/>
              </p:cNvSpPr>
              <p:nvPr/>
            </p:nvSpPr>
            <p:spPr bwMode="auto">
              <a:xfrm>
                <a:off x="7427912" y="1543050"/>
                <a:ext cx="800100" cy="37862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3333FF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377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Times New Roman" pitchFamily="18" charset="0"/>
                    <a:ea typeface="宋体"/>
                    <a:cs typeface="Arial"/>
                  </a:rPr>
                  <a:t>delay</a:t>
                </a:r>
              </a:p>
            </p:txBody>
          </p:sp>
          <p:cxnSp>
            <p:nvCxnSpPr>
              <p:cNvPr id="58" name="AutoShape 8"/>
              <p:cNvCxnSpPr>
                <a:cxnSpLocks noChangeShapeType="1"/>
                <a:stCxn id="57" idx="2"/>
                <a:endCxn id="51" idx="2"/>
              </p:cNvCxnSpPr>
              <p:nvPr/>
            </p:nvCxnSpPr>
            <p:spPr bwMode="auto">
              <a:xfrm rot="5400000" flipH="1">
                <a:off x="6602114" y="695823"/>
                <a:ext cx="150020" cy="2301676"/>
              </a:xfrm>
              <a:prstGeom prst="bentConnector3">
                <a:avLst>
                  <a:gd name="adj1" fmla="val -114285"/>
                </a:avLst>
              </a:prstGeom>
              <a:noFill/>
              <a:ln w="28575">
                <a:solidFill>
                  <a:srgbClr val="3333FF"/>
                </a:solidFill>
                <a:miter lim="800000"/>
                <a:headEnd/>
                <a:tailEnd type="triangle" w="med" len="med"/>
              </a:ln>
              <a:effectLst/>
            </p:spPr>
          </p:cxnSp>
          <p:sp>
            <p:nvSpPr>
              <p:cNvPr id="26" name="Rectangle 9"/>
              <p:cNvSpPr>
                <a:spLocks noChangeArrowheads="1"/>
              </p:cNvSpPr>
              <p:nvPr/>
            </p:nvSpPr>
            <p:spPr bwMode="auto">
              <a:xfrm>
                <a:off x="3088162" y="2171701"/>
                <a:ext cx="683738" cy="65602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377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宋体"/>
                    <a:cs typeface="Arial"/>
                  </a:rPr>
                  <a:t>Inner</a:t>
                </a:r>
              </a:p>
              <a:p>
                <a:pPr marL="0" marR="0" lvl="0" indent="0" algn="ctr" defTabSz="914377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宋体"/>
                    <a:cs typeface="Arial"/>
                  </a:rPr>
                  <a:t>ear</a:t>
                </a: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2425299" y="274864"/>
                <a:ext cx="1525185" cy="802076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67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Arial"/>
                    <a:ea typeface="宋体"/>
                    <a:cs typeface="Arial"/>
                  </a:rPr>
                  <a:t>Object motion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2302985" y="1104744"/>
                <a:ext cx="1710561" cy="802076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67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宋体"/>
                    <a:cs typeface="Arial"/>
                  </a:rPr>
                  <a:t>Head motion</a:t>
                </a:r>
              </a:p>
            </p:txBody>
          </p:sp>
          <p:cxnSp>
            <p:nvCxnSpPr>
              <p:cNvPr id="6" name="Straight Arrow Connector 5"/>
              <p:cNvCxnSpPr>
                <a:stCxn id="4" idx="3"/>
                <a:endCxn id="12" idx="2"/>
              </p:cNvCxnSpPr>
              <p:nvPr/>
            </p:nvCxnSpPr>
            <p:spPr bwMode="auto">
              <a:xfrm flipV="1">
                <a:off x="3950486" y="632349"/>
                <a:ext cx="577412" cy="302"/>
              </a:xfrm>
              <a:prstGeom prst="straightConnector1">
                <a:avLst/>
              </a:prstGeom>
              <a:noFill/>
              <a:ln w="28575">
                <a:solidFill>
                  <a:srgbClr val="3333FF"/>
                </a:solidFill>
                <a:miter lim="800000"/>
                <a:headEnd/>
                <a:tailEnd type="triangle" w="med" len="med"/>
              </a:ln>
              <a:effectLst/>
            </p:spPr>
          </p:cxnSp>
          <p:sp>
            <p:nvSpPr>
              <p:cNvPr id="7" name="TextBox 6"/>
              <p:cNvSpPr txBox="1"/>
              <p:nvPr/>
            </p:nvSpPr>
            <p:spPr>
              <a:xfrm>
                <a:off x="6422563" y="57150"/>
                <a:ext cx="953186" cy="469122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67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Arial"/>
                    <a:ea typeface="宋体"/>
                    <a:cs typeface="Arial"/>
                  </a:rPr>
                  <a:t>Error</a:t>
                </a:r>
              </a:p>
            </p:txBody>
          </p:sp>
          <p:cxnSp>
            <p:nvCxnSpPr>
              <p:cNvPr id="29" name="AutoShape 8"/>
              <p:cNvCxnSpPr>
                <a:cxnSpLocks noChangeShapeType="1"/>
                <a:stCxn id="21" idx="3"/>
                <a:endCxn id="12" idx="4"/>
              </p:cNvCxnSpPr>
              <p:nvPr/>
            </p:nvCxnSpPr>
            <p:spPr bwMode="auto">
              <a:xfrm flipV="1">
                <a:off x="4013546" y="818992"/>
                <a:ext cx="707852" cy="643541"/>
              </a:xfrm>
              <a:prstGeom prst="bentConnector2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 type="triangle" w="med" len="med"/>
              </a:ln>
              <a:effectLst/>
            </p:spPr>
          </p:cxnSp>
          <p:sp>
            <p:nvSpPr>
              <p:cNvPr id="12" name="TextBox 11"/>
              <p:cNvSpPr txBox="1"/>
              <p:nvPr/>
            </p:nvSpPr>
            <p:spPr>
              <a:xfrm>
                <a:off x="4527895" y="445710"/>
                <a:ext cx="387005" cy="373283"/>
              </a:xfrm>
              <a:prstGeom prst="ellipse">
                <a:avLst/>
              </a:prstGeom>
              <a:noFill/>
              <a:ln w="28575">
                <a:solidFill>
                  <a:srgbClr val="3333FF"/>
                </a:solidFill>
              </a:ln>
            </p:spPr>
            <p:txBody>
              <a:bodyPr wrap="none" lIns="0" tIns="0" rIns="0" bIns="0" rtlCol="0" anchor="ctr" anchorCtr="1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宋体"/>
                    <a:cs typeface="Arial"/>
                  </a:rPr>
                  <a:t>+</a:t>
                </a:r>
              </a:p>
            </p:txBody>
          </p:sp>
          <p:cxnSp>
            <p:nvCxnSpPr>
              <p:cNvPr id="37" name="Straight Arrow Connector 36"/>
              <p:cNvCxnSpPr>
                <a:stCxn id="12" idx="6"/>
                <a:endCxn id="41" idx="6"/>
              </p:cNvCxnSpPr>
              <p:nvPr/>
            </p:nvCxnSpPr>
            <p:spPr bwMode="auto">
              <a:xfrm flipV="1">
                <a:off x="4914900" y="624833"/>
                <a:ext cx="235978" cy="7519"/>
              </a:xfrm>
              <a:prstGeom prst="straightConnector1">
                <a:avLst/>
              </a:prstGeom>
              <a:noFill/>
              <a:ln w="28575">
                <a:solidFill>
                  <a:srgbClr val="3333FF"/>
                </a:solidFill>
                <a:miter lim="800000"/>
                <a:headEnd/>
                <a:tailEnd type="triangle" w="med" len="med"/>
              </a:ln>
              <a:effectLst/>
            </p:spPr>
          </p:cxnSp>
          <p:cxnSp>
            <p:nvCxnSpPr>
              <p:cNvPr id="42" name="AutoShape 8"/>
              <p:cNvCxnSpPr>
                <a:cxnSpLocks noChangeShapeType="1"/>
                <a:stCxn id="21" idx="2"/>
                <a:endCxn id="26" idx="0"/>
              </p:cNvCxnSpPr>
              <p:nvPr/>
            </p:nvCxnSpPr>
            <p:spPr bwMode="auto">
              <a:xfrm rot="5400000">
                <a:off x="3256410" y="1993946"/>
                <a:ext cx="351377" cy="4132"/>
              </a:xfrm>
              <a:prstGeom prst="bentConnector3">
                <a:avLst>
                  <a:gd name="adj1" fmla="val 50000"/>
                </a:avLst>
              </a:prstGeom>
              <a:noFill/>
              <a:ln w="28575">
                <a:solidFill>
                  <a:srgbClr val="FF0000"/>
                </a:solidFill>
                <a:miter lim="800000"/>
                <a:headEnd/>
                <a:tailEnd type="triangle" w="med" len="med"/>
              </a:ln>
              <a:effectLst/>
            </p:spPr>
          </p:cxnSp>
          <p:cxnSp>
            <p:nvCxnSpPr>
              <p:cNvPr id="36" name="AutoShape 8"/>
              <p:cNvCxnSpPr>
                <a:cxnSpLocks noChangeShapeType="1"/>
                <a:stCxn id="39" idx="0"/>
                <a:endCxn id="51" idx="1"/>
              </p:cNvCxnSpPr>
              <p:nvPr/>
            </p:nvCxnSpPr>
            <p:spPr bwMode="auto">
              <a:xfrm rot="5400000" flipH="1" flipV="1">
                <a:off x="4628119" y="1732359"/>
                <a:ext cx="582056" cy="334407"/>
              </a:xfrm>
              <a:prstGeom prst="bentConnector2">
                <a:avLst/>
              </a:prstGeom>
              <a:noFill/>
              <a:ln w="28575">
                <a:solidFill>
                  <a:srgbClr val="FF0000"/>
                </a:solidFill>
                <a:miter lim="800000"/>
                <a:headEnd/>
                <a:tailEnd type="triangle" w="med" len="med"/>
              </a:ln>
              <a:effectLst/>
            </p:spPr>
          </p:cxnSp>
          <p:cxnSp>
            <p:nvCxnSpPr>
              <p:cNvPr id="30" name="AutoShape 8"/>
              <p:cNvCxnSpPr>
                <a:cxnSpLocks noChangeShapeType="1"/>
                <a:stCxn id="26" idx="3"/>
                <a:endCxn id="39" idx="1"/>
              </p:cNvCxnSpPr>
              <p:nvPr/>
            </p:nvCxnSpPr>
            <p:spPr bwMode="auto">
              <a:xfrm flipV="1">
                <a:off x="3771900" y="2493090"/>
                <a:ext cx="519514" cy="6621"/>
              </a:xfrm>
              <a:prstGeom prst="bentConnector3">
                <a:avLst>
                  <a:gd name="adj1" fmla="val 50000"/>
                </a:avLst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 type="triangle" w="med" len="med"/>
              </a:ln>
              <a:effectLst/>
            </p:spPr>
          </p:cxnSp>
          <p:cxnSp>
            <p:nvCxnSpPr>
              <p:cNvPr id="31" name="AutoShape 8"/>
              <p:cNvCxnSpPr>
                <a:cxnSpLocks noChangeShapeType="1"/>
                <a:stCxn id="38" idx="2"/>
                <a:endCxn id="39" idx="3"/>
              </p:cNvCxnSpPr>
              <p:nvPr/>
            </p:nvCxnSpPr>
            <p:spPr bwMode="auto">
              <a:xfrm rot="10800000">
                <a:off x="5212473" y="2493090"/>
                <a:ext cx="892636" cy="357113"/>
              </a:xfrm>
              <a:prstGeom prst="bentConnector3">
                <a:avLst>
                  <a:gd name="adj1" fmla="val 50000"/>
                </a:avLst>
              </a:prstGeom>
              <a:noFill/>
              <a:ln w="28575">
                <a:solidFill>
                  <a:schemeClr val="tx1"/>
                </a:solidFill>
                <a:miter lim="800000"/>
                <a:headEnd type="stealth" w="lg" len="lg"/>
                <a:tailEnd type="stealth" w="lg" len="lg"/>
              </a:ln>
              <a:effectLst/>
            </p:spPr>
          </p:cxnSp>
          <p:sp>
            <p:nvSpPr>
              <p:cNvPr id="39" name="Rectangle 9"/>
              <p:cNvSpPr>
                <a:spLocks noChangeArrowheads="1"/>
              </p:cNvSpPr>
              <p:nvPr/>
            </p:nvSpPr>
            <p:spPr bwMode="auto">
              <a:xfrm>
                <a:off x="4291414" y="2190590"/>
                <a:ext cx="921059" cy="60500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377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宋体"/>
                    <a:cs typeface="Arial"/>
                  </a:rPr>
                  <a:t>vest</a:t>
                </a:r>
              </a:p>
              <a:p>
                <a:pPr marL="0" marR="0" lvl="0" indent="0" algn="ctr" defTabSz="914377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宋体"/>
                    <a:cs typeface="Arial"/>
                  </a:rPr>
                  <a:t>nuclei</a:t>
                </a:r>
                <a:endParaRPr kumimoji="0" lang="en-US" sz="13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宋体"/>
                  <a:cs typeface="Arial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6105108" y="2738965"/>
                <a:ext cx="1714500" cy="222476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28575">
                <a:solidFill>
                  <a:schemeClr val="tx1"/>
                </a:solidFill>
              </a:ln>
              <a:effectLst/>
            </p:spPr>
            <p:txBody>
              <a:bodyPr wrap="none" lIns="0" tIns="0" rIns="0" bIns="0" rtlCol="0" anchor="ctr" anchorCtr="1">
                <a:no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宋体"/>
                    <a:cs typeface="Arial"/>
                  </a:rPr>
                  <a:t>Vestibulo</a:t>
                </a:r>
                <a:r>
                  <a:rPr kumimoji="0" lang="en-US" sz="14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宋体"/>
                    <a:cs typeface="Arial"/>
                  </a:rPr>
                  <a:t>-</a:t>
                </a: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5572732" y="2292841"/>
                <a:ext cx="1029286" cy="469122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宋体"/>
                    <a:cs typeface="Arial"/>
                  </a:rPr>
                  <a:t>Tune</a:t>
                </a:r>
              </a:p>
            </p:txBody>
          </p:sp>
          <p:cxnSp>
            <p:nvCxnSpPr>
              <p:cNvPr id="62" name="AutoShape 8"/>
              <p:cNvCxnSpPr>
                <a:cxnSpLocks noChangeShapeType="1"/>
                <a:stCxn id="38" idx="6"/>
                <a:endCxn id="60" idx="2"/>
              </p:cNvCxnSpPr>
              <p:nvPr/>
            </p:nvCxnSpPr>
            <p:spPr bwMode="auto">
              <a:xfrm flipV="1">
                <a:off x="7819608" y="2292843"/>
                <a:ext cx="267117" cy="557360"/>
              </a:xfrm>
              <a:prstGeom prst="bentConnector2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 type="stealth" w="lg" len="lg"/>
                <a:tailEnd type="stealth" w="lg" len="lg"/>
              </a:ln>
              <a:effectLst/>
            </p:spPr>
          </p:cxnSp>
          <p:sp>
            <p:nvSpPr>
              <p:cNvPr id="55" name="Rectangle 54"/>
              <p:cNvSpPr/>
              <p:nvPr/>
            </p:nvSpPr>
            <p:spPr bwMode="auto">
              <a:xfrm>
                <a:off x="5838589" y="3968830"/>
                <a:ext cx="1257300" cy="628650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rgbClr val="CC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377" rtl="0" eaLnBrk="1" fontAlgn="base" latinLnBrk="0" hangingPunct="1">
                  <a:lnSpc>
                    <a:spcPts val="16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宋体"/>
                    <a:cs typeface="Arial"/>
                  </a:rPr>
                  <a:t>muscles</a:t>
                </a:r>
              </a:p>
              <a:p>
                <a:pPr marL="0" marR="0" lvl="0" indent="0" algn="ctr" defTabSz="914377" rtl="0" eaLnBrk="1" fontAlgn="base" latinLnBrk="0" hangingPunct="1">
                  <a:lnSpc>
                    <a:spcPts val="16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宋体"/>
                    <a:cs typeface="Arial"/>
                  </a:rPr>
                  <a:t>balance</a:t>
                </a:r>
              </a:p>
            </p:txBody>
          </p:sp>
          <p:sp>
            <p:nvSpPr>
              <p:cNvPr id="59" name="Rectangle 58"/>
              <p:cNvSpPr/>
              <p:nvPr/>
            </p:nvSpPr>
            <p:spPr bwMode="auto">
              <a:xfrm>
                <a:off x="3482644" y="4224706"/>
                <a:ext cx="1432256" cy="628650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377" rtl="0" eaLnBrk="1" fontAlgn="base" latinLnBrk="0" hangingPunct="1">
                  <a:lnSpc>
                    <a:spcPts val="16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宋体"/>
                    <a:cs typeface="Arial"/>
                  </a:rPr>
                  <a:t>diaphragm</a:t>
                </a:r>
              </a:p>
              <a:p>
                <a:pPr marL="0" marR="0" lvl="0" indent="0" algn="ctr" defTabSz="914377" rtl="0" eaLnBrk="1" fontAlgn="base" latinLnBrk="0" hangingPunct="1">
                  <a:lnSpc>
                    <a:spcPts val="16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宋体"/>
                    <a:cs typeface="Arial"/>
                  </a:rPr>
                  <a:t>vomiting</a:t>
                </a:r>
              </a:p>
            </p:txBody>
          </p:sp>
          <p:sp>
            <p:nvSpPr>
              <p:cNvPr id="61" name="Rectangle 60"/>
              <p:cNvSpPr/>
              <p:nvPr/>
            </p:nvSpPr>
            <p:spPr bwMode="auto">
              <a:xfrm>
                <a:off x="1316780" y="3747225"/>
                <a:ext cx="1257300" cy="926709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377" rtl="0" eaLnBrk="1" fontAlgn="base" latinLnBrk="0" hangingPunct="1">
                  <a:lnSpc>
                    <a:spcPts val="16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宋体"/>
                    <a:cs typeface="Arial"/>
                  </a:rPr>
                  <a:t>pharynx</a:t>
                </a:r>
              </a:p>
              <a:p>
                <a:pPr marL="0" marR="0" lvl="0" indent="0" algn="ctr" defTabSz="914377" rtl="0" eaLnBrk="1" fontAlgn="base" latinLnBrk="0" hangingPunct="1">
                  <a:lnSpc>
                    <a:spcPts val="16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宋体"/>
                    <a:cs typeface="Arial"/>
                  </a:rPr>
                  <a:t>larynx</a:t>
                </a:r>
              </a:p>
              <a:p>
                <a:pPr marL="0" marR="0" lvl="0" indent="0" algn="ctr" defTabSz="914377" rtl="0" eaLnBrk="1" fontAlgn="base" latinLnBrk="0" hangingPunct="1">
                  <a:lnSpc>
                    <a:spcPts val="16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宋体"/>
                    <a:cs typeface="Arial"/>
                  </a:rPr>
                  <a:t>regurg</a:t>
                </a:r>
                <a:r>
                  <a:rPr kumimoji="0" lang="en-US" sz="14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宋体"/>
                    <a:cs typeface="Arial"/>
                  </a:rPr>
                  <a:t>.</a:t>
                </a:r>
              </a:p>
            </p:txBody>
          </p:sp>
          <p:sp>
            <p:nvSpPr>
              <p:cNvPr id="63" name="Rectangle 62"/>
              <p:cNvSpPr/>
              <p:nvPr/>
            </p:nvSpPr>
            <p:spPr bwMode="auto">
              <a:xfrm>
                <a:off x="1316779" y="2800120"/>
                <a:ext cx="1257300" cy="469509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377" rtl="0" eaLnBrk="1" fontAlgn="base" latinLnBrk="0" hangingPunct="1">
                  <a:lnSpc>
                    <a:spcPts val="28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宋体"/>
                    <a:cs typeface="Arial"/>
                  </a:rPr>
                  <a:t>sweat</a:t>
                </a:r>
              </a:p>
            </p:txBody>
          </p:sp>
          <p:sp>
            <p:nvSpPr>
              <p:cNvPr id="64" name="Rectangle 63"/>
              <p:cNvSpPr/>
              <p:nvPr/>
            </p:nvSpPr>
            <p:spPr bwMode="auto">
              <a:xfrm>
                <a:off x="7514875" y="3968830"/>
                <a:ext cx="1257300" cy="628650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rgbClr val="CC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377" rtl="0" eaLnBrk="1" fontAlgn="base" latinLnBrk="0" hangingPunct="1">
                  <a:lnSpc>
                    <a:spcPts val="16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宋体"/>
                    <a:cs typeface="Arial"/>
                  </a:rPr>
                  <a:t>GI tract</a:t>
                </a:r>
              </a:p>
              <a:p>
                <a:pPr marL="0" marR="0" lvl="0" indent="0" algn="ctr" defTabSz="914377" rtl="0" eaLnBrk="1" fontAlgn="base" latinLnBrk="0" hangingPunct="1">
                  <a:lnSpc>
                    <a:spcPts val="16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宋体"/>
                    <a:cs typeface="Arial"/>
                  </a:rPr>
                  <a:t>nausea</a:t>
                </a:r>
              </a:p>
            </p:txBody>
          </p:sp>
          <p:sp>
            <p:nvSpPr>
              <p:cNvPr id="65" name="Rectangle 64"/>
              <p:cNvSpPr/>
              <p:nvPr/>
            </p:nvSpPr>
            <p:spPr bwMode="auto">
              <a:xfrm>
                <a:off x="3076844" y="3485053"/>
                <a:ext cx="2310386" cy="469509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1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377" rtl="0" eaLnBrk="1" fontAlgn="base" latinLnBrk="0" hangingPunct="1">
                  <a:lnSpc>
                    <a:spcPts val="28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宋体"/>
                    <a:cs typeface="Arial"/>
                  </a:rPr>
                  <a:t>reticular formation</a:t>
                </a:r>
              </a:p>
            </p:txBody>
          </p:sp>
          <p:cxnSp>
            <p:nvCxnSpPr>
              <p:cNvPr id="66" name="AutoShape 8"/>
              <p:cNvCxnSpPr>
                <a:cxnSpLocks noChangeShapeType="1"/>
                <a:stCxn id="65" idx="0"/>
                <a:endCxn id="39" idx="2"/>
              </p:cNvCxnSpPr>
              <p:nvPr/>
            </p:nvCxnSpPr>
            <p:spPr bwMode="auto">
              <a:xfrm rot="5400000" flipH="1" flipV="1">
                <a:off x="4005166" y="2721581"/>
                <a:ext cx="672767" cy="820786"/>
              </a:xfrm>
              <a:prstGeom prst="bentConnector3">
                <a:avLst>
                  <a:gd name="adj1" fmla="val 50000"/>
                </a:avLst>
              </a:prstGeom>
              <a:noFill/>
              <a:ln w="28575">
                <a:solidFill>
                  <a:schemeClr val="tx1"/>
                </a:solidFill>
                <a:miter lim="800000"/>
                <a:headEnd type="stealth" w="lg" len="lg"/>
                <a:tailEnd type="stealth" w="lg" len="lg"/>
              </a:ln>
              <a:effectLst/>
            </p:spPr>
          </p:cxnSp>
          <p:cxnSp>
            <p:nvCxnSpPr>
              <p:cNvPr id="69" name="AutoShape 8"/>
              <p:cNvCxnSpPr>
                <a:cxnSpLocks noChangeShapeType="1"/>
                <a:stCxn id="65" idx="2"/>
                <a:endCxn id="59" idx="0"/>
              </p:cNvCxnSpPr>
              <p:nvPr/>
            </p:nvCxnSpPr>
            <p:spPr bwMode="auto">
              <a:xfrm rot="5400000">
                <a:off x="4080333" y="4073002"/>
                <a:ext cx="270144" cy="33265"/>
              </a:xfrm>
              <a:prstGeom prst="bentConnector3">
                <a:avLst>
                  <a:gd name="adj1" fmla="val 50000"/>
                </a:avLst>
              </a:prstGeom>
              <a:noFill/>
              <a:ln w="28575">
                <a:solidFill>
                  <a:schemeClr val="tx1"/>
                </a:solidFill>
                <a:miter lim="800000"/>
                <a:headEnd type="none" w="med" len="med"/>
                <a:tailEnd type="triangle" w="med" len="med"/>
              </a:ln>
              <a:effectLst/>
            </p:spPr>
          </p:cxnSp>
          <p:cxnSp>
            <p:nvCxnSpPr>
              <p:cNvPr id="72" name="AutoShape 8"/>
              <p:cNvCxnSpPr>
                <a:cxnSpLocks noChangeShapeType="1"/>
                <a:stCxn id="65" idx="1"/>
                <a:endCxn id="63" idx="3"/>
              </p:cNvCxnSpPr>
              <p:nvPr/>
            </p:nvCxnSpPr>
            <p:spPr bwMode="auto">
              <a:xfrm rot="10800000">
                <a:off x="2574080" y="3034876"/>
                <a:ext cx="502765" cy="684933"/>
              </a:xfrm>
              <a:prstGeom prst="bentConnector3">
                <a:avLst>
                  <a:gd name="adj1" fmla="val 50000"/>
                </a:avLst>
              </a:prstGeom>
              <a:noFill/>
              <a:ln w="28575">
                <a:solidFill>
                  <a:schemeClr val="tx1"/>
                </a:solidFill>
                <a:miter lim="800000"/>
                <a:headEnd type="none" w="med" len="med"/>
                <a:tailEnd type="triangle" w="med" len="med"/>
              </a:ln>
              <a:effectLst/>
            </p:spPr>
          </p:cxnSp>
          <p:cxnSp>
            <p:nvCxnSpPr>
              <p:cNvPr id="76" name="AutoShape 8"/>
              <p:cNvCxnSpPr>
                <a:cxnSpLocks noChangeShapeType="1"/>
                <a:stCxn id="65" idx="1"/>
                <a:endCxn id="61" idx="3"/>
              </p:cNvCxnSpPr>
              <p:nvPr/>
            </p:nvCxnSpPr>
            <p:spPr bwMode="auto">
              <a:xfrm rot="10800000" flipV="1">
                <a:off x="2574080" y="3719808"/>
                <a:ext cx="502764" cy="490772"/>
              </a:xfrm>
              <a:prstGeom prst="bentConnector3">
                <a:avLst>
                  <a:gd name="adj1" fmla="val 50000"/>
                </a:avLst>
              </a:prstGeom>
              <a:noFill/>
              <a:ln w="28575">
                <a:solidFill>
                  <a:schemeClr val="tx1"/>
                </a:solidFill>
                <a:miter lim="800000"/>
                <a:headEnd type="none" w="med" len="med"/>
                <a:tailEnd type="triangle" w="med" len="med"/>
              </a:ln>
              <a:effectLst/>
            </p:spPr>
          </p:cxnSp>
          <p:cxnSp>
            <p:nvCxnSpPr>
              <p:cNvPr id="79" name="AutoShape 8"/>
              <p:cNvCxnSpPr>
                <a:cxnSpLocks noChangeShapeType="1"/>
                <a:stCxn id="65" idx="0"/>
                <a:endCxn id="75" idx="2"/>
              </p:cNvCxnSpPr>
              <p:nvPr/>
            </p:nvCxnSpPr>
            <p:spPr bwMode="auto">
              <a:xfrm rot="5400000" flipH="1" flipV="1">
                <a:off x="4789368" y="2266172"/>
                <a:ext cx="343974" cy="2060396"/>
              </a:xfrm>
              <a:prstGeom prst="bentConnector2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 type="stealth" w="lg" len="lg"/>
                <a:tailEnd type="stealth" w="lg" len="lg"/>
              </a:ln>
              <a:effectLst/>
            </p:spPr>
          </p:cxnSp>
          <p:cxnSp>
            <p:nvCxnSpPr>
              <p:cNvPr id="86" name="Straight Arrow Connector 85"/>
              <p:cNvCxnSpPr>
                <a:stCxn id="39" idx="2"/>
                <a:endCxn id="55" idx="0"/>
              </p:cNvCxnSpPr>
              <p:nvPr/>
            </p:nvCxnSpPr>
            <p:spPr bwMode="auto">
              <a:xfrm>
                <a:off x="4751944" y="2795590"/>
                <a:ext cx="1715295" cy="117324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CC00CC"/>
                </a:solidFill>
                <a:prstDash val="solid"/>
                <a:round/>
                <a:headEnd type="arrow" w="med" len="med"/>
                <a:tailEnd type="arrow" w="med" len="med"/>
              </a:ln>
              <a:effectLst/>
            </p:spPr>
          </p:cxnSp>
          <p:cxnSp>
            <p:nvCxnSpPr>
              <p:cNvPr id="96" name="Straight Arrow Connector 95"/>
              <p:cNvCxnSpPr>
                <a:stCxn id="39" idx="2"/>
                <a:endCxn id="64" idx="0"/>
              </p:cNvCxnSpPr>
              <p:nvPr/>
            </p:nvCxnSpPr>
            <p:spPr bwMode="auto">
              <a:xfrm>
                <a:off x="4751944" y="2795590"/>
                <a:ext cx="3391581" cy="117324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CC00CC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04" name="Straight Arrow Connector 103"/>
              <p:cNvCxnSpPr>
                <a:stCxn id="75" idx="4"/>
                <a:endCxn id="55" idx="0"/>
              </p:cNvCxnSpPr>
              <p:nvPr/>
            </p:nvCxnSpPr>
            <p:spPr bwMode="auto">
              <a:xfrm flipH="1">
                <a:off x="6467239" y="3486150"/>
                <a:ext cx="443313" cy="48268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CC00CC"/>
                </a:solidFill>
                <a:prstDash val="solid"/>
                <a:round/>
                <a:headEnd type="arrow" w="med" len="med"/>
                <a:tailEnd type="arrow" w="med" len="med"/>
              </a:ln>
              <a:effectLst/>
            </p:spPr>
          </p:cxnSp>
          <p:cxnSp>
            <p:nvCxnSpPr>
              <p:cNvPr id="107" name="AutoShape 8"/>
              <p:cNvCxnSpPr>
                <a:cxnSpLocks noChangeShapeType="1"/>
                <a:stCxn id="55" idx="0"/>
                <a:endCxn id="65" idx="3"/>
              </p:cNvCxnSpPr>
              <p:nvPr/>
            </p:nvCxnSpPr>
            <p:spPr bwMode="auto">
              <a:xfrm rot="16200000" flipV="1">
                <a:off x="5802724" y="3304314"/>
                <a:ext cx="249022" cy="1080009"/>
              </a:xfrm>
              <a:prstGeom prst="bentConnector2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 type="none" w="med" len="med"/>
                <a:tailEnd type="triangle" w="med" len="med"/>
              </a:ln>
              <a:effectLst/>
            </p:spPr>
          </p:cxnSp>
        </p:grpSp>
      </p:grpSp>
      <p:sp>
        <p:nvSpPr>
          <p:cNvPr id="74" name="TextBox 73"/>
          <p:cNvSpPr txBox="1"/>
          <p:nvPr/>
        </p:nvSpPr>
        <p:spPr>
          <a:xfrm>
            <a:off x="4477414" y="2148518"/>
            <a:ext cx="2703300" cy="1077218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A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A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Physiology 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A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level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00FA"/>
              </a:solidFill>
              <a:effectLst/>
              <a:uLnTx/>
              <a:uFillTx/>
              <a:latin typeface="Arial Black" panose="020B0A04020102020204" pitchFamily="34" charset="0"/>
              <a:ea typeface="宋体"/>
              <a:cs typeface="Arial"/>
            </a:endParaRPr>
          </a:p>
        </p:txBody>
      </p:sp>
      <p:pic>
        <p:nvPicPr>
          <p:cNvPr id="5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" t="6251" r="10582" b="42162"/>
          <a:stretch/>
        </p:blipFill>
        <p:spPr bwMode="auto">
          <a:xfrm>
            <a:off x="5562449" y="5114162"/>
            <a:ext cx="1137455" cy="731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4" descr="http://theprimalcyclist.files.wordpress.com/2012/02/untitled3.gi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06"/>
          <a:stretch/>
        </p:blipFill>
        <p:spPr bwMode="auto">
          <a:xfrm>
            <a:off x="2380461" y="3016542"/>
            <a:ext cx="1222930" cy="1284881"/>
          </a:xfrm>
          <a:prstGeom prst="rect">
            <a:avLst/>
          </a:prstGeom>
          <a:noFill/>
        </p:spPr>
      </p:pic>
      <p:sp>
        <p:nvSpPr>
          <p:cNvPr id="71" name="&quot;No&quot; Symbol 70"/>
          <p:cNvSpPr/>
          <p:nvPr/>
        </p:nvSpPr>
        <p:spPr>
          <a:xfrm>
            <a:off x="5701618" y="5136899"/>
            <a:ext cx="676163" cy="676163"/>
          </a:xfrm>
          <a:prstGeom prst="noSmoking">
            <a:avLst>
              <a:gd name="adj" fmla="val 8892"/>
            </a:avLst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1724071" y="4636167"/>
            <a:ext cx="976036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/>
                <a:cs typeface="Arial"/>
              </a:rPr>
              <a:t>Law</a:t>
            </a:r>
          </a:p>
        </p:txBody>
      </p:sp>
      <p:sp>
        <p:nvSpPr>
          <p:cNvPr id="78" name="Left-Right Arrow 77"/>
          <p:cNvSpPr/>
          <p:nvPr/>
        </p:nvSpPr>
        <p:spPr>
          <a:xfrm rot="1913745">
            <a:off x="2296277" y="4199563"/>
            <a:ext cx="1528771" cy="592667"/>
          </a:xfrm>
          <a:prstGeom prst="leftRightArrow">
            <a:avLst/>
          </a:prstGeom>
          <a:solidFill>
            <a:srgbClr val="3333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Arial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3150302" y="3703017"/>
            <a:ext cx="264168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宋体"/>
                <a:cs typeface="Arial"/>
              </a:rPr>
              <a:t>Architecture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142111" y="5191780"/>
            <a:ext cx="768928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Arial"/>
              </a:rPr>
              <a:t>Fast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62669" y="3307760"/>
            <a:ext cx="875753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Arial"/>
              </a:rPr>
              <a:t>Slow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3616648" y="5859277"/>
            <a:ext cx="1708994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Arial"/>
              </a:rPr>
              <a:t>Inaccurate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948132" y="5831165"/>
            <a:ext cx="1466940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Arial"/>
              </a:rPr>
              <a:t>Accurate</a:t>
            </a:r>
          </a:p>
        </p:txBody>
      </p:sp>
      <p:cxnSp>
        <p:nvCxnSpPr>
          <p:cNvPr id="85" name="Straight Arrow Connector 84"/>
          <p:cNvCxnSpPr/>
          <p:nvPr/>
        </p:nvCxnSpPr>
        <p:spPr>
          <a:xfrm flipV="1">
            <a:off x="962996" y="3033187"/>
            <a:ext cx="0" cy="287202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>
            <a:off x="962997" y="5905215"/>
            <a:ext cx="462171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1048600" y="3763158"/>
            <a:ext cx="3338100" cy="20277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1030574" y="3188653"/>
            <a:ext cx="1701107" cy="523220"/>
          </a:xfrm>
          <a:prstGeom prst="rect">
            <a:avLst/>
          </a:prstGeom>
          <a:solidFill>
            <a:srgbClr val="66FFFF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/>
                <a:cs typeface="Arial" panose="020B0604020202020204" pitchFamily="34" charset="0"/>
              </a:rPr>
              <a:t>Planning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 panose="020B0604020202020204" pitchFamily="34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4508359" y="5097705"/>
            <a:ext cx="1265090" cy="523220"/>
          </a:xfrm>
          <a:prstGeom prst="rect">
            <a:avLst/>
          </a:prstGeom>
          <a:solidFill>
            <a:srgbClr val="FFCCCC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Reflex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91" name="Explosion 2 90"/>
          <p:cNvSpPr/>
          <p:nvPr/>
        </p:nvSpPr>
        <p:spPr bwMode="auto">
          <a:xfrm>
            <a:off x="823333" y="4941549"/>
            <a:ext cx="2237330" cy="852424"/>
          </a:xfrm>
          <a:prstGeom prst="irregularSeal2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  <a:tileRect/>
          </a:gra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20" tIns="60960" rIns="121920" bIns="6096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 panose="020B0604020202020204" pitchFamily="34" charset="0"/>
              </a:rPr>
              <a:t>Virtual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宋体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91787" y="748850"/>
            <a:ext cx="63450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The physiology level is layered.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381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 rot="19809664">
            <a:off x="4052797" y="2239167"/>
            <a:ext cx="1748811" cy="1039356"/>
          </a:xfrm>
          <a:prstGeom prst="leftArrow">
            <a:avLst/>
          </a:prstGeom>
          <a:solidFill>
            <a:schemeClr val="bg1"/>
          </a:solidFill>
          <a:ln w="38100">
            <a:solidFill>
              <a:srgbClr val="0000FA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A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Layers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A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21401">
            <a:off x="5605538" y="394855"/>
            <a:ext cx="1437110" cy="192210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027726" y="238780"/>
            <a:ext cx="26872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Trail&amp;bumps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848600" y="2113810"/>
            <a:ext cx="2971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A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So this is both levels and layers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A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45116" y="5581609"/>
            <a:ext cx="3056184" cy="975644"/>
          </a:xfrm>
          <a:prstGeom prst="rect">
            <a:avLst/>
          </a:prstGeom>
          <a:gradFill flip="none" rotWithShape="1">
            <a:gsLst>
              <a:gs pos="0">
                <a:srgbClr val="FF99CC"/>
              </a:gs>
              <a:gs pos="25000">
                <a:srgbClr val="FFA589"/>
              </a:gs>
              <a:gs pos="50000">
                <a:srgbClr val="FFFF00"/>
              </a:gs>
              <a:gs pos="75000">
                <a:srgbClr val="12FEDC"/>
              </a:gs>
              <a:gs pos="100000">
                <a:srgbClr val="99CCFF"/>
              </a:gs>
            </a:gsLst>
            <a:lin ang="5400000" scaled="0"/>
            <a:tileRect/>
          </a:gra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>
            <a:defPPr>
              <a:defRPr lang="en-US"/>
            </a:defPPr>
            <a:lvl1pPr marR="0" lvl="0" indent="0" algn="ctr" defTabSz="914377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Arial"/>
              </a:defRPr>
            </a:lvl1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Diversity </a:t>
            </a: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sweet spots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" t="6251" r="10582" b="42162"/>
          <a:stretch/>
        </p:blipFill>
        <p:spPr bwMode="auto">
          <a:xfrm>
            <a:off x="5562449" y="5114162"/>
            <a:ext cx="1137455" cy="731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" descr="http://theprimalcyclist.files.wordpress.com/2012/02/untitled3.gi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06"/>
          <a:stretch/>
        </p:blipFill>
        <p:spPr bwMode="auto">
          <a:xfrm>
            <a:off x="2380461" y="3016542"/>
            <a:ext cx="1222930" cy="1284881"/>
          </a:xfrm>
          <a:prstGeom prst="rect">
            <a:avLst/>
          </a:prstGeom>
          <a:noFill/>
        </p:spPr>
      </p:pic>
      <p:sp>
        <p:nvSpPr>
          <p:cNvPr id="26" name="&quot;No&quot; Symbol 25"/>
          <p:cNvSpPr/>
          <p:nvPr/>
        </p:nvSpPr>
        <p:spPr>
          <a:xfrm>
            <a:off x="5701618" y="5136899"/>
            <a:ext cx="676163" cy="676163"/>
          </a:xfrm>
          <a:prstGeom prst="noSmoking">
            <a:avLst>
              <a:gd name="adj" fmla="val 8892"/>
            </a:avLst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724071" y="4636167"/>
            <a:ext cx="976036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/>
                <a:cs typeface="Arial"/>
              </a:rPr>
              <a:t>Law</a:t>
            </a:r>
          </a:p>
        </p:txBody>
      </p:sp>
      <p:sp>
        <p:nvSpPr>
          <p:cNvPr id="28" name="Left-Right Arrow 27"/>
          <p:cNvSpPr/>
          <p:nvPr/>
        </p:nvSpPr>
        <p:spPr>
          <a:xfrm rot="1913745">
            <a:off x="2296277" y="4199563"/>
            <a:ext cx="1528771" cy="592667"/>
          </a:xfrm>
          <a:prstGeom prst="leftRightArrow">
            <a:avLst/>
          </a:prstGeom>
          <a:solidFill>
            <a:srgbClr val="3333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150302" y="3703017"/>
            <a:ext cx="264168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宋体"/>
                <a:cs typeface="Arial"/>
              </a:rPr>
              <a:t>Architecture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42111" y="5191780"/>
            <a:ext cx="768928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Arial"/>
              </a:rPr>
              <a:t>Fast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2669" y="3307760"/>
            <a:ext cx="875753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Arial"/>
              </a:rPr>
              <a:t>Slow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616648" y="5859277"/>
            <a:ext cx="1708994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Arial"/>
              </a:rPr>
              <a:t>Inaccurate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48132" y="5831165"/>
            <a:ext cx="1466940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Arial"/>
              </a:rPr>
              <a:t>Accurate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962996" y="3033187"/>
            <a:ext cx="0" cy="287202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962997" y="5905215"/>
            <a:ext cx="462171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048600" y="3763158"/>
            <a:ext cx="3338100" cy="20277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030574" y="3188653"/>
            <a:ext cx="1701107" cy="523220"/>
          </a:xfrm>
          <a:prstGeom prst="rect">
            <a:avLst/>
          </a:prstGeom>
          <a:solidFill>
            <a:srgbClr val="66FFFF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/>
                <a:cs typeface="Arial" panose="020B0604020202020204" pitchFamily="34" charset="0"/>
              </a:rPr>
              <a:t>Planning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508359" y="5097705"/>
            <a:ext cx="1265090" cy="523220"/>
          </a:xfrm>
          <a:prstGeom prst="rect">
            <a:avLst/>
          </a:prstGeom>
          <a:solidFill>
            <a:srgbClr val="FFCCCC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Reflex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325642" y="4332669"/>
            <a:ext cx="2065758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Layers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41" name="Explosion 2 40"/>
          <p:cNvSpPr/>
          <p:nvPr/>
        </p:nvSpPr>
        <p:spPr bwMode="auto">
          <a:xfrm>
            <a:off x="1014954" y="4895169"/>
            <a:ext cx="1564623" cy="995087"/>
          </a:xfrm>
          <a:prstGeom prst="irregularSeal2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  <a:tileRect/>
          </a:gra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/>
              </a:rPr>
              <a:t>DSS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580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909753" y="3915314"/>
            <a:ext cx="4775759" cy="2866486"/>
            <a:chOff x="5749323" y="232275"/>
            <a:chExt cx="6427282" cy="3857756"/>
          </a:xfrm>
        </p:grpSpPr>
        <p:sp>
          <p:nvSpPr>
            <p:cNvPr id="57" name="TextBox 56"/>
            <p:cNvSpPr txBox="1"/>
            <p:nvPr/>
          </p:nvSpPr>
          <p:spPr>
            <a:xfrm>
              <a:off x="9395611" y="1089645"/>
              <a:ext cx="2579231" cy="641388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宋体"/>
                  <a:cs typeface="Arial"/>
                </a:rPr>
                <a:t>Transport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749323" y="2666973"/>
              <a:ext cx="1083129" cy="64138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Fast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9654394" y="3445190"/>
              <a:ext cx="1989012" cy="5659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Inaccurate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6740861" y="3448643"/>
              <a:ext cx="1965432" cy="64138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Accurate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852939" y="418687"/>
              <a:ext cx="1045794" cy="5659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Slow</a:t>
              </a:r>
            </a:p>
          </p:txBody>
        </p:sp>
        <p:cxnSp>
          <p:nvCxnSpPr>
            <p:cNvPr id="67" name="Straight Arrow Connector 66"/>
            <p:cNvCxnSpPr/>
            <p:nvPr/>
          </p:nvCxnSpPr>
          <p:spPr>
            <a:xfrm flipV="1">
              <a:off x="6861353" y="232275"/>
              <a:ext cx="0" cy="321636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>
              <a:off x="6861353" y="3448642"/>
              <a:ext cx="5315252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7239000" y="1005976"/>
              <a:ext cx="2909761" cy="207946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7090679" y="450877"/>
              <a:ext cx="1171556" cy="5659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reach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8350614" y="1212056"/>
              <a:ext cx="982913" cy="5659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walk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9534538" y="1850356"/>
              <a:ext cx="1045794" cy="5659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drive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10661506" y="2640612"/>
              <a:ext cx="603660" cy="5659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fly</a:t>
              </a:r>
            </a:p>
          </p:txBody>
        </p:sp>
        <p:sp>
          <p:nvSpPr>
            <p:cNvPr id="106" name="Explosion 2 105"/>
            <p:cNvSpPr/>
            <p:nvPr/>
          </p:nvSpPr>
          <p:spPr bwMode="auto">
            <a:xfrm>
              <a:off x="6927237" y="2220186"/>
              <a:ext cx="1797195" cy="1143000"/>
            </a:xfrm>
            <a:prstGeom prst="irregularSeal2">
              <a:avLst/>
            </a:prstGeom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  <a:tileRect/>
            </a:gra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itchFamily="34" charset="0"/>
                  <a:ea typeface="+mn-ea"/>
                  <a:cs typeface="Arial"/>
                </a:rPr>
                <a:t>DSS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332570" y="1303658"/>
            <a:ext cx="22676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Diversity Sweet Spots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97616" y="3834101"/>
            <a:ext cx="4982758" cy="3100099"/>
            <a:chOff x="17296" y="3149679"/>
            <a:chExt cx="5723414" cy="3560909"/>
          </a:xfrm>
        </p:grpSpPr>
        <p:grpSp>
          <p:nvGrpSpPr>
            <p:cNvPr id="108" name="Group 107"/>
            <p:cNvGrpSpPr/>
            <p:nvPr/>
          </p:nvGrpSpPr>
          <p:grpSpPr>
            <a:xfrm>
              <a:off x="17296" y="3149679"/>
              <a:ext cx="5723414" cy="3560909"/>
              <a:chOff x="-97277" y="136854"/>
              <a:chExt cx="4810844" cy="2448670"/>
            </a:xfrm>
          </p:grpSpPr>
          <p:sp>
            <p:nvSpPr>
              <p:cNvPr id="109" name="TextBox 108"/>
              <p:cNvSpPr txBox="1"/>
              <p:nvPr/>
            </p:nvSpPr>
            <p:spPr>
              <a:xfrm>
                <a:off x="-97277" y="1316025"/>
                <a:ext cx="1049623" cy="6071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宋体"/>
                    <a:cs typeface="Arial"/>
                  </a:rPr>
                  <a:t>Fast</a:t>
                </a:r>
              </a:p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宋体"/>
                    <a:cs typeface="Arial"/>
                  </a:rPr>
                  <a:t>Strong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endParaRPr>
              </a:p>
            </p:txBody>
          </p:sp>
          <p:sp>
            <p:nvSpPr>
              <p:cNvPr id="110" name="TextBox 109"/>
              <p:cNvSpPr txBox="1"/>
              <p:nvPr/>
            </p:nvSpPr>
            <p:spPr>
              <a:xfrm>
                <a:off x="2948365" y="1976421"/>
                <a:ext cx="1449029" cy="3372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宋体"/>
                    <a:cs typeface="Arial"/>
                  </a:rPr>
                  <a:t>Inaccurate</a:t>
                </a:r>
              </a:p>
            </p:txBody>
          </p:sp>
          <p:sp>
            <p:nvSpPr>
              <p:cNvPr id="111" name="TextBox 110"/>
              <p:cNvSpPr txBox="1"/>
              <p:nvPr/>
            </p:nvSpPr>
            <p:spPr>
              <a:xfrm>
                <a:off x="909291" y="1978398"/>
                <a:ext cx="1250041" cy="6071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宋体"/>
                    <a:cs typeface="Arial"/>
                  </a:rPr>
                  <a:t>Accurate</a:t>
                </a:r>
              </a:p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宋体"/>
                    <a:cs typeface="Arial"/>
                  </a:rPr>
                  <a:t>Cheap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endParaRPr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-4859" y="225497"/>
                <a:ext cx="761879" cy="3372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宋体"/>
                    <a:cs typeface="Arial"/>
                  </a:rPr>
                  <a:t>Slow</a:t>
                </a:r>
              </a:p>
            </p:txBody>
          </p:sp>
          <p:cxnSp>
            <p:nvCxnSpPr>
              <p:cNvPr id="113" name="Straight Arrow Connector 112"/>
              <p:cNvCxnSpPr/>
              <p:nvPr/>
            </p:nvCxnSpPr>
            <p:spPr>
              <a:xfrm flipV="1">
                <a:off x="993619" y="136854"/>
                <a:ext cx="0" cy="184154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Arrow Connector 113"/>
              <p:cNvCxnSpPr/>
              <p:nvPr/>
            </p:nvCxnSpPr>
            <p:spPr>
              <a:xfrm>
                <a:off x="993619" y="1978397"/>
                <a:ext cx="3719948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/>
              <p:cNvCxnSpPr/>
              <p:nvPr/>
            </p:nvCxnSpPr>
            <p:spPr>
              <a:xfrm>
                <a:off x="1113687" y="603379"/>
                <a:ext cx="2036434" cy="1190608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7" name="TextBox 116"/>
            <p:cNvSpPr txBox="1"/>
            <p:nvPr/>
          </p:nvSpPr>
          <p:spPr>
            <a:xfrm>
              <a:off x="1548814" y="3228930"/>
              <a:ext cx="1553630" cy="5027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Slow oxy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2630814" y="4163674"/>
              <a:ext cx="1478290" cy="5027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Fast oxy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3880694" y="5013095"/>
              <a:ext cx="1744388" cy="5027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Fast 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glyco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endParaRPr>
            </a:p>
          </p:txBody>
        </p:sp>
        <p:sp>
          <p:nvSpPr>
            <p:cNvPr id="120" name="Explosion 2 119"/>
            <p:cNvSpPr/>
            <p:nvPr/>
          </p:nvSpPr>
          <p:spPr bwMode="auto">
            <a:xfrm>
              <a:off x="1229556" y="4817341"/>
              <a:ext cx="1797194" cy="1143000"/>
            </a:xfrm>
            <a:prstGeom prst="irregularSeal2">
              <a:avLst/>
            </a:prstGeom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  <a:tileRect/>
            </a:gra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itchFamily="34" charset="0"/>
                  <a:ea typeface="+mn-ea"/>
                  <a:cs typeface="Arial"/>
                </a:rPr>
                <a:t>DSS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/>
              </a:endParaRPr>
            </a:p>
          </p:txBody>
        </p:sp>
      </p:grpSp>
      <p:sp>
        <p:nvSpPr>
          <p:cNvPr id="121" name="TextBox 120"/>
          <p:cNvSpPr txBox="1"/>
          <p:nvPr/>
        </p:nvSpPr>
        <p:spPr>
          <a:xfrm>
            <a:off x="2265661" y="4304370"/>
            <a:ext cx="1789592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Muscles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宋体"/>
              <a:cs typeface="Arial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2935129" y="111422"/>
            <a:ext cx="4913471" cy="3393778"/>
            <a:chOff x="2401729" y="1378053"/>
            <a:chExt cx="6012512" cy="4832224"/>
          </a:xfrm>
        </p:grpSpPr>
        <p:grpSp>
          <p:nvGrpSpPr>
            <p:cNvPr id="47" name="Group"/>
            <p:cNvGrpSpPr/>
            <p:nvPr/>
          </p:nvGrpSpPr>
          <p:grpSpPr>
            <a:xfrm>
              <a:off x="5399430" y="3549739"/>
              <a:ext cx="1050048" cy="900515"/>
              <a:chOff x="0" y="0"/>
              <a:chExt cx="1050047" cy="900513"/>
            </a:xfrm>
          </p:grpSpPr>
          <p:pic>
            <p:nvPicPr>
              <p:cNvPr id="74" name="Picture 18" descr="Picture 18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93171" t="66225" r="2354" b="23088"/>
              <a:stretch>
                <a:fillRect/>
              </a:stretch>
            </p:blipFill>
            <p:spPr>
              <a:xfrm>
                <a:off x="-1" y="-1"/>
                <a:ext cx="498418" cy="9005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7" name="Picture 18" descr="Picture 18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88" t="78676" r="54830" b="12748"/>
              <a:stretch>
                <a:fillRect/>
              </a:stretch>
            </p:blipFill>
            <p:spPr>
              <a:xfrm>
                <a:off x="449274" y="0"/>
                <a:ext cx="600774" cy="53501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8" name="TextBox 28"/>
            <p:cNvSpPr txBox="1"/>
            <p:nvPr/>
          </p:nvSpPr>
          <p:spPr>
            <a:xfrm>
              <a:off x="7156584" y="4275318"/>
              <a:ext cx="1257657" cy="56133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8" tIns="45718" rIns="45718" bIns="45718">
              <a:spAutoFit/>
            </a:bodyPr>
            <a:lstStyle>
              <a:lvl1pPr>
                <a:defRPr sz="3200"/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Innate</a:t>
              </a:r>
            </a:p>
          </p:txBody>
        </p:sp>
        <p:pic>
          <p:nvPicPr>
            <p:cNvPr id="53" name="Picture 18" descr="Picture 18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78968" t="1295" r="10143" b="90445"/>
            <a:stretch>
              <a:fillRect/>
            </a:stretch>
          </p:blipFill>
          <p:spPr>
            <a:xfrm>
              <a:off x="6841655" y="2865703"/>
              <a:ext cx="898522" cy="51532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54" name="Straight Arrow Connector 9"/>
            <p:cNvSpPr/>
            <p:nvPr/>
          </p:nvSpPr>
          <p:spPr>
            <a:xfrm flipV="1">
              <a:off x="3410101" y="2208791"/>
              <a:ext cx="2" cy="3582409"/>
            </a:xfrm>
            <a:prstGeom prst="line">
              <a:avLst/>
            </a:prstGeom>
            <a:ln w="38100">
              <a:solidFill>
                <a:srgbClr val="000000"/>
              </a:solidFill>
              <a:tailEnd type="triangle"/>
            </a:ln>
          </p:spPr>
          <p:txBody>
            <a:bodyPr lIns="45718" tIns="45718" rIns="45718" bIns="45718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55" name="Straight Arrow Connector 11"/>
            <p:cNvSpPr/>
            <p:nvPr/>
          </p:nvSpPr>
          <p:spPr>
            <a:xfrm>
              <a:off x="3410103" y="5791200"/>
              <a:ext cx="3845034" cy="0"/>
            </a:xfrm>
            <a:prstGeom prst="line">
              <a:avLst/>
            </a:prstGeom>
            <a:ln w="38100">
              <a:solidFill>
                <a:srgbClr val="000000"/>
              </a:solidFill>
              <a:tailEnd type="triangle"/>
            </a:ln>
          </p:spPr>
          <p:txBody>
            <a:bodyPr lIns="45718" tIns="45718" rIns="45718" bIns="45718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56" name="Picture 15" descr="Picture 15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80348" t="27796" r="4575" b="61102"/>
            <a:stretch>
              <a:fillRect/>
            </a:stretch>
          </p:blipFill>
          <p:spPr>
            <a:xfrm>
              <a:off x="6938916" y="4837272"/>
              <a:ext cx="1243985" cy="692674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58" name="Group 20"/>
            <p:cNvGrpSpPr/>
            <p:nvPr/>
          </p:nvGrpSpPr>
          <p:grpSpPr>
            <a:xfrm>
              <a:off x="3795109" y="1455662"/>
              <a:ext cx="1769113" cy="1229848"/>
              <a:chOff x="0" y="-1"/>
              <a:chExt cx="1769111" cy="1229846"/>
            </a:xfrm>
          </p:grpSpPr>
          <p:pic>
            <p:nvPicPr>
              <p:cNvPr id="70" name="Picture 18" descr="Picture 18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45626" t="79690" r="39293" b="7007"/>
              <a:stretch>
                <a:fillRect/>
              </a:stretch>
            </p:blipFill>
            <p:spPr>
              <a:xfrm>
                <a:off x="37000" y="399938"/>
                <a:ext cx="1244415" cy="82990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71" name="Rectangle 19"/>
              <p:cNvSpPr/>
              <p:nvPr/>
            </p:nvSpPr>
            <p:spPr>
              <a:xfrm>
                <a:off x="256540" y="-2"/>
                <a:ext cx="1512572" cy="46649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marL="0" marR="0" lvl="0" indent="0" algn="ctr" defTabSz="60958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>
                    <a:solidFill>
                      <a:srgbClr val="FFFFFF"/>
                    </a:solidFill>
                  </a:defRPr>
                </a:pPr>
                <a:endParaRPr kumimoji="0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73" name="Rectangle"/>
              <p:cNvSpPr/>
              <p:nvPr/>
            </p:nvSpPr>
            <p:spPr>
              <a:xfrm>
                <a:off x="0" y="908080"/>
                <a:ext cx="51991" cy="74418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9" name="Straight Connector 17"/>
            <p:cNvSpPr/>
            <p:nvPr/>
          </p:nvSpPr>
          <p:spPr>
            <a:xfrm>
              <a:off x="3750997" y="2789652"/>
              <a:ext cx="2671735" cy="2671735"/>
            </a:xfrm>
            <a:prstGeom prst="line">
              <a:avLst/>
            </a:prstGeom>
            <a:ln w="38100">
              <a:solidFill>
                <a:srgbClr val="3366FF"/>
              </a:solidFill>
            </a:ln>
          </p:spPr>
          <p:txBody>
            <a:bodyPr lIns="45718" tIns="45718" rIns="45718" bIns="45718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60" name="TextBox 3"/>
            <p:cNvSpPr txBox="1"/>
            <p:nvPr/>
          </p:nvSpPr>
          <p:spPr>
            <a:xfrm>
              <a:off x="4211428" y="1378053"/>
              <a:ext cx="1707911" cy="56133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8" tIns="45718" rIns="45718" bIns="45718">
              <a:spAutoFit/>
            </a:bodyPr>
            <a:lstStyle>
              <a:lvl1pPr>
                <a:defRPr sz="3200"/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Adaptive</a:t>
              </a:r>
            </a:p>
          </p:txBody>
        </p:sp>
        <p:sp>
          <p:nvSpPr>
            <p:cNvPr id="61" name="TextBox 4"/>
            <p:cNvSpPr txBox="1"/>
            <p:nvPr/>
          </p:nvSpPr>
          <p:spPr>
            <a:xfrm>
              <a:off x="2401729" y="4965558"/>
              <a:ext cx="1019222" cy="64024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8" tIns="45718" rIns="45718" bIns="45718">
              <a:spAutoFit/>
            </a:bodyPr>
            <a:lstStyle>
              <a:lvl1pPr>
                <a:defRPr sz="3200" b="1"/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Fast</a:t>
              </a:r>
              <a:endPara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62" name="TextBox 30"/>
            <p:cNvSpPr txBox="1"/>
            <p:nvPr/>
          </p:nvSpPr>
          <p:spPr>
            <a:xfrm>
              <a:off x="3429000" y="5687061"/>
              <a:ext cx="1632815" cy="5232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8" tIns="45718" rIns="45718" bIns="45718">
              <a:spAutoFit/>
            </a:bodyPr>
            <a:lstStyle>
              <a:lvl1pPr>
                <a:defRPr sz="3200" b="1"/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Accurate</a:t>
              </a:r>
            </a:p>
          </p:txBody>
        </p:sp>
        <p:sp>
          <p:nvSpPr>
            <p:cNvPr id="63" name="TextBox 5"/>
            <p:cNvSpPr txBox="1"/>
            <p:nvPr/>
          </p:nvSpPr>
          <p:spPr>
            <a:xfrm rot="2506430">
              <a:off x="3891131" y="3712301"/>
              <a:ext cx="1363267" cy="57927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8" tIns="45718" rIns="45718" bIns="45718">
              <a:spAutoFit/>
            </a:bodyPr>
            <a:lstStyle>
              <a:lvl1pPr>
                <a:defRPr sz="2800"/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Tradeoffs</a:t>
              </a:r>
            </a:p>
          </p:txBody>
        </p:sp>
        <p:sp>
          <p:nvSpPr>
            <p:cNvPr id="64" name="TextBox 28"/>
            <p:cNvSpPr txBox="1"/>
            <p:nvPr/>
          </p:nvSpPr>
          <p:spPr>
            <a:xfrm>
              <a:off x="6294582" y="2215915"/>
              <a:ext cx="1992668" cy="56133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8" tIns="45718" rIns="45718" bIns="45718">
              <a:spAutoFit/>
            </a:bodyPr>
            <a:lstStyle>
              <a:lvl1pPr>
                <a:defRPr sz="3200"/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pMHC</a:t>
              </a:r>
              <a:r>
                <a:rPr kumimoji="0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-TCR</a:t>
              </a:r>
            </a:p>
          </p:txBody>
        </p:sp>
        <p:sp>
          <p:nvSpPr>
            <p:cNvPr id="65" name="Line"/>
            <p:cNvSpPr/>
            <p:nvPr/>
          </p:nvSpPr>
          <p:spPr>
            <a:xfrm flipH="1" flipV="1">
              <a:off x="5392497" y="2215743"/>
              <a:ext cx="1771708" cy="1771708"/>
            </a:xfrm>
            <a:prstGeom prst="line">
              <a:avLst/>
            </a:prstGeom>
            <a:ln w="38100">
              <a:solidFill>
                <a:srgbClr val="FDBB48"/>
              </a:solidFill>
              <a:tailEnd type="triangle"/>
            </a:ln>
          </p:spPr>
          <p:txBody>
            <a:bodyPr lIns="45718" tIns="45718" rIns="45718" bIns="45718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66" name="Line"/>
            <p:cNvSpPr/>
            <p:nvPr/>
          </p:nvSpPr>
          <p:spPr>
            <a:xfrm flipH="1" flipV="1">
              <a:off x="5544513" y="2539427"/>
              <a:ext cx="1771709" cy="1771708"/>
            </a:xfrm>
            <a:prstGeom prst="line">
              <a:avLst/>
            </a:prstGeom>
            <a:ln w="38100">
              <a:solidFill>
                <a:srgbClr val="C662A1"/>
              </a:solidFill>
              <a:headEnd type="triangle"/>
            </a:ln>
          </p:spPr>
          <p:txBody>
            <a:bodyPr lIns="45718" tIns="45718" rIns="45718" bIns="45718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68" name="TextBox 28"/>
            <p:cNvSpPr txBox="1"/>
            <p:nvPr/>
          </p:nvSpPr>
          <p:spPr>
            <a:xfrm>
              <a:off x="4896575" y="2992285"/>
              <a:ext cx="755213" cy="56133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8" tIns="45718" rIns="45718" bIns="45718">
              <a:spAutoFit/>
            </a:bodyPr>
            <a:lstStyle>
              <a:lvl1pPr>
                <a:defRPr sz="3200"/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FcR</a:t>
              </a:r>
            </a:p>
          </p:txBody>
        </p:sp>
      </p:grpSp>
      <p:sp>
        <p:nvSpPr>
          <p:cNvPr id="78" name="TextBox 77"/>
          <p:cNvSpPr txBox="1"/>
          <p:nvPr/>
        </p:nvSpPr>
        <p:spPr>
          <a:xfrm>
            <a:off x="7375280" y="1537332"/>
            <a:ext cx="1758815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Immune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宋体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05099" y="3616333"/>
            <a:ext cx="3750550" cy="588376"/>
          </a:xfrm>
          <a:prstGeom prst="rect">
            <a:avLst/>
          </a:prstGeom>
          <a:gradFill flip="none" rotWithShape="1">
            <a:gsLst>
              <a:gs pos="0">
                <a:srgbClr val="FF99CC"/>
              </a:gs>
              <a:gs pos="25000">
                <a:srgbClr val="FF9371"/>
              </a:gs>
              <a:gs pos="50000">
                <a:srgbClr val="FFFF00"/>
              </a:gs>
              <a:gs pos="75000">
                <a:srgbClr val="01FDD9"/>
              </a:gs>
              <a:gs pos="100000">
                <a:srgbClr val="6699FF"/>
              </a:gs>
            </a:gsLst>
            <a:lin ang="5400000" scaled="1"/>
            <a:tileRect/>
          </a:gra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>
            <a:defPPr>
              <a:defRPr lang="en-US"/>
            </a:defPPr>
            <a:lvl1pPr marR="0" lvl="0" indent="0" defTabSz="914377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>
                <a:solidFill>
                  <a:srgbClr val="000000"/>
                </a:solidFill>
                <a:latin typeface="Arial Black" pitchFamily="34" charset="0"/>
                <a:cs typeface="Arial"/>
              </a:defRPr>
            </a:lvl1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/>
              </a:rPr>
              <a:t>DSS everywhere</a:t>
            </a:r>
          </a:p>
        </p:txBody>
      </p:sp>
      <p:sp>
        <p:nvSpPr>
          <p:cNvPr id="80" name="Explosion 2 79"/>
          <p:cNvSpPr/>
          <p:nvPr/>
        </p:nvSpPr>
        <p:spPr bwMode="auto">
          <a:xfrm>
            <a:off x="3659485" y="2331270"/>
            <a:ext cx="1564623" cy="995087"/>
          </a:xfrm>
          <a:prstGeom prst="irregularSeal2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  <a:tileRect/>
          </a:gra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/>
              </a:rPr>
              <a:t>DSS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  <a:ea typeface="+mn-ea"/>
              <a:cs typeface="Arial"/>
            </a:endParaRPr>
          </a:p>
        </p:txBody>
      </p:sp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4"/>
          <a:srcRect b="25772"/>
          <a:stretch/>
        </p:blipFill>
        <p:spPr>
          <a:xfrm>
            <a:off x="9906000" y="832786"/>
            <a:ext cx="1503473" cy="1409092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5"/>
          <a:srcRect l="15264" t="5127" r="15964" b="23644"/>
          <a:stretch/>
        </p:blipFill>
        <p:spPr>
          <a:xfrm>
            <a:off x="9940736" y="2592352"/>
            <a:ext cx="1433999" cy="1485214"/>
          </a:xfrm>
          <a:prstGeom prst="rect">
            <a:avLst/>
          </a:prstGeom>
        </p:spPr>
      </p:pic>
      <p:pic>
        <p:nvPicPr>
          <p:cNvPr id="129026" name="Picture 2" descr="Image result for terry sejnowsk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471" y="5296492"/>
            <a:ext cx="1452278" cy="145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719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Picture 94" descr="appendiximage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5393c859454f2f9ad92a2129eba6f39a}">
                <a14:useLocalDpi xmlns="" xmlns:a14="http://schemas.microsoft.com/office/drawing/2010/main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9687813" y="2297953"/>
            <a:ext cx="2300687" cy="3798047"/>
          </a:xfrm>
          <a:prstGeom prst="rect">
            <a:avLst/>
          </a:prstGeom>
        </p:spPr>
      </p:pic>
      <p:pic>
        <p:nvPicPr>
          <p:cNvPr id="94" name="Picture 53" descr="https://upload.wikimedia.org/wikipedia/commons/thumb/8/84/Brain_human_normal_inferior_view_with_labels_en.svg/500px-Brain_human_normal_inferior_view_with_labels_en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8944" y="1182771"/>
            <a:ext cx="1533864" cy="182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Group 45"/>
          <p:cNvGrpSpPr/>
          <p:nvPr/>
        </p:nvGrpSpPr>
        <p:grpSpPr>
          <a:xfrm>
            <a:off x="7136685" y="1182770"/>
            <a:ext cx="5055315" cy="3252185"/>
            <a:chOff x="1316779" y="57150"/>
            <a:chExt cx="7455396" cy="4796206"/>
          </a:xfrm>
        </p:grpSpPr>
        <p:sp>
          <p:nvSpPr>
            <p:cNvPr id="75" name="TextBox 74"/>
            <p:cNvSpPr txBox="1"/>
            <p:nvPr/>
          </p:nvSpPr>
          <p:spPr>
            <a:xfrm>
              <a:off x="5991553" y="2762614"/>
              <a:ext cx="1837997" cy="72353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/>
              </a:solidFill>
            </a:ln>
            <a:effectLst/>
          </p:spPr>
          <p:txBody>
            <a:bodyPr wrap="none" lIns="0" tIns="0" rIns="0" bIns="0" rtlCol="0" anchor="ctr" anchorCtr="1"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Cerebellum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7200902" y="57153"/>
              <a:ext cx="1369202" cy="223569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bg1">
                  <a:lumMod val="65000"/>
                </a:schemeClr>
              </a:solidFill>
            </a:ln>
            <a:effectLst/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Cortex</a:t>
              </a:r>
            </a:p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/>
                <a:cs typeface="Arial"/>
              </a:endParaRPr>
            </a:p>
          </p:txBody>
        </p:sp>
        <p:grpSp>
          <p:nvGrpSpPr>
            <p:cNvPr id="2" name="Group 25"/>
            <p:cNvGrpSpPr/>
            <p:nvPr/>
          </p:nvGrpSpPr>
          <p:grpSpPr>
            <a:xfrm flipH="1">
              <a:off x="5111775" y="253358"/>
              <a:ext cx="968749" cy="742950"/>
              <a:chOff x="6341782" y="2133600"/>
              <a:chExt cx="1887818" cy="1447800"/>
            </a:xfrm>
          </p:grpSpPr>
          <p:sp>
            <p:nvSpPr>
              <p:cNvPr id="40" name="Rectangle 39"/>
              <p:cNvSpPr/>
              <p:nvPr/>
            </p:nvSpPr>
            <p:spPr>
              <a:xfrm rot="19858935">
                <a:off x="6341782" y="3257704"/>
                <a:ext cx="609600" cy="228600"/>
              </a:xfrm>
              <a:prstGeom prst="rect">
                <a:avLst/>
              </a:prstGeom>
              <a:solidFill>
                <a:srgbClr val="FFCC66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6705600" y="2133600"/>
                <a:ext cx="1447800" cy="1447800"/>
              </a:xfrm>
              <a:prstGeom prst="ellipse">
                <a:avLst/>
              </a:prstGeom>
              <a:solidFill>
                <a:srgbClr val="FFCC66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67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宋体"/>
                    <a:cs typeface="Arial"/>
                  </a:rPr>
                  <a:t>eye</a:t>
                </a:r>
              </a:p>
            </p:txBody>
          </p:sp>
          <p:sp>
            <p:nvSpPr>
              <p:cNvPr id="45" name="Chord 44"/>
              <p:cNvSpPr/>
              <p:nvPr/>
            </p:nvSpPr>
            <p:spPr>
              <a:xfrm rot="10800000">
                <a:off x="7772400" y="2438400"/>
                <a:ext cx="457200" cy="762000"/>
              </a:xfrm>
              <a:prstGeom prst="chord">
                <a:avLst>
                  <a:gd name="adj1" fmla="val 5459106"/>
                  <a:gd name="adj2" fmla="val 1620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endParaRPr>
              </a:p>
            </p:txBody>
          </p:sp>
        </p:grpSp>
        <p:cxnSp>
          <p:nvCxnSpPr>
            <p:cNvPr id="48" name="AutoShape 8"/>
            <p:cNvCxnSpPr>
              <a:cxnSpLocks noChangeShapeType="1"/>
              <a:stCxn id="41" idx="2"/>
              <a:endCxn id="49" idx="1"/>
            </p:cNvCxnSpPr>
            <p:nvPr/>
          </p:nvCxnSpPr>
          <p:spPr bwMode="auto">
            <a:xfrm>
              <a:off x="5893825" y="624835"/>
              <a:ext cx="1535675" cy="1109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rgbClr val="3333FF"/>
              </a:solidFill>
              <a:miter lim="800000"/>
              <a:headEnd/>
              <a:tailEnd type="triangle" w="med" len="med"/>
            </a:ln>
            <a:effectLst/>
          </p:spPr>
        </p:cxnSp>
        <p:sp>
          <p:nvSpPr>
            <p:cNvPr id="49" name="Rectangle 9"/>
            <p:cNvSpPr>
              <a:spLocks noChangeArrowheads="1"/>
            </p:cNvSpPr>
            <p:nvPr/>
          </p:nvSpPr>
          <p:spPr bwMode="auto">
            <a:xfrm>
              <a:off x="7429500" y="379482"/>
              <a:ext cx="800100" cy="49292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3333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0" i="0" u="none" strike="noStrike" kern="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Times New Roman" pitchFamily="18" charset="0"/>
                  <a:ea typeface="宋体"/>
                  <a:cs typeface="Arial"/>
                </a:rPr>
                <a:t>vision</a:t>
              </a:r>
            </a:p>
          </p:txBody>
        </p:sp>
        <p:sp>
          <p:nvSpPr>
            <p:cNvPr id="51" name="Rectangle 4"/>
            <p:cNvSpPr>
              <a:spLocks noChangeArrowheads="1"/>
            </p:cNvSpPr>
            <p:nvPr/>
          </p:nvSpPr>
          <p:spPr bwMode="auto">
            <a:xfrm>
              <a:off x="5086350" y="1445419"/>
              <a:ext cx="879872" cy="32623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宋体"/>
                  <a:cs typeface="Arial"/>
                </a:rPr>
                <a:t>Act</a:t>
              </a:r>
            </a:p>
          </p:txBody>
        </p:sp>
        <p:cxnSp>
          <p:nvCxnSpPr>
            <p:cNvPr id="53" name="AutoShape 11"/>
            <p:cNvCxnSpPr>
              <a:cxnSpLocks noChangeShapeType="1"/>
              <a:stCxn id="51" idx="0"/>
              <a:endCxn id="41" idx="4"/>
            </p:cNvCxnSpPr>
            <p:nvPr/>
          </p:nvCxnSpPr>
          <p:spPr bwMode="auto">
            <a:xfrm rot="16200000" flipV="1">
              <a:off x="5299765" y="1218897"/>
              <a:ext cx="449111" cy="3933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</p:spPr>
        </p:cxnSp>
        <p:cxnSp>
          <p:nvCxnSpPr>
            <p:cNvPr id="56" name="AutoShape 8"/>
            <p:cNvCxnSpPr>
              <a:cxnSpLocks noChangeShapeType="1"/>
              <a:stCxn id="49" idx="2"/>
              <a:endCxn id="57" idx="0"/>
            </p:cNvCxnSpPr>
            <p:nvPr/>
          </p:nvCxnSpPr>
          <p:spPr bwMode="auto">
            <a:xfrm rot="5400000">
              <a:off x="7493431" y="1206931"/>
              <a:ext cx="670649" cy="1589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rgbClr val="3333FF"/>
              </a:solidFill>
              <a:miter lim="800000"/>
              <a:headEnd/>
              <a:tailEnd type="triangle" w="med" len="med"/>
            </a:ln>
            <a:effectLst/>
          </p:spPr>
        </p:cxnSp>
        <p:sp>
          <p:nvSpPr>
            <p:cNvPr id="57" name="Rectangle 9"/>
            <p:cNvSpPr>
              <a:spLocks noChangeArrowheads="1"/>
            </p:cNvSpPr>
            <p:nvPr/>
          </p:nvSpPr>
          <p:spPr bwMode="auto">
            <a:xfrm>
              <a:off x="7427912" y="1543050"/>
              <a:ext cx="800100" cy="37862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3333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0" i="0" u="none" strike="noStrike" kern="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Times New Roman" pitchFamily="18" charset="0"/>
                  <a:ea typeface="宋体"/>
                  <a:cs typeface="Arial"/>
                </a:rPr>
                <a:t>delay</a:t>
              </a:r>
            </a:p>
          </p:txBody>
        </p:sp>
        <p:cxnSp>
          <p:nvCxnSpPr>
            <p:cNvPr id="58" name="AutoShape 8"/>
            <p:cNvCxnSpPr>
              <a:cxnSpLocks noChangeShapeType="1"/>
              <a:stCxn id="57" idx="2"/>
              <a:endCxn id="51" idx="2"/>
            </p:cNvCxnSpPr>
            <p:nvPr/>
          </p:nvCxnSpPr>
          <p:spPr bwMode="auto">
            <a:xfrm rot="5400000" flipH="1">
              <a:off x="6602114" y="695823"/>
              <a:ext cx="150020" cy="2301676"/>
            </a:xfrm>
            <a:prstGeom prst="bentConnector3">
              <a:avLst>
                <a:gd name="adj1" fmla="val -114285"/>
              </a:avLst>
            </a:prstGeom>
            <a:noFill/>
            <a:ln w="28575">
              <a:solidFill>
                <a:srgbClr val="3333FF"/>
              </a:solidFill>
              <a:miter lim="800000"/>
              <a:headEnd/>
              <a:tailEnd type="triangle" w="med" len="med"/>
            </a:ln>
            <a:effectLst/>
          </p:spPr>
        </p:cxnSp>
        <p:sp>
          <p:nvSpPr>
            <p:cNvPr id="26" name="Rectangle 9"/>
            <p:cNvSpPr>
              <a:spLocks noChangeArrowheads="1"/>
            </p:cNvSpPr>
            <p:nvPr/>
          </p:nvSpPr>
          <p:spPr bwMode="auto">
            <a:xfrm>
              <a:off x="3088162" y="2171701"/>
              <a:ext cx="683738" cy="65602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宋体"/>
                  <a:cs typeface="Arial"/>
                </a:rPr>
                <a:t>Inner</a:t>
              </a:r>
            </a:p>
            <a:p>
              <a:pPr marL="0" marR="0" lvl="0" indent="0" algn="ct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宋体"/>
                  <a:cs typeface="Arial"/>
                </a:rPr>
                <a:t>ear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425299" y="274864"/>
              <a:ext cx="1525185" cy="802076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1" i="0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Object motion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302985" y="1104744"/>
              <a:ext cx="1710561" cy="802076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Head motion</a:t>
              </a:r>
            </a:p>
          </p:txBody>
        </p:sp>
        <p:cxnSp>
          <p:nvCxnSpPr>
            <p:cNvPr id="6" name="Straight Arrow Connector 5"/>
            <p:cNvCxnSpPr>
              <a:stCxn id="4" idx="3"/>
              <a:endCxn id="12" idx="2"/>
            </p:cNvCxnSpPr>
            <p:nvPr/>
          </p:nvCxnSpPr>
          <p:spPr bwMode="auto">
            <a:xfrm flipV="1">
              <a:off x="3950486" y="632349"/>
              <a:ext cx="577412" cy="302"/>
            </a:xfrm>
            <a:prstGeom prst="straightConnector1">
              <a:avLst/>
            </a:prstGeom>
            <a:noFill/>
            <a:ln w="28575">
              <a:solidFill>
                <a:srgbClr val="3333FF"/>
              </a:solidFill>
              <a:miter lim="800000"/>
              <a:headEnd/>
              <a:tailEnd type="triangle" w="med" len="med"/>
            </a:ln>
            <a:effectLst/>
          </p:spPr>
        </p:cxnSp>
        <p:sp>
          <p:nvSpPr>
            <p:cNvPr id="7" name="TextBox 6"/>
            <p:cNvSpPr txBox="1"/>
            <p:nvPr/>
          </p:nvSpPr>
          <p:spPr>
            <a:xfrm>
              <a:off x="6422563" y="57150"/>
              <a:ext cx="953186" cy="46912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1" i="0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Error</a:t>
              </a:r>
            </a:p>
          </p:txBody>
        </p:sp>
        <p:cxnSp>
          <p:nvCxnSpPr>
            <p:cNvPr id="29" name="AutoShape 8"/>
            <p:cNvCxnSpPr>
              <a:cxnSpLocks noChangeShapeType="1"/>
              <a:stCxn id="21" idx="3"/>
              <a:endCxn id="12" idx="4"/>
            </p:cNvCxnSpPr>
            <p:nvPr/>
          </p:nvCxnSpPr>
          <p:spPr bwMode="auto">
            <a:xfrm flipV="1">
              <a:off x="4013546" y="818992"/>
              <a:ext cx="707852" cy="643541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</p:spPr>
        </p:cxnSp>
        <p:sp>
          <p:nvSpPr>
            <p:cNvPr id="12" name="TextBox 11"/>
            <p:cNvSpPr txBox="1"/>
            <p:nvPr/>
          </p:nvSpPr>
          <p:spPr>
            <a:xfrm>
              <a:off x="4527895" y="445710"/>
              <a:ext cx="387005" cy="373283"/>
            </a:xfrm>
            <a:prstGeom prst="ellipse">
              <a:avLst/>
            </a:prstGeom>
            <a:noFill/>
            <a:ln w="28575">
              <a:solidFill>
                <a:srgbClr val="3333FF"/>
              </a:solidFill>
            </a:ln>
          </p:spPr>
          <p:txBody>
            <a:bodyPr wrap="none" lIns="0" tIns="0" rIns="0" bIns="0" rtlCol="0" anchor="ctr" anchorCtr="1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+</a:t>
              </a:r>
            </a:p>
          </p:txBody>
        </p:sp>
        <p:cxnSp>
          <p:nvCxnSpPr>
            <p:cNvPr id="37" name="Straight Arrow Connector 36"/>
            <p:cNvCxnSpPr>
              <a:stCxn id="12" idx="6"/>
              <a:endCxn id="41" idx="6"/>
            </p:cNvCxnSpPr>
            <p:nvPr/>
          </p:nvCxnSpPr>
          <p:spPr bwMode="auto">
            <a:xfrm flipV="1">
              <a:off x="4914900" y="624833"/>
              <a:ext cx="235978" cy="7519"/>
            </a:xfrm>
            <a:prstGeom prst="straightConnector1">
              <a:avLst/>
            </a:prstGeom>
            <a:noFill/>
            <a:ln w="28575">
              <a:solidFill>
                <a:srgbClr val="3333FF"/>
              </a:solidFill>
              <a:miter lim="800000"/>
              <a:headEnd/>
              <a:tailEnd type="triangle" w="med" len="med"/>
            </a:ln>
            <a:effectLst/>
          </p:spPr>
        </p:cxnSp>
        <p:cxnSp>
          <p:nvCxnSpPr>
            <p:cNvPr id="42" name="AutoShape 8"/>
            <p:cNvCxnSpPr>
              <a:cxnSpLocks noChangeShapeType="1"/>
              <a:stCxn id="21" idx="2"/>
              <a:endCxn id="26" idx="0"/>
            </p:cNvCxnSpPr>
            <p:nvPr/>
          </p:nvCxnSpPr>
          <p:spPr bwMode="auto">
            <a:xfrm rot="5400000">
              <a:off x="3256410" y="1993946"/>
              <a:ext cx="351377" cy="4132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</p:spPr>
        </p:cxnSp>
        <p:cxnSp>
          <p:nvCxnSpPr>
            <p:cNvPr id="36" name="AutoShape 8"/>
            <p:cNvCxnSpPr>
              <a:cxnSpLocks noChangeShapeType="1"/>
              <a:stCxn id="39" idx="0"/>
              <a:endCxn id="51" idx="1"/>
            </p:cNvCxnSpPr>
            <p:nvPr/>
          </p:nvCxnSpPr>
          <p:spPr bwMode="auto">
            <a:xfrm rot="5400000" flipH="1" flipV="1">
              <a:off x="4628119" y="1732359"/>
              <a:ext cx="582056" cy="334407"/>
            </a:xfrm>
            <a:prstGeom prst="bentConnector2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</p:spPr>
        </p:cxnSp>
        <p:cxnSp>
          <p:nvCxnSpPr>
            <p:cNvPr id="30" name="AutoShape 8"/>
            <p:cNvCxnSpPr>
              <a:cxnSpLocks noChangeShapeType="1"/>
              <a:stCxn id="26" idx="3"/>
              <a:endCxn id="39" idx="1"/>
            </p:cNvCxnSpPr>
            <p:nvPr/>
          </p:nvCxnSpPr>
          <p:spPr bwMode="auto">
            <a:xfrm flipV="1">
              <a:off x="3771900" y="2493090"/>
              <a:ext cx="519514" cy="6621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</p:spPr>
        </p:cxnSp>
        <p:cxnSp>
          <p:nvCxnSpPr>
            <p:cNvPr id="31" name="AutoShape 8"/>
            <p:cNvCxnSpPr>
              <a:cxnSpLocks noChangeShapeType="1"/>
              <a:stCxn id="38" idx="2"/>
              <a:endCxn id="39" idx="3"/>
            </p:cNvCxnSpPr>
            <p:nvPr/>
          </p:nvCxnSpPr>
          <p:spPr bwMode="auto">
            <a:xfrm rot="10800000">
              <a:off x="5212473" y="2493090"/>
              <a:ext cx="892636" cy="357113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 type="stealth" w="lg" len="lg"/>
              <a:tailEnd type="stealth" w="lg" len="lg"/>
            </a:ln>
            <a:effectLst/>
          </p:spPr>
        </p:cxnSp>
        <p:sp>
          <p:nvSpPr>
            <p:cNvPr id="39" name="Rectangle 9"/>
            <p:cNvSpPr>
              <a:spLocks noChangeArrowheads="1"/>
            </p:cNvSpPr>
            <p:nvPr/>
          </p:nvSpPr>
          <p:spPr bwMode="auto">
            <a:xfrm>
              <a:off x="4291414" y="2190590"/>
              <a:ext cx="921059" cy="605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宋体"/>
                  <a:cs typeface="Arial"/>
                </a:rPr>
                <a:t>vest</a:t>
              </a:r>
            </a:p>
            <a:p>
              <a:pPr marL="0" marR="0" lvl="0" indent="0" algn="ct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宋体"/>
                  <a:cs typeface="Arial"/>
                </a:rPr>
                <a:t>nuclei</a:t>
              </a:r>
              <a:endParaRPr kumimoji="0" lang="en-US" sz="13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宋体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105108" y="2738965"/>
              <a:ext cx="1714500" cy="22247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/>
              </a:solidFill>
            </a:ln>
            <a:effectLst/>
          </p:spPr>
          <p:txBody>
            <a:bodyPr wrap="none" lIns="0" tIns="0" rIns="0" bIns="0" rtlCol="0" anchor="ctr" anchorCtr="1"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Vestibulo</a:t>
              </a:r>
              <a:r>
                <a:rPr kumimoji="0" lang="en-US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-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572732" y="2292841"/>
              <a:ext cx="1029286" cy="46912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Tune</a:t>
              </a:r>
            </a:p>
          </p:txBody>
        </p:sp>
        <p:cxnSp>
          <p:nvCxnSpPr>
            <p:cNvPr id="62" name="AutoShape 8"/>
            <p:cNvCxnSpPr>
              <a:cxnSpLocks noChangeShapeType="1"/>
              <a:stCxn id="38" idx="6"/>
              <a:endCxn id="60" idx="2"/>
            </p:cNvCxnSpPr>
            <p:nvPr/>
          </p:nvCxnSpPr>
          <p:spPr bwMode="auto">
            <a:xfrm flipV="1">
              <a:off x="7819608" y="2292843"/>
              <a:ext cx="267117" cy="557360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 type="stealth" w="lg" len="lg"/>
              <a:tailEnd type="stealth" w="lg" len="lg"/>
            </a:ln>
            <a:effectLst/>
          </p:spPr>
        </p:cxnSp>
        <p:sp>
          <p:nvSpPr>
            <p:cNvPr id="55" name="Rectangle 54"/>
            <p:cNvSpPr/>
            <p:nvPr/>
          </p:nvSpPr>
          <p:spPr bwMode="auto">
            <a:xfrm>
              <a:off x="5838589" y="3968830"/>
              <a:ext cx="1257300" cy="62865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rgbClr val="CC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lvl="0" indent="0" algn="ctr" defTabSz="914377" rtl="0" eaLnBrk="1" fontAlgn="base" latinLnBrk="0" hangingPunct="1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muscles</a:t>
              </a:r>
            </a:p>
            <a:p>
              <a:pPr marL="0" marR="0" lvl="0" indent="0" algn="ctr" defTabSz="914377" rtl="0" eaLnBrk="1" fontAlgn="base" latinLnBrk="0" hangingPunct="1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balance</a:t>
              </a:r>
            </a:p>
          </p:txBody>
        </p:sp>
        <p:sp>
          <p:nvSpPr>
            <p:cNvPr id="59" name="Rectangle 58"/>
            <p:cNvSpPr/>
            <p:nvPr/>
          </p:nvSpPr>
          <p:spPr bwMode="auto">
            <a:xfrm>
              <a:off x="3482644" y="4224706"/>
              <a:ext cx="1432256" cy="62865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lvl="0" indent="0" algn="ctr" defTabSz="914377" rtl="0" eaLnBrk="1" fontAlgn="base" latinLnBrk="0" hangingPunct="1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diaphragm</a:t>
              </a:r>
            </a:p>
            <a:p>
              <a:pPr marL="0" marR="0" lvl="0" indent="0" algn="ctr" defTabSz="914377" rtl="0" eaLnBrk="1" fontAlgn="base" latinLnBrk="0" hangingPunct="1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vomiting</a:t>
              </a:r>
            </a:p>
          </p:txBody>
        </p:sp>
        <p:sp>
          <p:nvSpPr>
            <p:cNvPr id="61" name="Rectangle 60"/>
            <p:cNvSpPr/>
            <p:nvPr/>
          </p:nvSpPr>
          <p:spPr bwMode="auto">
            <a:xfrm>
              <a:off x="1316780" y="3747225"/>
              <a:ext cx="1257300" cy="926709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lvl="0" indent="0" algn="ctr" defTabSz="914377" rtl="0" eaLnBrk="1" fontAlgn="base" latinLnBrk="0" hangingPunct="1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pharynx</a:t>
              </a:r>
            </a:p>
            <a:p>
              <a:pPr marL="0" marR="0" lvl="0" indent="0" algn="ctr" defTabSz="914377" rtl="0" eaLnBrk="1" fontAlgn="base" latinLnBrk="0" hangingPunct="1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larynx</a:t>
              </a:r>
            </a:p>
            <a:p>
              <a:pPr marL="0" marR="0" lvl="0" indent="0" algn="ctr" defTabSz="914377" rtl="0" eaLnBrk="1" fontAlgn="base" latinLnBrk="0" hangingPunct="1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regurg</a:t>
              </a:r>
              <a:r>
                <a:rPr kumimoji="0" lang="en-US" sz="14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.</a:t>
              </a:r>
            </a:p>
          </p:txBody>
        </p:sp>
        <p:sp>
          <p:nvSpPr>
            <p:cNvPr id="63" name="Rectangle 62"/>
            <p:cNvSpPr/>
            <p:nvPr/>
          </p:nvSpPr>
          <p:spPr bwMode="auto">
            <a:xfrm>
              <a:off x="1316779" y="2800120"/>
              <a:ext cx="1257300" cy="469509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lvl="0" indent="0" algn="ctr" defTabSz="914377" rtl="0" eaLnBrk="1" fontAlgn="base" latinLnBrk="0" hangingPunct="1">
                <a:lnSpc>
                  <a:spcPts val="28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sweat</a:t>
              </a:r>
            </a:p>
          </p:txBody>
        </p:sp>
        <p:sp>
          <p:nvSpPr>
            <p:cNvPr id="64" name="Rectangle 63"/>
            <p:cNvSpPr/>
            <p:nvPr/>
          </p:nvSpPr>
          <p:spPr bwMode="auto">
            <a:xfrm>
              <a:off x="7514875" y="3968830"/>
              <a:ext cx="1257300" cy="62865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rgbClr val="CC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lvl="0" indent="0" algn="ctr" defTabSz="914377" rtl="0" eaLnBrk="1" fontAlgn="base" latinLnBrk="0" hangingPunct="1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GI tract</a:t>
              </a:r>
            </a:p>
            <a:p>
              <a:pPr marL="0" marR="0" lvl="0" indent="0" algn="ctr" defTabSz="914377" rtl="0" eaLnBrk="1" fontAlgn="base" latinLnBrk="0" hangingPunct="1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nausea</a:t>
              </a:r>
            </a:p>
          </p:txBody>
        </p:sp>
        <p:sp>
          <p:nvSpPr>
            <p:cNvPr id="65" name="Rectangle 64"/>
            <p:cNvSpPr/>
            <p:nvPr/>
          </p:nvSpPr>
          <p:spPr bwMode="auto">
            <a:xfrm>
              <a:off x="3076844" y="3485053"/>
              <a:ext cx="2310386" cy="469509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lvl="0" indent="0" algn="ctr" defTabSz="914377" rtl="0" eaLnBrk="1" fontAlgn="base" latinLnBrk="0" hangingPunct="1">
                <a:lnSpc>
                  <a:spcPts val="28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reticular formation</a:t>
              </a:r>
            </a:p>
          </p:txBody>
        </p:sp>
        <p:cxnSp>
          <p:nvCxnSpPr>
            <p:cNvPr id="66" name="AutoShape 8"/>
            <p:cNvCxnSpPr>
              <a:cxnSpLocks noChangeShapeType="1"/>
              <a:stCxn id="65" idx="0"/>
              <a:endCxn id="39" idx="2"/>
            </p:cNvCxnSpPr>
            <p:nvPr/>
          </p:nvCxnSpPr>
          <p:spPr bwMode="auto">
            <a:xfrm rot="5400000" flipH="1" flipV="1">
              <a:off x="4005166" y="2721581"/>
              <a:ext cx="672767" cy="820786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 type="stealth" w="lg" len="lg"/>
              <a:tailEnd type="stealth" w="lg" len="lg"/>
            </a:ln>
            <a:effectLst/>
          </p:spPr>
        </p:cxnSp>
        <p:cxnSp>
          <p:nvCxnSpPr>
            <p:cNvPr id="69" name="AutoShape 8"/>
            <p:cNvCxnSpPr>
              <a:cxnSpLocks noChangeShapeType="1"/>
              <a:stCxn id="65" idx="2"/>
              <a:endCxn id="59" idx="0"/>
            </p:cNvCxnSpPr>
            <p:nvPr/>
          </p:nvCxnSpPr>
          <p:spPr bwMode="auto">
            <a:xfrm rot="5400000">
              <a:off x="4080333" y="4073002"/>
              <a:ext cx="270144" cy="33265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 type="none" w="med" len="med"/>
              <a:tailEnd type="triangle" w="med" len="med"/>
            </a:ln>
            <a:effectLst/>
          </p:spPr>
        </p:cxnSp>
        <p:cxnSp>
          <p:nvCxnSpPr>
            <p:cNvPr id="72" name="AutoShape 8"/>
            <p:cNvCxnSpPr>
              <a:cxnSpLocks noChangeShapeType="1"/>
              <a:stCxn id="65" idx="1"/>
              <a:endCxn id="63" idx="3"/>
            </p:cNvCxnSpPr>
            <p:nvPr/>
          </p:nvCxnSpPr>
          <p:spPr bwMode="auto">
            <a:xfrm rot="10800000">
              <a:off x="2574080" y="3034876"/>
              <a:ext cx="502765" cy="684933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 type="none" w="med" len="med"/>
              <a:tailEnd type="triangle" w="med" len="med"/>
            </a:ln>
            <a:effectLst/>
          </p:spPr>
        </p:cxnSp>
        <p:cxnSp>
          <p:nvCxnSpPr>
            <p:cNvPr id="76" name="AutoShape 8"/>
            <p:cNvCxnSpPr>
              <a:cxnSpLocks noChangeShapeType="1"/>
              <a:stCxn id="65" idx="1"/>
              <a:endCxn id="61" idx="3"/>
            </p:cNvCxnSpPr>
            <p:nvPr/>
          </p:nvCxnSpPr>
          <p:spPr bwMode="auto">
            <a:xfrm rot="10800000" flipV="1">
              <a:off x="2574080" y="3719808"/>
              <a:ext cx="502764" cy="490772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 type="none" w="med" len="med"/>
              <a:tailEnd type="triangle" w="med" len="med"/>
            </a:ln>
            <a:effectLst/>
          </p:spPr>
        </p:cxnSp>
        <p:cxnSp>
          <p:nvCxnSpPr>
            <p:cNvPr id="79" name="AutoShape 8"/>
            <p:cNvCxnSpPr>
              <a:cxnSpLocks noChangeShapeType="1"/>
              <a:stCxn id="65" idx="0"/>
              <a:endCxn id="75" idx="2"/>
            </p:cNvCxnSpPr>
            <p:nvPr/>
          </p:nvCxnSpPr>
          <p:spPr bwMode="auto">
            <a:xfrm rot="5400000" flipH="1" flipV="1">
              <a:off x="4789368" y="2266172"/>
              <a:ext cx="343974" cy="2060396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 type="stealth" w="lg" len="lg"/>
              <a:tailEnd type="stealth" w="lg" len="lg"/>
            </a:ln>
            <a:effectLst/>
          </p:spPr>
        </p:cxnSp>
        <p:cxnSp>
          <p:nvCxnSpPr>
            <p:cNvPr id="86" name="Straight Arrow Connector 85"/>
            <p:cNvCxnSpPr>
              <a:stCxn id="39" idx="2"/>
              <a:endCxn id="55" idx="0"/>
            </p:cNvCxnSpPr>
            <p:nvPr/>
          </p:nvCxnSpPr>
          <p:spPr bwMode="auto">
            <a:xfrm>
              <a:off x="4751944" y="2795590"/>
              <a:ext cx="1715295" cy="1173240"/>
            </a:xfrm>
            <a:prstGeom prst="straightConnector1">
              <a:avLst/>
            </a:prstGeom>
            <a:noFill/>
            <a:ln w="28575" cap="flat" cmpd="sng" algn="ctr">
              <a:solidFill>
                <a:srgbClr val="CC00CC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cxnSp>
          <p:nvCxnSpPr>
            <p:cNvPr id="96" name="Straight Arrow Connector 95"/>
            <p:cNvCxnSpPr>
              <a:stCxn id="39" idx="2"/>
              <a:endCxn id="64" idx="0"/>
            </p:cNvCxnSpPr>
            <p:nvPr/>
          </p:nvCxnSpPr>
          <p:spPr bwMode="auto">
            <a:xfrm>
              <a:off x="4751944" y="2795590"/>
              <a:ext cx="3391581" cy="1173240"/>
            </a:xfrm>
            <a:prstGeom prst="straightConnector1">
              <a:avLst/>
            </a:prstGeom>
            <a:noFill/>
            <a:ln w="28575" cap="flat" cmpd="sng" algn="ctr">
              <a:solidFill>
                <a:srgbClr val="CC00CC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04" name="Straight Arrow Connector 103"/>
            <p:cNvCxnSpPr>
              <a:stCxn id="75" idx="4"/>
              <a:endCxn id="55" idx="0"/>
            </p:cNvCxnSpPr>
            <p:nvPr/>
          </p:nvCxnSpPr>
          <p:spPr bwMode="auto">
            <a:xfrm flipH="1">
              <a:off x="6467239" y="3486150"/>
              <a:ext cx="443313" cy="482680"/>
            </a:xfrm>
            <a:prstGeom prst="straightConnector1">
              <a:avLst/>
            </a:prstGeom>
            <a:noFill/>
            <a:ln w="28575" cap="flat" cmpd="sng" algn="ctr">
              <a:solidFill>
                <a:srgbClr val="CC00CC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cxnSp>
          <p:nvCxnSpPr>
            <p:cNvPr id="107" name="AutoShape 8"/>
            <p:cNvCxnSpPr>
              <a:cxnSpLocks noChangeShapeType="1"/>
              <a:stCxn id="55" idx="0"/>
              <a:endCxn id="65" idx="3"/>
            </p:cNvCxnSpPr>
            <p:nvPr/>
          </p:nvCxnSpPr>
          <p:spPr bwMode="auto">
            <a:xfrm rot="16200000" flipV="1">
              <a:off x="5802724" y="3304314"/>
              <a:ext cx="249022" cy="1080009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 type="none" w="med" len="med"/>
              <a:tailEnd type="triangle" w="med" len="med"/>
            </a:ln>
            <a:effectLst/>
          </p:spPr>
        </p:cxnSp>
      </p:grpSp>
      <p:sp>
        <p:nvSpPr>
          <p:cNvPr id="108" name="TextBox 107"/>
          <p:cNvSpPr txBox="1"/>
          <p:nvPr/>
        </p:nvSpPr>
        <p:spPr>
          <a:xfrm>
            <a:off x="6437033" y="1962945"/>
            <a:ext cx="2884761" cy="1161633"/>
          </a:xfrm>
          <a:prstGeom prst="rightArrow">
            <a:avLst/>
          </a:prstGeom>
          <a:solidFill>
            <a:srgbClr val="FFFF00"/>
          </a:solidFill>
          <a:ln w="38100">
            <a:solidFill>
              <a:srgbClr val="0000FA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A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Physiology</a:t>
            </a:r>
          </a:p>
        </p:txBody>
      </p:sp>
      <p:pic>
        <p:nvPicPr>
          <p:cNvPr id="1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" t="6251" r="10582" b="42162"/>
          <a:stretch/>
        </p:blipFill>
        <p:spPr bwMode="auto">
          <a:xfrm>
            <a:off x="5338702" y="3571907"/>
            <a:ext cx="1137455" cy="731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" name="Picture 4" descr="http://theprimalcyclist.files.wordpress.com/2012/02/untitled3.gi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06"/>
          <a:stretch/>
        </p:blipFill>
        <p:spPr bwMode="auto">
          <a:xfrm>
            <a:off x="2156714" y="1474287"/>
            <a:ext cx="1222930" cy="1284881"/>
          </a:xfrm>
          <a:prstGeom prst="rect">
            <a:avLst/>
          </a:prstGeom>
          <a:noFill/>
        </p:spPr>
      </p:pic>
      <p:sp>
        <p:nvSpPr>
          <p:cNvPr id="112" name="&quot;No&quot; Symbol 111"/>
          <p:cNvSpPr/>
          <p:nvPr/>
        </p:nvSpPr>
        <p:spPr>
          <a:xfrm>
            <a:off x="5477871" y="3594644"/>
            <a:ext cx="676163" cy="676163"/>
          </a:xfrm>
          <a:prstGeom prst="noSmoking">
            <a:avLst>
              <a:gd name="adj" fmla="val 8892"/>
            </a:avLst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1357968" y="3234781"/>
            <a:ext cx="976036" cy="666786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/>
                <a:cs typeface="Arial"/>
              </a:rPr>
              <a:t>Law</a:t>
            </a:r>
          </a:p>
        </p:txBody>
      </p:sp>
      <p:sp>
        <p:nvSpPr>
          <p:cNvPr id="114" name="Left-Right Arrow 113"/>
          <p:cNvSpPr/>
          <p:nvPr/>
        </p:nvSpPr>
        <p:spPr>
          <a:xfrm rot="1913745">
            <a:off x="2072530" y="2657308"/>
            <a:ext cx="1528771" cy="592667"/>
          </a:xfrm>
          <a:prstGeom prst="leftRightArrow">
            <a:avLst/>
          </a:prstGeom>
          <a:solidFill>
            <a:srgbClr val="3333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Arial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2926555" y="2160762"/>
            <a:ext cx="264168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宋体"/>
                <a:cs typeface="Arial"/>
              </a:rPr>
              <a:t>Architecture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-81636" y="3324618"/>
            <a:ext cx="768928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Arial"/>
              </a:rPr>
              <a:t>Fast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-161078" y="1765505"/>
            <a:ext cx="875753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Arial"/>
              </a:rPr>
              <a:t>Slow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3392901" y="4317022"/>
            <a:ext cx="1708994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Arial"/>
              </a:rPr>
              <a:t>Inaccurate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724385" y="4288910"/>
            <a:ext cx="1466940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Arial"/>
              </a:rPr>
              <a:t>Accurate</a:t>
            </a:r>
          </a:p>
        </p:txBody>
      </p:sp>
      <p:cxnSp>
        <p:nvCxnSpPr>
          <p:cNvPr id="120" name="Straight Arrow Connector 119"/>
          <p:cNvCxnSpPr/>
          <p:nvPr/>
        </p:nvCxnSpPr>
        <p:spPr>
          <a:xfrm flipV="1">
            <a:off x="739249" y="1490932"/>
            <a:ext cx="0" cy="287202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/>
          <p:cNvCxnSpPr/>
          <p:nvPr/>
        </p:nvCxnSpPr>
        <p:spPr>
          <a:xfrm>
            <a:off x="739250" y="4362960"/>
            <a:ext cx="462171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>
            <a:off x="824853" y="2220903"/>
            <a:ext cx="3338100" cy="20277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3" name="TextBox 122"/>
          <p:cNvSpPr txBox="1"/>
          <p:nvPr/>
        </p:nvSpPr>
        <p:spPr>
          <a:xfrm>
            <a:off x="806827" y="1646398"/>
            <a:ext cx="1701107" cy="523220"/>
          </a:xfrm>
          <a:prstGeom prst="rect">
            <a:avLst/>
          </a:prstGeom>
          <a:solidFill>
            <a:srgbClr val="66FFFF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/>
                <a:cs typeface="Arial" panose="020B0604020202020204" pitchFamily="34" charset="0"/>
              </a:rPr>
              <a:t>Planning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 panose="020B0604020202020204" pitchFamily="34" charset="0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4284612" y="3555450"/>
            <a:ext cx="1265090" cy="523220"/>
          </a:xfrm>
          <a:prstGeom prst="rect">
            <a:avLst/>
          </a:prstGeom>
          <a:solidFill>
            <a:srgbClr val="FFCCCC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Reflex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875682" y="216430"/>
            <a:ext cx="26872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Trail&amp;bumps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050447" y="5135132"/>
            <a:ext cx="4109238" cy="1384995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  <a:effectLst>
            <a:outerShdw blurRad="50800" dist="1397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Two “orthogonal” pictures of layering. Can we do better?</a:t>
            </a:r>
          </a:p>
        </p:txBody>
      </p:sp>
    </p:spTree>
    <p:extLst>
      <p:ext uri="{BB962C8B-B14F-4D97-AF65-F5344CB8AC3E}">
        <p14:creationId xmlns:p14="http://schemas.microsoft.com/office/powerpoint/2010/main" val="4406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Box 80"/>
          <p:cNvSpPr txBox="1"/>
          <p:nvPr/>
        </p:nvSpPr>
        <p:spPr>
          <a:xfrm>
            <a:off x="1904074" y="1679180"/>
            <a:ext cx="976036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/>
                <a:cs typeface="Arial"/>
              </a:rPr>
              <a:t>Law</a:t>
            </a:r>
          </a:p>
        </p:txBody>
      </p:sp>
      <p:sp>
        <p:nvSpPr>
          <p:cNvPr id="82" name="Left-Right Arrow 81"/>
          <p:cNvSpPr/>
          <p:nvPr/>
        </p:nvSpPr>
        <p:spPr>
          <a:xfrm rot="1913745">
            <a:off x="2476280" y="1242576"/>
            <a:ext cx="1528771" cy="592667"/>
          </a:xfrm>
          <a:prstGeom prst="leftRightArrow">
            <a:avLst/>
          </a:prstGeom>
          <a:solidFill>
            <a:srgbClr val="3333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Arial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3330305" y="746030"/>
            <a:ext cx="20322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宋体"/>
                <a:cs typeface="Arial"/>
              </a:rPr>
              <a:t>Architecture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322114" y="1909886"/>
            <a:ext cx="768928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Arial"/>
              </a:rPr>
              <a:t>Fast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242672" y="350773"/>
            <a:ext cx="875753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Arial"/>
              </a:rPr>
              <a:t>Slow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3796651" y="2902290"/>
            <a:ext cx="1708994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Arial"/>
              </a:rPr>
              <a:t>Inaccurate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1128135" y="2874178"/>
            <a:ext cx="1466940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Arial"/>
              </a:rPr>
              <a:t>Accurate</a:t>
            </a:r>
          </a:p>
        </p:txBody>
      </p:sp>
      <p:cxnSp>
        <p:nvCxnSpPr>
          <p:cNvPr id="89" name="Straight Arrow Connector 88"/>
          <p:cNvCxnSpPr/>
          <p:nvPr/>
        </p:nvCxnSpPr>
        <p:spPr>
          <a:xfrm flipV="1">
            <a:off x="1142999" y="76200"/>
            <a:ext cx="0" cy="287202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/>
          <p:nvPr/>
        </p:nvCxnSpPr>
        <p:spPr>
          <a:xfrm>
            <a:off x="1143000" y="2948228"/>
            <a:ext cx="462171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1228603" y="806171"/>
            <a:ext cx="3338100" cy="20277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1210577" y="231666"/>
            <a:ext cx="1701107" cy="523220"/>
          </a:xfrm>
          <a:prstGeom prst="rect">
            <a:avLst/>
          </a:prstGeom>
          <a:solidFill>
            <a:srgbClr val="66FFFF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/>
                <a:cs typeface="Arial" panose="020B0604020202020204" pitchFamily="34" charset="0"/>
              </a:rPr>
              <a:t>Planning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 panose="020B0604020202020204" pitchFamily="34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4688362" y="2140718"/>
            <a:ext cx="1265090" cy="523220"/>
          </a:xfrm>
          <a:prstGeom prst="rect">
            <a:avLst/>
          </a:prstGeom>
          <a:solidFill>
            <a:srgbClr val="FFCCCC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Reflex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97" name="Explosion 2 96"/>
          <p:cNvSpPr/>
          <p:nvPr/>
        </p:nvSpPr>
        <p:spPr bwMode="auto">
          <a:xfrm>
            <a:off x="1003336" y="1984562"/>
            <a:ext cx="2237330" cy="852424"/>
          </a:xfrm>
          <a:prstGeom prst="irregularSeal2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  <a:tileRect/>
          </a:gra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20" tIns="60960" rIns="121920" bIns="6096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 panose="020B0604020202020204" pitchFamily="34" charset="0"/>
              </a:rPr>
              <a:t>Virtual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宋体"/>
              <a:cs typeface="Arial" panose="020B0604020202020204" pitchFamily="34" charset="0"/>
            </a:endParaRPr>
          </a:p>
        </p:txBody>
      </p:sp>
      <p:pic>
        <p:nvPicPr>
          <p:cNvPr id="95" name="Picture 94" descr="appendiximage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5393c859454f2f9ad92a2129eba6f39a}">
                <a14:useLocalDpi xmlns="" xmlns:a14="http://schemas.microsoft.com/office/drawing/2010/main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9687813" y="1222841"/>
            <a:ext cx="2300687" cy="3798047"/>
          </a:xfrm>
          <a:prstGeom prst="rect">
            <a:avLst/>
          </a:prstGeom>
        </p:spPr>
      </p:pic>
      <p:pic>
        <p:nvPicPr>
          <p:cNvPr id="94" name="Picture 53" descr="https://upload.wikimedia.org/wikipedia/commons/thumb/8/84/Brain_human_normal_inferior_view_with_labels_en.svg/500px-Brain_human_normal_inferior_view_with_labels_en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8944" y="107659"/>
            <a:ext cx="1533864" cy="182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Group 45"/>
          <p:cNvGrpSpPr/>
          <p:nvPr/>
        </p:nvGrpSpPr>
        <p:grpSpPr>
          <a:xfrm>
            <a:off x="7136685" y="107658"/>
            <a:ext cx="5055315" cy="3252185"/>
            <a:chOff x="1316779" y="57150"/>
            <a:chExt cx="7455396" cy="4796206"/>
          </a:xfrm>
        </p:grpSpPr>
        <p:sp>
          <p:nvSpPr>
            <p:cNvPr id="75" name="TextBox 74"/>
            <p:cNvSpPr txBox="1"/>
            <p:nvPr/>
          </p:nvSpPr>
          <p:spPr>
            <a:xfrm>
              <a:off x="5991553" y="2762614"/>
              <a:ext cx="1837997" cy="72353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/>
              </a:solidFill>
            </a:ln>
            <a:effectLst/>
          </p:spPr>
          <p:txBody>
            <a:bodyPr wrap="none" lIns="0" tIns="0" rIns="0" bIns="0" rtlCol="0" anchor="ctr" anchorCtr="1"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Cerebellum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7200902" y="57153"/>
              <a:ext cx="1369202" cy="223569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bg1">
                  <a:lumMod val="65000"/>
                </a:schemeClr>
              </a:solidFill>
            </a:ln>
            <a:effectLst/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Cortex</a:t>
              </a:r>
            </a:p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/>
                <a:cs typeface="Arial"/>
              </a:endParaRPr>
            </a:p>
          </p:txBody>
        </p:sp>
        <p:grpSp>
          <p:nvGrpSpPr>
            <p:cNvPr id="2" name="Group 25"/>
            <p:cNvGrpSpPr/>
            <p:nvPr/>
          </p:nvGrpSpPr>
          <p:grpSpPr>
            <a:xfrm flipH="1">
              <a:off x="5111775" y="253358"/>
              <a:ext cx="968749" cy="742950"/>
              <a:chOff x="6341782" y="2133600"/>
              <a:chExt cx="1887818" cy="1447800"/>
            </a:xfrm>
          </p:grpSpPr>
          <p:sp>
            <p:nvSpPr>
              <p:cNvPr id="40" name="Rectangle 39"/>
              <p:cNvSpPr/>
              <p:nvPr/>
            </p:nvSpPr>
            <p:spPr>
              <a:xfrm rot="19858935">
                <a:off x="6341782" y="3257704"/>
                <a:ext cx="609600" cy="228600"/>
              </a:xfrm>
              <a:prstGeom prst="rect">
                <a:avLst/>
              </a:prstGeom>
              <a:solidFill>
                <a:srgbClr val="FFCC66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6705600" y="2133600"/>
                <a:ext cx="1447800" cy="1447800"/>
              </a:xfrm>
              <a:prstGeom prst="ellipse">
                <a:avLst/>
              </a:prstGeom>
              <a:solidFill>
                <a:srgbClr val="FFCC66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67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宋体"/>
                    <a:cs typeface="Arial"/>
                  </a:rPr>
                  <a:t>eye</a:t>
                </a:r>
              </a:p>
            </p:txBody>
          </p:sp>
          <p:sp>
            <p:nvSpPr>
              <p:cNvPr id="45" name="Chord 44"/>
              <p:cNvSpPr/>
              <p:nvPr/>
            </p:nvSpPr>
            <p:spPr>
              <a:xfrm rot="10800000">
                <a:off x="7772400" y="2438400"/>
                <a:ext cx="457200" cy="762000"/>
              </a:xfrm>
              <a:prstGeom prst="chord">
                <a:avLst>
                  <a:gd name="adj1" fmla="val 5459106"/>
                  <a:gd name="adj2" fmla="val 1620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endParaRPr>
              </a:p>
            </p:txBody>
          </p:sp>
        </p:grpSp>
        <p:cxnSp>
          <p:nvCxnSpPr>
            <p:cNvPr id="48" name="AutoShape 8"/>
            <p:cNvCxnSpPr>
              <a:cxnSpLocks noChangeShapeType="1"/>
              <a:stCxn id="41" idx="2"/>
              <a:endCxn id="49" idx="1"/>
            </p:cNvCxnSpPr>
            <p:nvPr/>
          </p:nvCxnSpPr>
          <p:spPr bwMode="auto">
            <a:xfrm>
              <a:off x="5893825" y="624835"/>
              <a:ext cx="1535675" cy="1109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rgbClr val="3333FF"/>
              </a:solidFill>
              <a:miter lim="800000"/>
              <a:headEnd/>
              <a:tailEnd type="triangle" w="med" len="med"/>
            </a:ln>
            <a:effectLst/>
          </p:spPr>
        </p:cxnSp>
        <p:sp>
          <p:nvSpPr>
            <p:cNvPr id="49" name="Rectangle 9"/>
            <p:cNvSpPr>
              <a:spLocks noChangeArrowheads="1"/>
            </p:cNvSpPr>
            <p:nvPr/>
          </p:nvSpPr>
          <p:spPr bwMode="auto">
            <a:xfrm>
              <a:off x="7429500" y="379482"/>
              <a:ext cx="800100" cy="49292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3333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0" i="0" u="none" strike="noStrike" kern="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Times New Roman" pitchFamily="18" charset="0"/>
                  <a:ea typeface="宋体"/>
                  <a:cs typeface="Arial"/>
                </a:rPr>
                <a:t>vision</a:t>
              </a:r>
            </a:p>
          </p:txBody>
        </p:sp>
        <p:sp>
          <p:nvSpPr>
            <p:cNvPr id="51" name="Rectangle 4"/>
            <p:cNvSpPr>
              <a:spLocks noChangeArrowheads="1"/>
            </p:cNvSpPr>
            <p:nvPr/>
          </p:nvSpPr>
          <p:spPr bwMode="auto">
            <a:xfrm>
              <a:off x="5086350" y="1445419"/>
              <a:ext cx="879872" cy="32623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宋体"/>
                  <a:cs typeface="Arial"/>
                </a:rPr>
                <a:t>Act</a:t>
              </a:r>
            </a:p>
          </p:txBody>
        </p:sp>
        <p:cxnSp>
          <p:nvCxnSpPr>
            <p:cNvPr id="53" name="AutoShape 11"/>
            <p:cNvCxnSpPr>
              <a:cxnSpLocks noChangeShapeType="1"/>
              <a:stCxn id="51" idx="0"/>
              <a:endCxn id="41" idx="4"/>
            </p:cNvCxnSpPr>
            <p:nvPr/>
          </p:nvCxnSpPr>
          <p:spPr bwMode="auto">
            <a:xfrm rot="16200000" flipV="1">
              <a:off x="5299765" y="1218897"/>
              <a:ext cx="449111" cy="3933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</p:spPr>
        </p:cxnSp>
        <p:cxnSp>
          <p:nvCxnSpPr>
            <p:cNvPr id="56" name="AutoShape 8"/>
            <p:cNvCxnSpPr>
              <a:cxnSpLocks noChangeShapeType="1"/>
              <a:stCxn id="49" idx="2"/>
              <a:endCxn id="57" idx="0"/>
            </p:cNvCxnSpPr>
            <p:nvPr/>
          </p:nvCxnSpPr>
          <p:spPr bwMode="auto">
            <a:xfrm rot="5400000">
              <a:off x="7493431" y="1206931"/>
              <a:ext cx="670649" cy="1589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rgbClr val="3333FF"/>
              </a:solidFill>
              <a:miter lim="800000"/>
              <a:headEnd/>
              <a:tailEnd type="triangle" w="med" len="med"/>
            </a:ln>
            <a:effectLst/>
          </p:spPr>
        </p:cxnSp>
        <p:sp>
          <p:nvSpPr>
            <p:cNvPr id="57" name="Rectangle 9"/>
            <p:cNvSpPr>
              <a:spLocks noChangeArrowheads="1"/>
            </p:cNvSpPr>
            <p:nvPr/>
          </p:nvSpPr>
          <p:spPr bwMode="auto">
            <a:xfrm>
              <a:off x="7427912" y="1543050"/>
              <a:ext cx="800100" cy="37862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3333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0" i="0" u="none" strike="noStrike" kern="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Times New Roman" pitchFamily="18" charset="0"/>
                  <a:ea typeface="宋体"/>
                  <a:cs typeface="Arial"/>
                </a:rPr>
                <a:t>delay</a:t>
              </a:r>
            </a:p>
          </p:txBody>
        </p:sp>
        <p:cxnSp>
          <p:nvCxnSpPr>
            <p:cNvPr id="58" name="AutoShape 8"/>
            <p:cNvCxnSpPr>
              <a:cxnSpLocks noChangeShapeType="1"/>
              <a:stCxn id="57" idx="2"/>
              <a:endCxn id="51" idx="2"/>
            </p:cNvCxnSpPr>
            <p:nvPr/>
          </p:nvCxnSpPr>
          <p:spPr bwMode="auto">
            <a:xfrm rot="5400000" flipH="1">
              <a:off x="6602114" y="695823"/>
              <a:ext cx="150020" cy="2301676"/>
            </a:xfrm>
            <a:prstGeom prst="bentConnector3">
              <a:avLst>
                <a:gd name="adj1" fmla="val -114285"/>
              </a:avLst>
            </a:prstGeom>
            <a:noFill/>
            <a:ln w="28575">
              <a:solidFill>
                <a:srgbClr val="3333FF"/>
              </a:solidFill>
              <a:miter lim="800000"/>
              <a:headEnd/>
              <a:tailEnd type="triangle" w="med" len="med"/>
            </a:ln>
            <a:effectLst/>
          </p:spPr>
        </p:cxnSp>
        <p:sp>
          <p:nvSpPr>
            <p:cNvPr id="26" name="Rectangle 9"/>
            <p:cNvSpPr>
              <a:spLocks noChangeArrowheads="1"/>
            </p:cNvSpPr>
            <p:nvPr/>
          </p:nvSpPr>
          <p:spPr bwMode="auto">
            <a:xfrm>
              <a:off x="3088162" y="2171701"/>
              <a:ext cx="683738" cy="65602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宋体"/>
                  <a:cs typeface="Arial"/>
                </a:rPr>
                <a:t>Inner</a:t>
              </a:r>
            </a:p>
            <a:p>
              <a:pPr marL="0" marR="0" lvl="0" indent="0" algn="ct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宋体"/>
                  <a:cs typeface="Arial"/>
                </a:rPr>
                <a:t>ear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425299" y="274864"/>
              <a:ext cx="1525185" cy="802076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1" i="0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Object motion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302985" y="1104744"/>
              <a:ext cx="1710561" cy="802076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Head motion</a:t>
              </a:r>
            </a:p>
          </p:txBody>
        </p:sp>
        <p:cxnSp>
          <p:nvCxnSpPr>
            <p:cNvPr id="6" name="Straight Arrow Connector 5"/>
            <p:cNvCxnSpPr>
              <a:stCxn id="4" idx="3"/>
              <a:endCxn id="12" idx="2"/>
            </p:cNvCxnSpPr>
            <p:nvPr/>
          </p:nvCxnSpPr>
          <p:spPr bwMode="auto">
            <a:xfrm flipV="1">
              <a:off x="3950486" y="632349"/>
              <a:ext cx="577412" cy="302"/>
            </a:xfrm>
            <a:prstGeom prst="straightConnector1">
              <a:avLst/>
            </a:prstGeom>
            <a:noFill/>
            <a:ln w="28575">
              <a:solidFill>
                <a:srgbClr val="3333FF"/>
              </a:solidFill>
              <a:miter lim="800000"/>
              <a:headEnd/>
              <a:tailEnd type="triangle" w="med" len="med"/>
            </a:ln>
            <a:effectLst/>
          </p:spPr>
        </p:cxnSp>
        <p:sp>
          <p:nvSpPr>
            <p:cNvPr id="7" name="TextBox 6"/>
            <p:cNvSpPr txBox="1"/>
            <p:nvPr/>
          </p:nvSpPr>
          <p:spPr>
            <a:xfrm>
              <a:off x="6422563" y="57150"/>
              <a:ext cx="953186" cy="46912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1" i="0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Error</a:t>
              </a:r>
            </a:p>
          </p:txBody>
        </p:sp>
        <p:cxnSp>
          <p:nvCxnSpPr>
            <p:cNvPr id="29" name="AutoShape 8"/>
            <p:cNvCxnSpPr>
              <a:cxnSpLocks noChangeShapeType="1"/>
              <a:stCxn id="21" idx="3"/>
              <a:endCxn id="12" idx="4"/>
            </p:cNvCxnSpPr>
            <p:nvPr/>
          </p:nvCxnSpPr>
          <p:spPr bwMode="auto">
            <a:xfrm flipV="1">
              <a:off x="4013546" y="818992"/>
              <a:ext cx="707852" cy="643541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</p:spPr>
        </p:cxnSp>
        <p:sp>
          <p:nvSpPr>
            <p:cNvPr id="12" name="TextBox 11"/>
            <p:cNvSpPr txBox="1"/>
            <p:nvPr/>
          </p:nvSpPr>
          <p:spPr>
            <a:xfrm>
              <a:off x="4527895" y="445710"/>
              <a:ext cx="387005" cy="373283"/>
            </a:xfrm>
            <a:prstGeom prst="ellipse">
              <a:avLst/>
            </a:prstGeom>
            <a:noFill/>
            <a:ln w="28575">
              <a:solidFill>
                <a:srgbClr val="3333FF"/>
              </a:solidFill>
            </a:ln>
          </p:spPr>
          <p:txBody>
            <a:bodyPr wrap="none" lIns="0" tIns="0" rIns="0" bIns="0" rtlCol="0" anchor="ctr" anchorCtr="1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+</a:t>
              </a:r>
            </a:p>
          </p:txBody>
        </p:sp>
        <p:cxnSp>
          <p:nvCxnSpPr>
            <p:cNvPr id="37" name="Straight Arrow Connector 36"/>
            <p:cNvCxnSpPr>
              <a:stCxn id="12" idx="6"/>
              <a:endCxn id="41" idx="6"/>
            </p:cNvCxnSpPr>
            <p:nvPr/>
          </p:nvCxnSpPr>
          <p:spPr bwMode="auto">
            <a:xfrm flipV="1">
              <a:off x="4914900" y="624833"/>
              <a:ext cx="235978" cy="7519"/>
            </a:xfrm>
            <a:prstGeom prst="straightConnector1">
              <a:avLst/>
            </a:prstGeom>
            <a:noFill/>
            <a:ln w="28575">
              <a:solidFill>
                <a:srgbClr val="3333FF"/>
              </a:solidFill>
              <a:miter lim="800000"/>
              <a:headEnd/>
              <a:tailEnd type="triangle" w="med" len="med"/>
            </a:ln>
            <a:effectLst/>
          </p:spPr>
        </p:cxnSp>
        <p:cxnSp>
          <p:nvCxnSpPr>
            <p:cNvPr id="42" name="AutoShape 8"/>
            <p:cNvCxnSpPr>
              <a:cxnSpLocks noChangeShapeType="1"/>
              <a:stCxn id="21" idx="2"/>
              <a:endCxn id="26" idx="0"/>
            </p:cNvCxnSpPr>
            <p:nvPr/>
          </p:nvCxnSpPr>
          <p:spPr bwMode="auto">
            <a:xfrm rot="5400000">
              <a:off x="3256410" y="1993946"/>
              <a:ext cx="351377" cy="4132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</p:spPr>
        </p:cxnSp>
        <p:cxnSp>
          <p:nvCxnSpPr>
            <p:cNvPr id="36" name="AutoShape 8"/>
            <p:cNvCxnSpPr>
              <a:cxnSpLocks noChangeShapeType="1"/>
              <a:stCxn id="39" idx="0"/>
              <a:endCxn id="51" idx="1"/>
            </p:cNvCxnSpPr>
            <p:nvPr/>
          </p:nvCxnSpPr>
          <p:spPr bwMode="auto">
            <a:xfrm rot="5400000" flipH="1" flipV="1">
              <a:off x="4628119" y="1732359"/>
              <a:ext cx="582056" cy="334407"/>
            </a:xfrm>
            <a:prstGeom prst="bentConnector2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</p:spPr>
        </p:cxnSp>
        <p:cxnSp>
          <p:nvCxnSpPr>
            <p:cNvPr id="30" name="AutoShape 8"/>
            <p:cNvCxnSpPr>
              <a:cxnSpLocks noChangeShapeType="1"/>
              <a:stCxn id="26" idx="3"/>
              <a:endCxn id="39" idx="1"/>
            </p:cNvCxnSpPr>
            <p:nvPr/>
          </p:nvCxnSpPr>
          <p:spPr bwMode="auto">
            <a:xfrm flipV="1">
              <a:off x="3771900" y="2493090"/>
              <a:ext cx="519514" cy="6621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</p:spPr>
        </p:cxnSp>
        <p:cxnSp>
          <p:nvCxnSpPr>
            <p:cNvPr id="31" name="AutoShape 8"/>
            <p:cNvCxnSpPr>
              <a:cxnSpLocks noChangeShapeType="1"/>
              <a:stCxn id="38" idx="2"/>
              <a:endCxn id="39" idx="3"/>
            </p:cNvCxnSpPr>
            <p:nvPr/>
          </p:nvCxnSpPr>
          <p:spPr bwMode="auto">
            <a:xfrm rot="10800000">
              <a:off x="5212473" y="2493090"/>
              <a:ext cx="892636" cy="357113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 type="stealth" w="lg" len="lg"/>
              <a:tailEnd type="stealth" w="lg" len="lg"/>
            </a:ln>
            <a:effectLst/>
          </p:spPr>
        </p:cxnSp>
        <p:sp>
          <p:nvSpPr>
            <p:cNvPr id="39" name="Rectangle 9"/>
            <p:cNvSpPr>
              <a:spLocks noChangeArrowheads="1"/>
            </p:cNvSpPr>
            <p:nvPr/>
          </p:nvSpPr>
          <p:spPr bwMode="auto">
            <a:xfrm>
              <a:off x="4291414" y="2190590"/>
              <a:ext cx="921059" cy="605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宋体"/>
                  <a:cs typeface="Arial"/>
                </a:rPr>
                <a:t>vest</a:t>
              </a:r>
            </a:p>
            <a:p>
              <a:pPr marL="0" marR="0" lvl="0" indent="0" algn="ct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宋体"/>
                  <a:cs typeface="Arial"/>
                </a:rPr>
                <a:t>nuclei</a:t>
              </a:r>
              <a:endParaRPr kumimoji="0" lang="en-US" sz="13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宋体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105108" y="2738965"/>
              <a:ext cx="1714500" cy="22247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/>
              </a:solidFill>
            </a:ln>
            <a:effectLst/>
          </p:spPr>
          <p:txBody>
            <a:bodyPr wrap="none" lIns="0" tIns="0" rIns="0" bIns="0" rtlCol="0" anchor="ctr" anchorCtr="1"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Vestibulo</a:t>
              </a:r>
              <a:r>
                <a:rPr kumimoji="0" lang="en-US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-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572732" y="2292841"/>
              <a:ext cx="1029286" cy="46912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Tune</a:t>
              </a:r>
            </a:p>
          </p:txBody>
        </p:sp>
        <p:cxnSp>
          <p:nvCxnSpPr>
            <p:cNvPr id="62" name="AutoShape 8"/>
            <p:cNvCxnSpPr>
              <a:cxnSpLocks noChangeShapeType="1"/>
              <a:stCxn id="38" idx="6"/>
              <a:endCxn id="60" idx="2"/>
            </p:cNvCxnSpPr>
            <p:nvPr/>
          </p:nvCxnSpPr>
          <p:spPr bwMode="auto">
            <a:xfrm flipV="1">
              <a:off x="7819608" y="2292843"/>
              <a:ext cx="267117" cy="557360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 type="stealth" w="lg" len="lg"/>
              <a:tailEnd type="stealth" w="lg" len="lg"/>
            </a:ln>
            <a:effectLst/>
          </p:spPr>
        </p:cxnSp>
        <p:sp>
          <p:nvSpPr>
            <p:cNvPr id="55" name="Rectangle 54"/>
            <p:cNvSpPr/>
            <p:nvPr/>
          </p:nvSpPr>
          <p:spPr bwMode="auto">
            <a:xfrm>
              <a:off x="5838589" y="3968830"/>
              <a:ext cx="1257300" cy="62865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rgbClr val="CC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lvl="0" indent="0" algn="ctr" defTabSz="914377" rtl="0" eaLnBrk="1" fontAlgn="base" latinLnBrk="0" hangingPunct="1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muscles</a:t>
              </a:r>
            </a:p>
            <a:p>
              <a:pPr marL="0" marR="0" lvl="0" indent="0" algn="ctr" defTabSz="914377" rtl="0" eaLnBrk="1" fontAlgn="base" latinLnBrk="0" hangingPunct="1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balance</a:t>
              </a:r>
            </a:p>
          </p:txBody>
        </p:sp>
        <p:sp>
          <p:nvSpPr>
            <p:cNvPr id="59" name="Rectangle 58"/>
            <p:cNvSpPr/>
            <p:nvPr/>
          </p:nvSpPr>
          <p:spPr bwMode="auto">
            <a:xfrm>
              <a:off x="3482644" y="4224706"/>
              <a:ext cx="1432256" cy="62865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lvl="0" indent="0" algn="ctr" defTabSz="914377" rtl="0" eaLnBrk="1" fontAlgn="base" latinLnBrk="0" hangingPunct="1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diaphragm</a:t>
              </a:r>
            </a:p>
            <a:p>
              <a:pPr marL="0" marR="0" lvl="0" indent="0" algn="ctr" defTabSz="914377" rtl="0" eaLnBrk="1" fontAlgn="base" latinLnBrk="0" hangingPunct="1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vomiting</a:t>
              </a:r>
            </a:p>
          </p:txBody>
        </p:sp>
        <p:sp>
          <p:nvSpPr>
            <p:cNvPr id="61" name="Rectangle 60"/>
            <p:cNvSpPr/>
            <p:nvPr/>
          </p:nvSpPr>
          <p:spPr bwMode="auto">
            <a:xfrm>
              <a:off x="1316780" y="3747225"/>
              <a:ext cx="1257300" cy="926709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lvl="0" indent="0" algn="ctr" defTabSz="914377" rtl="0" eaLnBrk="1" fontAlgn="base" latinLnBrk="0" hangingPunct="1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pharynx</a:t>
              </a:r>
            </a:p>
            <a:p>
              <a:pPr marL="0" marR="0" lvl="0" indent="0" algn="ctr" defTabSz="914377" rtl="0" eaLnBrk="1" fontAlgn="base" latinLnBrk="0" hangingPunct="1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larynx</a:t>
              </a:r>
            </a:p>
            <a:p>
              <a:pPr marL="0" marR="0" lvl="0" indent="0" algn="ctr" defTabSz="914377" rtl="0" eaLnBrk="1" fontAlgn="base" latinLnBrk="0" hangingPunct="1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regurg</a:t>
              </a:r>
              <a:r>
                <a:rPr kumimoji="0" lang="en-US" sz="14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.</a:t>
              </a:r>
            </a:p>
          </p:txBody>
        </p:sp>
        <p:sp>
          <p:nvSpPr>
            <p:cNvPr id="63" name="Rectangle 62"/>
            <p:cNvSpPr/>
            <p:nvPr/>
          </p:nvSpPr>
          <p:spPr bwMode="auto">
            <a:xfrm>
              <a:off x="1316779" y="2800120"/>
              <a:ext cx="1257300" cy="469509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lvl="0" indent="0" algn="ctr" defTabSz="914377" rtl="0" eaLnBrk="1" fontAlgn="base" latinLnBrk="0" hangingPunct="1">
                <a:lnSpc>
                  <a:spcPts val="28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sweat</a:t>
              </a:r>
            </a:p>
          </p:txBody>
        </p:sp>
        <p:sp>
          <p:nvSpPr>
            <p:cNvPr id="64" name="Rectangle 63"/>
            <p:cNvSpPr/>
            <p:nvPr/>
          </p:nvSpPr>
          <p:spPr bwMode="auto">
            <a:xfrm>
              <a:off x="7514875" y="3968830"/>
              <a:ext cx="1257300" cy="62865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rgbClr val="CC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lvl="0" indent="0" algn="ctr" defTabSz="914377" rtl="0" eaLnBrk="1" fontAlgn="base" latinLnBrk="0" hangingPunct="1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GI tract</a:t>
              </a:r>
            </a:p>
            <a:p>
              <a:pPr marL="0" marR="0" lvl="0" indent="0" algn="ctr" defTabSz="914377" rtl="0" eaLnBrk="1" fontAlgn="base" latinLnBrk="0" hangingPunct="1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nausea</a:t>
              </a:r>
            </a:p>
          </p:txBody>
        </p:sp>
        <p:sp>
          <p:nvSpPr>
            <p:cNvPr id="65" name="Rectangle 64"/>
            <p:cNvSpPr/>
            <p:nvPr/>
          </p:nvSpPr>
          <p:spPr bwMode="auto">
            <a:xfrm>
              <a:off x="3076844" y="3485053"/>
              <a:ext cx="2310386" cy="469509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lvl="0" indent="0" algn="ctr" defTabSz="914377" rtl="0" eaLnBrk="1" fontAlgn="base" latinLnBrk="0" hangingPunct="1">
                <a:lnSpc>
                  <a:spcPts val="28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reticular formation</a:t>
              </a:r>
            </a:p>
          </p:txBody>
        </p:sp>
        <p:cxnSp>
          <p:nvCxnSpPr>
            <p:cNvPr id="66" name="AutoShape 8"/>
            <p:cNvCxnSpPr>
              <a:cxnSpLocks noChangeShapeType="1"/>
              <a:stCxn id="65" idx="0"/>
              <a:endCxn id="39" idx="2"/>
            </p:cNvCxnSpPr>
            <p:nvPr/>
          </p:nvCxnSpPr>
          <p:spPr bwMode="auto">
            <a:xfrm rot="5400000" flipH="1" flipV="1">
              <a:off x="4005166" y="2721581"/>
              <a:ext cx="672767" cy="820786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 type="stealth" w="lg" len="lg"/>
              <a:tailEnd type="stealth" w="lg" len="lg"/>
            </a:ln>
            <a:effectLst/>
          </p:spPr>
        </p:cxnSp>
        <p:cxnSp>
          <p:nvCxnSpPr>
            <p:cNvPr id="69" name="AutoShape 8"/>
            <p:cNvCxnSpPr>
              <a:cxnSpLocks noChangeShapeType="1"/>
              <a:stCxn id="65" idx="2"/>
              <a:endCxn id="59" idx="0"/>
            </p:cNvCxnSpPr>
            <p:nvPr/>
          </p:nvCxnSpPr>
          <p:spPr bwMode="auto">
            <a:xfrm rot="5400000">
              <a:off x="4080333" y="4073002"/>
              <a:ext cx="270144" cy="33265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 type="none" w="med" len="med"/>
              <a:tailEnd type="triangle" w="med" len="med"/>
            </a:ln>
            <a:effectLst/>
          </p:spPr>
        </p:cxnSp>
        <p:cxnSp>
          <p:nvCxnSpPr>
            <p:cNvPr id="72" name="AutoShape 8"/>
            <p:cNvCxnSpPr>
              <a:cxnSpLocks noChangeShapeType="1"/>
              <a:stCxn id="65" idx="1"/>
              <a:endCxn id="63" idx="3"/>
            </p:cNvCxnSpPr>
            <p:nvPr/>
          </p:nvCxnSpPr>
          <p:spPr bwMode="auto">
            <a:xfrm rot="10800000">
              <a:off x="2574080" y="3034876"/>
              <a:ext cx="502765" cy="684933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 type="none" w="med" len="med"/>
              <a:tailEnd type="triangle" w="med" len="med"/>
            </a:ln>
            <a:effectLst/>
          </p:spPr>
        </p:cxnSp>
        <p:cxnSp>
          <p:nvCxnSpPr>
            <p:cNvPr id="76" name="AutoShape 8"/>
            <p:cNvCxnSpPr>
              <a:cxnSpLocks noChangeShapeType="1"/>
              <a:stCxn id="65" idx="1"/>
              <a:endCxn id="61" idx="3"/>
            </p:cNvCxnSpPr>
            <p:nvPr/>
          </p:nvCxnSpPr>
          <p:spPr bwMode="auto">
            <a:xfrm rot="10800000" flipV="1">
              <a:off x="2574080" y="3719808"/>
              <a:ext cx="502764" cy="490772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 type="none" w="med" len="med"/>
              <a:tailEnd type="triangle" w="med" len="med"/>
            </a:ln>
            <a:effectLst/>
          </p:spPr>
        </p:cxnSp>
        <p:cxnSp>
          <p:nvCxnSpPr>
            <p:cNvPr id="79" name="AutoShape 8"/>
            <p:cNvCxnSpPr>
              <a:cxnSpLocks noChangeShapeType="1"/>
              <a:stCxn id="65" idx="0"/>
              <a:endCxn id="75" idx="2"/>
            </p:cNvCxnSpPr>
            <p:nvPr/>
          </p:nvCxnSpPr>
          <p:spPr bwMode="auto">
            <a:xfrm rot="5400000" flipH="1" flipV="1">
              <a:off x="4789368" y="2266172"/>
              <a:ext cx="343974" cy="2060396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 type="stealth" w="lg" len="lg"/>
              <a:tailEnd type="stealth" w="lg" len="lg"/>
            </a:ln>
            <a:effectLst/>
          </p:spPr>
        </p:cxnSp>
        <p:cxnSp>
          <p:nvCxnSpPr>
            <p:cNvPr id="86" name="Straight Arrow Connector 85"/>
            <p:cNvCxnSpPr>
              <a:stCxn id="39" idx="2"/>
              <a:endCxn id="55" idx="0"/>
            </p:cNvCxnSpPr>
            <p:nvPr/>
          </p:nvCxnSpPr>
          <p:spPr bwMode="auto">
            <a:xfrm>
              <a:off x="4751944" y="2795590"/>
              <a:ext cx="1715295" cy="1173240"/>
            </a:xfrm>
            <a:prstGeom prst="straightConnector1">
              <a:avLst/>
            </a:prstGeom>
            <a:noFill/>
            <a:ln w="28575" cap="flat" cmpd="sng" algn="ctr">
              <a:solidFill>
                <a:srgbClr val="CC00CC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cxnSp>
          <p:nvCxnSpPr>
            <p:cNvPr id="96" name="Straight Arrow Connector 95"/>
            <p:cNvCxnSpPr>
              <a:stCxn id="39" idx="2"/>
              <a:endCxn id="64" idx="0"/>
            </p:cNvCxnSpPr>
            <p:nvPr/>
          </p:nvCxnSpPr>
          <p:spPr bwMode="auto">
            <a:xfrm>
              <a:off x="4751944" y="2795590"/>
              <a:ext cx="3391581" cy="1173240"/>
            </a:xfrm>
            <a:prstGeom prst="straightConnector1">
              <a:avLst/>
            </a:prstGeom>
            <a:noFill/>
            <a:ln w="28575" cap="flat" cmpd="sng" algn="ctr">
              <a:solidFill>
                <a:srgbClr val="CC00CC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04" name="Straight Arrow Connector 103"/>
            <p:cNvCxnSpPr>
              <a:stCxn id="75" idx="4"/>
              <a:endCxn id="55" idx="0"/>
            </p:cNvCxnSpPr>
            <p:nvPr/>
          </p:nvCxnSpPr>
          <p:spPr bwMode="auto">
            <a:xfrm flipH="1">
              <a:off x="6467239" y="3486150"/>
              <a:ext cx="443313" cy="482680"/>
            </a:xfrm>
            <a:prstGeom prst="straightConnector1">
              <a:avLst/>
            </a:prstGeom>
            <a:noFill/>
            <a:ln w="28575" cap="flat" cmpd="sng" algn="ctr">
              <a:solidFill>
                <a:srgbClr val="CC00CC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cxnSp>
          <p:nvCxnSpPr>
            <p:cNvPr id="107" name="AutoShape 8"/>
            <p:cNvCxnSpPr>
              <a:cxnSpLocks noChangeShapeType="1"/>
              <a:stCxn id="55" idx="0"/>
              <a:endCxn id="65" idx="3"/>
            </p:cNvCxnSpPr>
            <p:nvPr/>
          </p:nvCxnSpPr>
          <p:spPr bwMode="auto">
            <a:xfrm rot="16200000" flipV="1">
              <a:off x="5802724" y="3304314"/>
              <a:ext cx="249022" cy="1080009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 type="none" w="med" len="med"/>
              <a:tailEnd type="triangle" w="med" len="med"/>
            </a:ln>
            <a:effectLst/>
          </p:spPr>
        </p:cxnSp>
      </p:grpSp>
      <p:sp>
        <p:nvSpPr>
          <p:cNvPr id="5" name="TextBox 4"/>
          <p:cNvSpPr txBox="1"/>
          <p:nvPr/>
        </p:nvSpPr>
        <p:spPr>
          <a:xfrm>
            <a:off x="3199827" y="104790"/>
            <a:ext cx="2695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Performance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8173187" y="731555"/>
            <a:ext cx="2607380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Physiology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5505645" y="1375682"/>
            <a:ext cx="1693092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Layers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4192139" y="4666945"/>
            <a:ext cx="3867725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More l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evels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28764" y="5944670"/>
            <a:ext cx="473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It’s levels all the way down.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54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Box 80"/>
          <p:cNvSpPr txBox="1"/>
          <p:nvPr/>
        </p:nvSpPr>
        <p:spPr>
          <a:xfrm>
            <a:off x="1904074" y="1679180"/>
            <a:ext cx="976036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/>
                <a:cs typeface="Arial"/>
              </a:rPr>
              <a:t>Law</a:t>
            </a:r>
          </a:p>
        </p:txBody>
      </p:sp>
      <p:sp>
        <p:nvSpPr>
          <p:cNvPr id="82" name="Left-Right Arrow 81"/>
          <p:cNvSpPr/>
          <p:nvPr/>
        </p:nvSpPr>
        <p:spPr>
          <a:xfrm rot="1913745">
            <a:off x="2476280" y="1242576"/>
            <a:ext cx="1528771" cy="592667"/>
          </a:xfrm>
          <a:prstGeom prst="leftRightArrow">
            <a:avLst/>
          </a:prstGeom>
          <a:solidFill>
            <a:srgbClr val="3333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Arial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3330305" y="746030"/>
            <a:ext cx="264168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宋体"/>
                <a:cs typeface="Arial"/>
              </a:rPr>
              <a:t>Architecture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322114" y="1909886"/>
            <a:ext cx="768928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Arial"/>
              </a:rPr>
              <a:t>Fast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242672" y="350773"/>
            <a:ext cx="875753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Arial"/>
              </a:rPr>
              <a:t>Slow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3796651" y="2902290"/>
            <a:ext cx="1708994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Arial"/>
              </a:rPr>
              <a:t>Inaccurate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1128135" y="2874178"/>
            <a:ext cx="1466940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Arial"/>
              </a:rPr>
              <a:t>Accurate</a:t>
            </a:r>
          </a:p>
        </p:txBody>
      </p:sp>
      <p:cxnSp>
        <p:nvCxnSpPr>
          <p:cNvPr id="89" name="Straight Arrow Connector 88"/>
          <p:cNvCxnSpPr/>
          <p:nvPr/>
        </p:nvCxnSpPr>
        <p:spPr>
          <a:xfrm flipV="1">
            <a:off x="1142999" y="76200"/>
            <a:ext cx="0" cy="287202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/>
          <p:nvPr/>
        </p:nvCxnSpPr>
        <p:spPr>
          <a:xfrm>
            <a:off x="1143000" y="2948228"/>
            <a:ext cx="462171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1228603" y="806171"/>
            <a:ext cx="3338100" cy="20277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1210577" y="231666"/>
            <a:ext cx="1701107" cy="523220"/>
          </a:xfrm>
          <a:prstGeom prst="rect">
            <a:avLst/>
          </a:prstGeom>
          <a:solidFill>
            <a:srgbClr val="66FFFF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/>
                <a:cs typeface="Arial" panose="020B0604020202020204" pitchFamily="34" charset="0"/>
              </a:rPr>
              <a:t>Planning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 panose="020B0604020202020204" pitchFamily="34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4688362" y="2140718"/>
            <a:ext cx="1265090" cy="523220"/>
          </a:xfrm>
          <a:prstGeom prst="rect">
            <a:avLst/>
          </a:prstGeom>
          <a:solidFill>
            <a:srgbClr val="FFCCCC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Reflex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97" name="Explosion 2 96"/>
          <p:cNvSpPr/>
          <p:nvPr/>
        </p:nvSpPr>
        <p:spPr bwMode="auto">
          <a:xfrm>
            <a:off x="1003336" y="1984562"/>
            <a:ext cx="2237330" cy="852424"/>
          </a:xfrm>
          <a:prstGeom prst="irregularSeal2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  <a:tileRect/>
          </a:gra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20" tIns="60960" rIns="121920" bIns="6096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 panose="020B0604020202020204" pitchFamily="34" charset="0"/>
              </a:rPr>
              <a:t>Virtual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宋体"/>
              <a:cs typeface="Arial" panose="020B0604020202020204" pitchFamily="34" charset="0"/>
            </a:endParaRPr>
          </a:p>
        </p:txBody>
      </p:sp>
      <p:grpSp>
        <p:nvGrpSpPr>
          <p:cNvPr id="123" name="Group 122"/>
          <p:cNvGrpSpPr/>
          <p:nvPr/>
        </p:nvGrpSpPr>
        <p:grpSpPr>
          <a:xfrm>
            <a:off x="127102" y="3601640"/>
            <a:ext cx="5149410" cy="3031759"/>
            <a:chOff x="127101" y="3337450"/>
            <a:chExt cx="5598135" cy="3295950"/>
          </a:xfrm>
        </p:grpSpPr>
        <p:grpSp>
          <p:nvGrpSpPr>
            <p:cNvPr id="124" name="Group 123"/>
            <p:cNvGrpSpPr/>
            <p:nvPr/>
          </p:nvGrpSpPr>
          <p:grpSpPr>
            <a:xfrm>
              <a:off x="127101" y="3337450"/>
              <a:ext cx="5598135" cy="3295950"/>
              <a:chOff x="127101" y="4064290"/>
              <a:chExt cx="4405455" cy="2593749"/>
            </a:xfrm>
          </p:grpSpPr>
          <p:grpSp>
            <p:nvGrpSpPr>
              <p:cNvPr id="126" name="Group 125"/>
              <p:cNvGrpSpPr/>
              <p:nvPr/>
            </p:nvGrpSpPr>
            <p:grpSpPr>
              <a:xfrm>
                <a:off x="127101" y="4171192"/>
                <a:ext cx="4405455" cy="2486847"/>
                <a:chOff x="-65363" y="136854"/>
                <a:chExt cx="4778930" cy="2206949"/>
              </a:xfrm>
            </p:grpSpPr>
            <p:sp>
              <p:nvSpPr>
                <p:cNvPr id="130" name="TextBox 129"/>
                <p:cNvSpPr txBox="1"/>
                <p:nvPr/>
              </p:nvSpPr>
              <p:spPr>
                <a:xfrm>
                  <a:off x="-65363" y="1418238"/>
                  <a:ext cx="754277" cy="36540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宋体"/>
                      <a:cs typeface="Arial"/>
                    </a:rPr>
                    <a:t>Fast</a:t>
                  </a:r>
                </a:p>
              </p:txBody>
            </p:sp>
            <p:sp>
              <p:nvSpPr>
                <p:cNvPr id="131" name="TextBox 130"/>
                <p:cNvSpPr txBox="1"/>
                <p:nvPr/>
              </p:nvSpPr>
              <p:spPr>
                <a:xfrm>
                  <a:off x="2948365" y="1976421"/>
                  <a:ext cx="1591754" cy="36540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宋体"/>
                      <a:cs typeface="Arial"/>
                    </a:rPr>
                    <a:t>Inaccurate</a:t>
                  </a:r>
                </a:p>
              </p:txBody>
            </p:sp>
            <p:sp>
              <p:nvSpPr>
                <p:cNvPr id="132" name="TextBox 131"/>
                <p:cNvSpPr txBox="1"/>
                <p:nvPr/>
              </p:nvSpPr>
              <p:spPr>
                <a:xfrm>
                  <a:off x="909291" y="1978398"/>
                  <a:ext cx="1368701" cy="36540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宋体"/>
                      <a:cs typeface="Arial"/>
                    </a:rPr>
                    <a:t>Accurate</a:t>
                  </a:r>
                </a:p>
              </p:txBody>
            </p:sp>
            <p:sp>
              <p:nvSpPr>
                <p:cNvPr id="133" name="TextBox 132"/>
                <p:cNvSpPr txBox="1"/>
                <p:nvPr/>
              </p:nvSpPr>
              <p:spPr>
                <a:xfrm>
                  <a:off x="-4859" y="225497"/>
                  <a:ext cx="822698" cy="36540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宋体"/>
                      <a:cs typeface="Arial"/>
                    </a:rPr>
                    <a:t>Slow</a:t>
                  </a:r>
                </a:p>
              </p:txBody>
            </p:sp>
            <p:cxnSp>
              <p:nvCxnSpPr>
                <p:cNvPr id="134" name="Straight Arrow Connector 133"/>
                <p:cNvCxnSpPr/>
                <p:nvPr/>
              </p:nvCxnSpPr>
              <p:spPr>
                <a:xfrm flipV="1">
                  <a:off x="993619" y="136854"/>
                  <a:ext cx="0" cy="1841544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Arrow Connector 134"/>
                <p:cNvCxnSpPr/>
                <p:nvPr/>
              </p:nvCxnSpPr>
              <p:spPr>
                <a:xfrm>
                  <a:off x="993619" y="1978397"/>
                  <a:ext cx="3719948" cy="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7" name="TextBox 126"/>
              <p:cNvSpPr txBox="1"/>
              <p:nvPr/>
            </p:nvSpPr>
            <p:spPr>
              <a:xfrm>
                <a:off x="1284401" y="4232601"/>
                <a:ext cx="868154" cy="4117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宋体"/>
                    <a:cs typeface="Arial"/>
                  </a:rPr>
                  <a:t>Optic</a:t>
                </a:r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2101183" y="4924081"/>
                <a:ext cx="1497180" cy="4117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宋体"/>
                    <a:cs typeface="Arial"/>
                  </a:rPr>
                  <a:t>Vestibular</a:t>
                </a:r>
              </a:p>
            </p:txBody>
          </p:sp>
          <p:sp>
            <p:nvSpPr>
              <p:cNvPr id="129" name="TextBox 128"/>
              <p:cNvSpPr txBox="1"/>
              <p:nvPr/>
            </p:nvSpPr>
            <p:spPr>
              <a:xfrm>
                <a:off x="2764858" y="4064290"/>
                <a:ext cx="1236759" cy="4117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宋体"/>
                    <a:cs typeface="Arial"/>
                  </a:rPr>
                  <a:t>Nerves</a:t>
                </a:r>
              </a:p>
            </p:txBody>
          </p:sp>
        </p:grpSp>
        <p:sp>
          <p:nvSpPr>
            <p:cNvPr id="125" name="TextBox 124"/>
            <p:cNvSpPr txBox="1"/>
            <p:nvPr/>
          </p:nvSpPr>
          <p:spPr>
            <a:xfrm>
              <a:off x="4321990" y="5422423"/>
              <a:ext cx="134363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Sciatic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endParaRPr>
            </a:p>
          </p:txBody>
        </p:sp>
      </p:grpSp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0"/>
          <a:stretch/>
        </p:blipFill>
        <p:spPr>
          <a:xfrm>
            <a:off x="5098093" y="3998326"/>
            <a:ext cx="5816738" cy="3046336"/>
          </a:xfrm>
          <a:prstGeom prst="rect">
            <a:avLst/>
          </a:prstGeom>
        </p:spPr>
      </p:pic>
      <p:pic>
        <p:nvPicPr>
          <p:cNvPr id="95" name="Picture 94" descr="appendiximage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5393c859454f2f9ad92a2129eba6f39a}">
                <a14:useLocalDpi xmlns="" xmlns:a14="http://schemas.microsoft.com/office/drawing/2010/main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9687813" y="1222841"/>
            <a:ext cx="2300687" cy="3798047"/>
          </a:xfrm>
          <a:prstGeom prst="rect">
            <a:avLst/>
          </a:prstGeom>
        </p:spPr>
      </p:pic>
      <p:pic>
        <p:nvPicPr>
          <p:cNvPr id="94" name="Picture 53" descr="https://upload.wikimedia.org/wikipedia/commons/thumb/8/84/Brain_human_normal_inferior_view_with_labels_en.svg/500px-Brain_human_normal_inferior_view_with_labels_en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8944" y="107659"/>
            <a:ext cx="1533864" cy="182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Group 45"/>
          <p:cNvGrpSpPr/>
          <p:nvPr/>
        </p:nvGrpSpPr>
        <p:grpSpPr>
          <a:xfrm>
            <a:off x="7136685" y="107658"/>
            <a:ext cx="5055315" cy="3252185"/>
            <a:chOff x="1316779" y="57150"/>
            <a:chExt cx="7455396" cy="4796206"/>
          </a:xfrm>
        </p:grpSpPr>
        <p:sp>
          <p:nvSpPr>
            <p:cNvPr id="75" name="TextBox 74"/>
            <p:cNvSpPr txBox="1"/>
            <p:nvPr/>
          </p:nvSpPr>
          <p:spPr>
            <a:xfrm>
              <a:off x="5991553" y="2762614"/>
              <a:ext cx="1837997" cy="72353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/>
              </a:solidFill>
            </a:ln>
            <a:effectLst/>
          </p:spPr>
          <p:txBody>
            <a:bodyPr wrap="none" lIns="0" tIns="0" rIns="0" bIns="0" rtlCol="0" anchor="ctr" anchorCtr="1"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Cerebellum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7200902" y="57153"/>
              <a:ext cx="1369202" cy="223569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bg1">
                  <a:lumMod val="65000"/>
                </a:schemeClr>
              </a:solidFill>
            </a:ln>
            <a:effectLst/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Cortex</a:t>
              </a:r>
            </a:p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/>
                <a:cs typeface="Arial"/>
              </a:endParaRPr>
            </a:p>
          </p:txBody>
        </p:sp>
        <p:grpSp>
          <p:nvGrpSpPr>
            <p:cNvPr id="2" name="Group 25"/>
            <p:cNvGrpSpPr/>
            <p:nvPr/>
          </p:nvGrpSpPr>
          <p:grpSpPr>
            <a:xfrm flipH="1">
              <a:off x="5111775" y="253358"/>
              <a:ext cx="968749" cy="742950"/>
              <a:chOff x="6341782" y="2133600"/>
              <a:chExt cx="1887818" cy="1447800"/>
            </a:xfrm>
          </p:grpSpPr>
          <p:sp>
            <p:nvSpPr>
              <p:cNvPr id="40" name="Rectangle 39"/>
              <p:cNvSpPr/>
              <p:nvPr/>
            </p:nvSpPr>
            <p:spPr>
              <a:xfrm rot="19858935">
                <a:off x="6341782" y="3257704"/>
                <a:ext cx="609600" cy="228600"/>
              </a:xfrm>
              <a:prstGeom prst="rect">
                <a:avLst/>
              </a:prstGeom>
              <a:solidFill>
                <a:srgbClr val="FFCC66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6705600" y="2133600"/>
                <a:ext cx="1447800" cy="1447800"/>
              </a:xfrm>
              <a:prstGeom prst="ellipse">
                <a:avLst/>
              </a:prstGeom>
              <a:solidFill>
                <a:srgbClr val="FFCC66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67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宋体"/>
                    <a:cs typeface="Arial"/>
                  </a:rPr>
                  <a:t>eye</a:t>
                </a:r>
              </a:p>
            </p:txBody>
          </p:sp>
          <p:sp>
            <p:nvSpPr>
              <p:cNvPr id="45" name="Chord 44"/>
              <p:cNvSpPr/>
              <p:nvPr/>
            </p:nvSpPr>
            <p:spPr>
              <a:xfrm rot="10800000">
                <a:off x="7772400" y="2438400"/>
                <a:ext cx="457200" cy="762000"/>
              </a:xfrm>
              <a:prstGeom prst="chord">
                <a:avLst>
                  <a:gd name="adj1" fmla="val 5459106"/>
                  <a:gd name="adj2" fmla="val 1620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endParaRPr>
              </a:p>
            </p:txBody>
          </p:sp>
        </p:grpSp>
        <p:cxnSp>
          <p:nvCxnSpPr>
            <p:cNvPr id="48" name="AutoShape 8"/>
            <p:cNvCxnSpPr>
              <a:cxnSpLocks noChangeShapeType="1"/>
              <a:stCxn id="41" idx="2"/>
              <a:endCxn id="49" idx="1"/>
            </p:cNvCxnSpPr>
            <p:nvPr/>
          </p:nvCxnSpPr>
          <p:spPr bwMode="auto">
            <a:xfrm>
              <a:off x="5893825" y="624835"/>
              <a:ext cx="1535675" cy="1109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rgbClr val="3333FF"/>
              </a:solidFill>
              <a:miter lim="800000"/>
              <a:headEnd/>
              <a:tailEnd type="triangle" w="med" len="med"/>
            </a:ln>
            <a:effectLst/>
          </p:spPr>
        </p:cxnSp>
        <p:sp>
          <p:nvSpPr>
            <p:cNvPr id="49" name="Rectangle 9"/>
            <p:cNvSpPr>
              <a:spLocks noChangeArrowheads="1"/>
            </p:cNvSpPr>
            <p:nvPr/>
          </p:nvSpPr>
          <p:spPr bwMode="auto">
            <a:xfrm>
              <a:off x="7429500" y="379482"/>
              <a:ext cx="800100" cy="49292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3333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0" i="0" u="none" strike="noStrike" kern="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Times New Roman" pitchFamily="18" charset="0"/>
                  <a:ea typeface="宋体"/>
                  <a:cs typeface="Arial"/>
                </a:rPr>
                <a:t>vision</a:t>
              </a:r>
            </a:p>
          </p:txBody>
        </p:sp>
        <p:sp>
          <p:nvSpPr>
            <p:cNvPr id="51" name="Rectangle 4"/>
            <p:cNvSpPr>
              <a:spLocks noChangeArrowheads="1"/>
            </p:cNvSpPr>
            <p:nvPr/>
          </p:nvSpPr>
          <p:spPr bwMode="auto">
            <a:xfrm>
              <a:off x="5086350" y="1445419"/>
              <a:ext cx="879872" cy="32623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宋体"/>
                  <a:cs typeface="Arial"/>
                </a:rPr>
                <a:t>Act</a:t>
              </a:r>
            </a:p>
          </p:txBody>
        </p:sp>
        <p:cxnSp>
          <p:nvCxnSpPr>
            <p:cNvPr id="53" name="AutoShape 11"/>
            <p:cNvCxnSpPr>
              <a:cxnSpLocks noChangeShapeType="1"/>
              <a:stCxn id="51" idx="0"/>
              <a:endCxn id="41" idx="4"/>
            </p:cNvCxnSpPr>
            <p:nvPr/>
          </p:nvCxnSpPr>
          <p:spPr bwMode="auto">
            <a:xfrm rot="16200000" flipV="1">
              <a:off x="5299765" y="1218897"/>
              <a:ext cx="449111" cy="3933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</p:spPr>
        </p:cxnSp>
        <p:cxnSp>
          <p:nvCxnSpPr>
            <p:cNvPr id="56" name="AutoShape 8"/>
            <p:cNvCxnSpPr>
              <a:cxnSpLocks noChangeShapeType="1"/>
              <a:stCxn id="49" idx="2"/>
              <a:endCxn id="57" idx="0"/>
            </p:cNvCxnSpPr>
            <p:nvPr/>
          </p:nvCxnSpPr>
          <p:spPr bwMode="auto">
            <a:xfrm rot="5400000">
              <a:off x="7493431" y="1206931"/>
              <a:ext cx="670649" cy="1589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rgbClr val="3333FF"/>
              </a:solidFill>
              <a:miter lim="800000"/>
              <a:headEnd/>
              <a:tailEnd type="triangle" w="med" len="med"/>
            </a:ln>
            <a:effectLst/>
          </p:spPr>
        </p:cxnSp>
        <p:sp>
          <p:nvSpPr>
            <p:cNvPr id="57" name="Rectangle 9"/>
            <p:cNvSpPr>
              <a:spLocks noChangeArrowheads="1"/>
            </p:cNvSpPr>
            <p:nvPr/>
          </p:nvSpPr>
          <p:spPr bwMode="auto">
            <a:xfrm>
              <a:off x="7427912" y="1543050"/>
              <a:ext cx="800100" cy="37862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3333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0" i="0" u="none" strike="noStrike" kern="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Times New Roman" pitchFamily="18" charset="0"/>
                  <a:ea typeface="宋体"/>
                  <a:cs typeface="Arial"/>
                </a:rPr>
                <a:t>delay</a:t>
              </a:r>
            </a:p>
          </p:txBody>
        </p:sp>
        <p:cxnSp>
          <p:nvCxnSpPr>
            <p:cNvPr id="58" name="AutoShape 8"/>
            <p:cNvCxnSpPr>
              <a:cxnSpLocks noChangeShapeType="1"/>
              <a:stCxn id="57" idx="2"/>
              <a:endCxn id="51" idx="2"/>
            </p:cNvCxnSpPr>
            <p:nvPr/>
          </p:nvCxnSpPr>
          <p:spPr bwMode="auto">
            <a:xfrm rot="5400000" flipH="1">
              <a:off x="6602114" y="695823"/>
              <a:ext cx="150020" cy="2301676"/>
            </a:xfrm>
            <a:prstGeom prst="bentConnector3">
              <a:avLst>
                <a:gd name="adj1" fmla="val -114285"/>
              </a:avLst>
            </a:prstGeom>
            <a:noFill/>
            <a:ln w="28575">
              <a:solidFill>
                <a:srgbClr val="3333FF"/>
              </a:solidFill>
              <a:miter lim="800000"/>
              <a:headEnd/>
              <a:tailEnd type="triangle" w="med" len="med"/>
            </a:ln>
            <a:effectLst/>
          </p:spPr>
        </p:cxnSp>
        <p:sp>
          <p:nvSpPr>
            <p:cNvPr id="26" name="Rectangle 9"/>
            <p:cNvSpPr>
              <a:spLocks noChangeArrowheads="1"/>
            </p:cNvSpPr>
            <p:nvPr/>
          </p:nvSpPr>
          <p:spPr bwMode="auto">
            <a:xfrm>
              <a:off x="3088162" y="2171701"/>
              <a:ext cx="683738" cy="65602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宋体"/>
                  <a:cs typeface="Arial"/>
                </a:rPr>
                <a:t>Inner</a:t>
              </a:r>
            </a:p>
            <a:p>
              <a:pPr marL="0" marR="0" lvl="0" indent="0" algn="ct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宋体"/>
                  <a:cs typeface="Arial"/>
                </a:rPr>
                <a:t>ear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425299" y="274864"/>
              <a:ext cx="1525185" cy="802076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1" i="0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Object motion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302985" y="1104744"/>
              <a:ext cx="1710561" cy="802076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Head motion</a:t>
              </a:r>
            </a:p>
          </p:txBody>
        </p:sp>
        <p:cxnSp>
          <p:nvCxnSpPr>
            <p:cNvPr id="6" name="Straight Arrow Connector 5"/>
            <p:cNvCxnSpPr>
              <a:stCxn id="4" idx="3"/>
              <a:endCxn id="12" idx="2"/>
            </p:cNvCxnSpPr>
            <p:nvPr/>
          </p:nvCxnSpPr>
          <p:spPr bwMode="auto">
            <a:xfrm flipV="1">
              <a:off x="3950486" y="632349"/>
              <a:ext cx="577412" cy="302"/>
            </a:xfrm>
            <a:prstGeom prst="straightConnector1">
              <a:avLst/>
            </a:prstGeom>
            <a:noFill/>
            <a:ln w="28575">
              <a:solidFill>
                <a:srgbClr val="3333FF"/>
              </a:solidFill>
              <a:miter lim="800000"/>
              <a:headEnd/>
              <a:tailEnd type="triangle" w="med" len="med"/>
            </a:ln>
            <a:effectLst/>
          </p:spPr>
        </p:cxnSp>
        <p:sp>
          <p:nvSpPr>
            <p:cNvPr id="7" name="TextBox 6"/>
            <p:cNvSpPr txBox="1"/>
            <p:nvPr/>
          </p:nvSpPr>
          <p:spPr>
            <a:xfrm>
              <a:off x="6422563" y="57150"/>
              <a:ext cx="953186" cy="46912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1" i="0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Error</a:t>
              </a:r>
            </a:p>
          </p:txBody>
        </p:sp>
        <p:cxnSp>
          <p:nvCxnSpPr>
            <p:cNvPr id="29" name="AutoShape 8"/>
            <p:cNvCxnSpPr>
              <a:cxnSpLocks noChangeShapeType="1"/>
              <a:stCxn id="21" idx="3"/>
              <a:endCxn id="12" idx="4"/>
            </p:cNvCxnSpPr>
            <p:nvPr/>
          </p:nvCxnSpPr>
          <p:spPr bwMode="auto">
            <a:xfrm flipV="1">
              <a:off x="4013546" y="818992"/>
              <a:ext cx="707852" cy="643541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</p:spPr>
        </p:cxnSp>
        <p:sp>
          <p:nvSpPr>
            <p:cNvPr id="12" name="TextBox 11"/>
            <p:cNvSpPr txBox="1"/>
            <p:nvPr/>
          </p:nvSpPr>
          <p:spPr>
            <a:xfrm>
              <a:off x="4527895" y="445710"/>
              <a:ext cx="387005" cy="373283"/>
            </a:xfrm>
            <a:prstGeom prst="ellipse">
              <a:avLst/>
            </a:prstGeom>
            <a:noFill/>
            <a:ln w="28575">
              <a:solidFill>
                <a:srgbClr val="3333FF"/>
              </a:solidFill>
            </a:ln>
          </p:spPr>
          <p:txBody>
            <a:bodyPr wrap="none" lIns="0" tIns="0" rIns="0" bIns="0" rtlCol="0" anchor="ctr" anchorCtr="1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+</a:t>
              </a:r>
            </a:p>
          </p:txBody>
        </p:sp>
        <p:cxnSp>
          <p:nvCxnSpPr>
            <p:cNvPr id="37" name="Straight Arrow Connector 36"/>
            <p:cNvCxnSpPr>
              <a:stCxn id="12" idx="6"/>
              <a:endCxn id="41" idx="6"/>
            </p:cNvCxnSpPr>
            <p:nvPr/>
          </p:nvCxnSpPr>
          <p:spPr bwMode="auto">
            <a:xfrm flipV="1">
              <a:off x="4914900" y="624833"/>
              <a:ext cx="235978" cy="7519"/>
            </a:xfrm>
            <a:prstGeom prst="straightConnector1">
              <a:avLst/>
            </a:prstGeom>
            <a:noFill/>
            <a:ln w="28575">
              <a:solidFill>
                <a:srgbClr val="3333FF"/>
              </a:solidFill>
              <a:miter lim="800000"/>
              <a:headEnd/>
              <a:tailEnd type="triangle" w="med" len="med"/>
            </a:ln>
            <a:effectLst/>
          </p:spPr>
        </p:cxnSp>
        <p:cxnSp>
          <p:nvCxnSpPr>
            <p:cNvPr id="42" name="AutoShape 8"/>
            <p:cNvCxnSpPr>
              <a:cxnSpLocks noChangeShapeType="1"/>
              <a:stCxn id="21" idx="2"/>
              <a:endCxn id="26" idx="0"/>
            </p:cNvCxnSpPr>
            <p:nvPr/>
          </p:nvCxnSpPr>
          <p:spPr bwMode="auto">
            <a:xfrm rot="5400000">
              <a:off x="3256410" y="1993946"/>
              <a:ext cx="351377" cy="4132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</p:spPr>
        </p:cxnSp>
        <p:cxnSp>
          <p:nvCxnSpPr>
            <p:cNvPr id="36" name="AutoShape 8"/>
            <p:cNvCxnSpPr>
              <a:cxnSpLocks noChangeShapeType="1"/>
              <a:stCxn id="39" idx="0"/>
              <a:endCxn id="51" idx="1"/>
            </p:cNvCxnSpPr>
            <p:nvPr/>
          </p:nvCxnSpPr>
          <p:spPr bwMode="auto">
            <a:xfrm rot="5400000" flipH="1" flipV="1">
              <a:off x="4628119" y="1732359"/>
              <a:ext cx="582056" cy="334407"/>
            </a:xfrm>
            <a:prstGeom prst="bentConnector2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</p:spPr>
        </p:cxnSp>
        <p:cxnSp>
          <p:nvCxnSpPr>
            <p:cNvPr id="30" name="AutoShape 8"/>
            <p:cNvCxnSpPr>
              <a:cxnSpLocks noChangeShapeType="1"/>
              <a:stCxn id="26" idx="3"/>
              <a:endCxn id="39" idx="1"/>
            </p:cNvCxnSpPr>
            <p:nvPr/>
          </p:nvCxnSpPr>
          <p:spPr bwMode="auto">
            <a:xfrm flipV="1">
              <a:off x="3771900" y="2493090"/>
              <a:ext cx="519514" cy="6621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</p:spPr>
        </p:cxnSp>
        <p:cxnSp>
          <p:nvCxnSpPr>
            <p:cNvPr id="31" name="AutoShape 8"/>
            <p:cNvCxnSpPr>
              <a:cxnSpLocks noChangeShapeType="1"/>
              <a:stCxn id="38" idx="2"/>
              <a:endCxn id="39" idx="3"/>
            </p:cNvCxnSpPr>
            <p:nvPr/>
          </p:nvCxnSpPr>
          <p:spPr bwMode="auto">
            <a:xfrm rot="10800000">
              <a:off x="5212473" y="2493090"/>
              <a:ext cx="892636" cy="357113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 type="stealth" w="lg" len="lg"/>
              <a:tailEnd type="stealth" w="lg" len="lg"/>
            </a:ln>
            <a:effectLst/>
          </p:spPr>
        </p:cxnSp>
        <p:sp>
          <p:nvSpPr>
            <p:cNvPr id="39" name="Rectangle 9"/>
            <p:cNvSpPr>
              <a:spLocks noChangeArrowheads="1"/>
            </p:cNvSpPr>
            <p:nvPr/>
          </p:nvSpPr>
          <p:spPr bwMode="auto">
            <a:xfrm>
              <a:off x="4291414" y="2190590"/>
              <a:ext cx="921059" cy="605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宋体"/>
                  <a:cs typeface="Arial"/>
                </a:rPr>
                <a:t>vest</a:t>
              </a:r>
            </a:p>
            <a:p>
              <a:pPr marL="0" marR="0" lvl="0" indent="0" algn="ct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宋体"/>
                  <a:cs typeface="Arial"/>
                </a:rPr>
                <a:t>nuclei</a:t>
              </a:r>
              <a:endParaRPr kumimoji="0" lang="en-US" sz="13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宋体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105108" y="2738965"/>
              <a:ext cx="1714500" cy="22247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/>
              </a:solidFill>
            </a:ln>
            <a:effectLst/>
          </p:spPr>
          <p:txBody>
            <a:bodyPr wrap="none" lIns="0" tIns="0" rIns="0" bIns="0" rtlCol="0" anchor="ctr" anchorCtr="1"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Vestibulo</a:t>
              </a:r>
              <a:r>
                <a:rPr kumimoji="0" lang="en-US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-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572732" y="2292841"/>
              <a:ext cx="1029286" cy="46912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Tune</a:t>
              </a:r>
            </a:p>
          </p:txBody>
        </p:sp>
        <p:cxnSp>
          <p:nvCxnSpPr>
            <p:cNvPr id="62" name="AutoShape 8"/>
            <p:cNvCxnSpPr>
              <a:cxnSpLocks noChangeShapeType="1"/>
              <a:stCxn id="38" idx="6"/>
              <a:endCxn id="60" idx="2"/>
            </p:cNvCxnSpPr>
            <p:nvPr/>
          </p:nvCxnSpPr>
          <p:spPr bwMode="auto">
            <a:xfrm flipV="1">
              <a:off x="7819608" y="2292843"/>
              <a:ext cx="267117" cy="557360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 type="stealth" w="lg" len="lg"/>
              <a:tailEnd type="stealth" w="lg" len="lg"/>
            </a:ln>
            <a:effectLst/>
          </p:spPr>
        </p:cxnSp>
        <p:sp>
          <p:nvSpPr>
            <p:cNvPr id="55" name="Rectangle 54"/>
            <p:cNvSpPr/>
            <p:nvPr/>
          </p:nvSpPr>
          <p:spPr bwMode="auto">
            <a:xfrm>
              <a:off x="5838589" y="3968830"/>
              <a:ext cx="1257300" cy="62865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rgbClr val="CC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lvl="0" indent="0" algn="ctr" defTabSz="914377" rtl="0" eaLnBrk="1" fontAlgn="base" latinLnBrk="0" hangingPunct="1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muscles</a:t>
              </a:r>
            </a:p>
            <a:p>
              <a:pPr marL="0" marR="0" lvl="0" indent="0" algn="ctr" defTabSz="914377" rtl="0" eaLnBrk="1" fontAlgn="base" latinLnBrk="0" hangingPunct="1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balance</a:t>
              </a:r>
            </a:p>
          </p:txBody>
        </p:sp>
        <p:sp>
          <p:nvSpPr>
            <p:cNvPr id="59" name="Rectangle 58"/>
            <p:cNvSpPr/>
            <p:nvPr/>
          </p:nvSpPr>
          <p:spPr bwMode="auto">
            <a:xfrm>
              <a:off x="3482644" y="4224706"/>
              <a:ext cx="1432256" cy="62865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lvl="0" indent="0" algn="ctr" defTabSz="914377" rtl="0" eaLnBrk="1" fontAlgn="base" latinLnBrk="0" hangingPunct="1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diaphragm</a:t>
              </a:r>
            </a:p>
            <a:p>
              <a:pPr marL="0" marR="0" lvl="0" indent="0" algn="ctr" defTabSz="914377" rtl="0" eaLnBrk="1" fontAlgn="base" latinLnBrk="0" hangingPunct="1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vomiting</a:t>
              </a:r>
            </a:p>
          </p:txBody>
        </p:sp>
        <p:sp>
          <p:nvSpPr>
            <p:cNvPr id="61" name="Rectangle 60"/>
            <p:cNvSpPr/>
            <p:nvPr/>
          </p:nvSpPr>
          <p:spPr bwMode="auto">
            <a:xfrm>
              <a:off x="1316780" y="3747225"/>
              <a:ext cx="1257300" cy="926709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lvl="0" indent="0" algn="ctr" defTabSz="914377" rtl="0" eaLnBrk="1" fontAlgn="base" latinLnBrk="0" hangingPunct="1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pharynx</a:t>
              </a:r>
            </a:p>
            <a:p>
              <a:pPr marL="0" marR="0" lvl="0" indent="0" algn="ctr" defTabSz="914377" rtl="0" eaLnBrk="1" fontAlgn="base" latinLnBrk="0" hangingPunct="1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larynx</a:t>
              </a:r>
            </a:p>
            <a:p>
              <a:pPr marL="0" marR="0" lvl="0" indent="0" algn="ctr" defTabSz="914377" rtl="0" eaLnBrk="1" fontAlgn="base" latinLnBrk="0" hangingPunct="1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regurg</a:t>
              </a:r>
              <a:r>
                <a:rPr kumimoji="0" lang="en-US" sz="14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.</a:t>
              </a:r>
            </a:p>
          </p:txBody>
        </p:sp>
        <p:sp>
          <p:nvSpPr>
            <p:cNvPr id="63" name="Rectangle 62"/>
            <p:cNvSpPr/>
            <p:nvPr/>
          </p:nvSpPr>
          <p:spPr bwMode="auto">
            <a:xfrm>
              <a:off x="1316779" y="2800120"/>
              <a:ext cx="1257300" cy="469509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lvl="0" indent="0" algn="ctr" defTabSz="914377" rtl="0" eaLnBrk="1" fontAlgn="base" latinLnBrk="0" hangingPunct="1">
                <a:lnSpc>
                  <a:spcPts val="28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sweat</a:t>
              </a:r>
            </a:p>
          </p:txBody>
        </p:sp>
        <p:sp>
          <p:nvSpPr>
            <p:cNvPr id="64" name="Rectangle 63"/>
            <p:cNvSpPr/>
            <p:nvPr/>
          </p:nvSpPr>
          <p:spPr bwMode="auto">
            <a:xfrm>
              <a:off x="7514875" y="3968830"/>
              <a:ext cx="1257300" cy="62865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rgbClr val="CC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lvl="0" indent="0" algn="ctr" defTabSz="914377" rtl="0" eaLnBrk="1" fontAlgn="base" latinLnBrk="0" hangingPunct="1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GI tract</a:t>
              </a:r>
            </a:p>
            <a:p>
              <a:pPr marL="0" marR="0" lvl="0" indent="0" algn="ctr" defTabSz="914377" rtl="0" eaLnBrk="1" fontAlgn="base" latinLnBrk="0" hangingPunct="1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nausea</a:t>
              </a:r>
            </a:p>
          </p:txBody>
        </p:sp>
        <p:sp>
          <p:nvSpPr>
            <p:cNvPr id="65" name="Rectangle 64"/>
            <p:cNvSpPr/>
            <p:nvPr/>
          </p:nvSpPr>
          <p:spPr bwMode="auto">
            <a:xfrm>
              <a:off x="3076844" y="3485053"/>
              <a:ext cx="2310386" cy="469509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lvl="0" indent="0" algn="ctr" defTabSz="914377" rtl="0" eaLnBrk="1" fontAlgn="base" latinLnBrk="0" hangingPunct="1">
                <a:lnSpc>
                  <a:spcPts val="28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reticular formation</a:t>
              </a:r>
            </a:p>
          </p:txBody>
        </p:sp>
        <p:cxnSp>
          <p:nvCxnSpPr>
            <p:cNvPr id="66" name="AutoShape 8"/>
            <p:cNvCxnSpPr>
              <a:cxnSpLocks noChangeShapeType="1"/>
              <a:stCxn id="65" idx="0"/>
              <a:endCxn id="39" idx="2"/>
            </p:cNvCxnSpPr>
            <p:nvPr/>
          </p:nvCxnSpPr>
          <p:spPr bwMode="auto">
            <a:xfrm rot="5400000" flipH="1" flipV="1">
              <a:off x="4005166" y="2721581"/>
              <a:ext cx="672767" cy="820786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 type="stealth" w="lg" len="lg"/>
              <a:tailEnd type="stealth" w="lg" len="lg"/>
            </a:ln>
            <a:effectLst/>
          </p:spPr>
        </p:cxnSp>
        <p:cxnSp>
          <p:nvCxnSpPr>
            <p:cNvPr id="69" name="AutoShape 8"/>
            <p:cNvCxnSpPr>
              <a:cxnSpLocks noChangeShapeType="1"/>
              <a:stCxn id="65" idx="2"/>
              <a:endCxn id="59" idx="0"/>
            </p:cNvCxnSpPr>
            <p:nvPr/>
          </p:nvCxnSpPr>
          <p:spPr bwMode="auto">
            <a:xfrm rot="5400000">
              <a:off x="4080333" y="4073002"/>
              <a:ext cx="270144" cy="33265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 type="none" w="med" len="med"/>
              <a:tailEnd type="triangle" w="med" len="med"/>
            </a:ln>
            <a:effectLst/>
          </p:spPr>
        </p:cxnSp>
        <p:cxnSp>
          <p:nvCxnSpPr>
            <p:cNvPr id="72" name="AutoShape 8"/>
            <p:cNvCxnSpPr>
              <a:cxnSpLocks noChangeShapeType="1"/>
              <a:stCxn id="65" idx="1"/>
              <a:endCxn id="63" idx="3"/>
            </p:cNvCxnSpPr>
            <p:nvPr/>
          </p:nvCxnSpPr>
          <p:spPr bwMode="auto">
            <a:xfrm rot="10800000">
              <a:off x="2574080" y="3034876"/>
              <a:ext cx="502765" cy="684933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 type="none" w="med" len="med"/>
              <a:tailEnd type="triangle" w="med" len="med"/>
            </a:ln>
            <a:effectLst/>
          </p:spPr>
        </p:cxnSp>
        <p:cxnSp>
          <p:nvCxnSpPr>
            <p:cNvPr id="76" name="AutoShape 8"/>
            <p:cNvCxnSpPr>
              <a:cxnSpLocks noChangeShapeType="1"/>
              <a:stCxn id="65" idx="1"/>
              <a:endCxn id="61" idx="3"/>
            </p:cNvCxnSpPr>
            <p:nvPr/>
          </p:nvCxnSpPr>
          <p:spPr bwMode="auto">
            <a:xfrm rot="10800000" flipV="1">
              <a:off x="2574080" y="3719808"/>
              <a:ext cx="502764" cy="490772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 type="none" w="med" len="med"/>
              <a:tailEnd type="triangle" w="med" len="med"/>
            </a:ln>
            <a:effectLst/>
          </p:spPr>
        </p:cxnSp>
        <p:cxnSp>
          <p:nvCxnSpPr>
            <p:cNvPr id="79" name="AutoShape 8"/>
            <p:cNvCxnSpPr>
              <a:cxnSpLocks noChangeShapeType="1"/>
              <a:stCxn id="65" idx="0"/>
              <a:endCxn id="75" idx="2"/>
            </p:cNvCxnSpPr>
            <p:nvPr/>
          </p:nvCxnSpPr>
          <p:spPr bwMode="auto">
            <a:xfrm rot="5400000" flipH="1" flipV="1">
              <a:off x="4789368" y="2266172"/>
              <a:ext cx="343974" cy="2060396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 type="stealth" w="lg" len="lg"/>
              <a:tailEnd type="stealth" w="lg" len="lg"/>
            </a:ln>
            <a:effectLst/>
          </p:spPr>
        </p:cxnSp>
        <p:cxnSp>
          <p:nvCxnSpPr>
            <p:cNvPr id="86" name="Straight Arrow Connector 85"/>
            <p:cNvCxnSpPr>
              <a:stCxn id="39" idx="2"/>
              <a:endCxn id="55" idx="0"/>
            </p:cNvCxnSpPr>
            <p:nvPr/>
          </p:nvCxnSpPr>
          <p:spPr bwMode="auto">
            <a:xfrm>
              <a:off x="4751944" y="2795590"/>
              <a:ext cx="1715295" cy="1173240"/>
            </a:xfrm>
            <a:prstGeom prst="straightConnector1">
              <a:avLst/>
            </a:prstGeom>
            <a:noFill/>
            <a:ln w="28575" cap="flat" cmpd="sng" algn="ctr">
              <a:solidFill>
                <a:srgbClr val="CC00CC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cxnSp>
          <p:nvCxnSpPr>
            <p:cNvPr id="96" name="Straight Arrow Connector 95"/>
            <p:cNvCxnSpPr>
              <a:stCxn id="39" idx="2"/>
              <a:endCxn id="64" idx="0"/>
            </p:cNvCxnSpPr>
            <p:nvPr/>
          </p:nvCxnSpPr>
          <p:spPr bwMode="auto">
            <a:xfrm>
              <a:off x="4751944" y="2795590"/>
              <a:ext cx="3391581" cy="1173240"/>
            </a:xfrm>
            <a:prstGeom prst="straightConnector1">
              <a:avLst/>
            </a:prstGeom>
            <a:noFill/>
            <a:ln w="28575" cap="flat" cmpd="sng" algn="ctr">
              <a:solidFill>
                <a:srgbClr val="CC00CC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04" name="Straight Arrow Connector 103"/>
            <p:cNvCxnSpPr>
              <a:stCxn id="75" idx="4"/>
              <a:endCxn id="55" idx="0"/>
            </p:cNvCxnSpPr>
            <p:nvPr/>
          </p:nvCxnSpPr>
          <p:spPr bwMode="auto">
            <a:xfrm flipH="1">
              <a:off x="6467239" y="3486150"/>
              <a:ext cx="443313" cy="482680"/>
            </a:xfrm>
            <a:prstGeom prst="straightConnector1">
              <a:avLst/>
            </a:prstGeom>
            <a:noFill/>
            <a:ln w="28575" cap="flat" cmpd="sng" algn="ctr">
              <a:solidFill>
                <a:srgbClr val="CC00CC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cxnSp>
          <p:nvCxnSpPr>
            <p:cNvPr id="107" name="AutoShape 8"/>
            <p:cNvCxnSpPr>
              <a:cxnSpLocks noChangeShapeType="1"/>
              <a:stCxn id="55" idx="0"/>
              <a:endCxn id="65" idx="3"/>
            </p:cNvCxnSpPr>
            <p:nvPr/>
          </p:nvCxnSpPr>
          <p:spPr bwMode="auto">
            <a:xfrm rot="16200000" flipV="1">
              <a:off x="5802724" y="3304314"/>
              <a:ext cx="249022" cy="1080009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 type="none" w="med" len="med"/>
              <a:tailEnd type="triangle" w="med" len="med"/>
            </a:ln>
            <a:effectLst/>
          </p:spPr>
        </p:cxnSp>
      </p:grpSp>
      <p:sp>
        <p:nvSpPr>
          <p:cNvPr id="5" name="TextBox 4"/>
          <p:cNvSpPr txBox="1"/>
          <p:nvPr/>
        </p:nvSpPr>
        <p:spPr>
          <a:xfrm>
            <a:off x="3199827" y="104790"/>
            <a:ext cx="3064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Performance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8173187" y="731555"/>
            <a:ext cx="2607380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Physiology</a:t>
            </a:r>
          </a:p>
        </p:txBody>
      </p:sp>
      <p:cxnSp>
        <p:nvCxnSpPr>
          <p:cNvPr id="99" name="Straight Connector 98"/>
          <p:cNvCxnSpPr/>
          <p:nvPr/>
        </p:nvCxnSpPr>
        <p:spPr>
          <a:xfrm>
            <a:off x="1263259" y="4216257"/>
            <a:ext cx="3338100" cy="20277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5505645" y="1375682"/>
            <a:ext cx="2065758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Layers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626171" y="3988652"/>
            <a:ext cx="1979132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Levels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16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0"/>
          <a:stretch/>
        </p:blipFill>
        <p:spPr>
          <a:xfrm>
            <a:off x="4102902" y="3772630"/>
            <a:ext cx="2998980" cy="1570623"/>
          </a:xfrm>
          <a:prstGeom prst="rect">
            <a:avLst/>
          </a:prstGeom>
        </p:spPr>
      </p:pic>
      <p:pic>
        <p:nvPicPr>
          <p:cNvPr id="55" name="Picture 4" descr="http://theprimalcyclist.files.wordpress.com/2012/02/untitled3.gi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06"/>
          <a:stretch/>
        </p:blipFill>
        <p:spPr bwMode="auto">
          <a:xfrm>
            <a:off x="2179366" y="145107"/>
            <a:ext cx="1222930" cy="1284881"/>
          </a:xfrm>
          <a:prstGeom prst="rect">
            <a:avLst/>
          </a:prstGeom>
          <a:noFill/>
        </p:spPr>
      </p:pic>
      <p:graphicFrame>
        <p:nvGraphicFramePr>
          <p:cNvPr id="107" name="Object 106"/>
          <p:cNvGraphicFramePr>
            <a:graphicFrameLocks noChangeAspect="1"/>
          </p:cNvGraphicFramePr>
          <p:nvPr>
            <p:extLst/>
          </p:nvPr>
        </p:nvGraphicFramePr>
        <p:xfrm>
          <a:off x="7387721" y="5588596"/>
          <a:ext cx="4731758" cy="11832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840" name="Equation" r:id="rId7" imgW="1930320" imgH="482400" progId="Equation.DSMT4">
                  <p:embed/>
                </p:oleObj>
              </mc:Choice>
              <mc:Fallback>
                <p:oleObj name="Equation" r:id="rId7" imgW="1930320" imgH="482400" progId="Equation.DSMT4">
                  <p:embed/>
                  <p:pic>
                    <p:nvPicPr>
                      <p:cNvPr id="107" name="Object 106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387721" y="5588596"/>
                        <a:ext cx="4731758" cy="11832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8" name="Object 107"/>
          <p:cNvGraphicFramePr>
            <a:graphicFrameLocks noChangeAspect="1"/>
          </p:cNvGraphicFramePr>
          <p:nvPr>
            <p:extLst/>
          </p:nvPr>
        </p:nvGraphicFramePr>
        <p:xfrm>
          <a:off x="9984071" y="4171192"/>
          <a:ext cx="2114123" cy="8313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841" name="Equation" r:id="rId9" imgW="838080" imgH="330120" progId="Equation.DSMT4">
                  <p:embed/>
                </p:oleObj>
              </mc:Choice>
              <mc:Fallback>
                <p:oleObj name="Equation" r:id="rId9" imgW="838080" imgH="330120" progId="Equation.DSMT4">
                  <p:embed/>
                  <p:pic>
                    <p:nvPicPr>
                      <p:cNvPr id="108" name="Object 107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984071" y="4171192"/>
                        <a:ext cx="2114123" cy="8313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7" name="TextBox 96"/>
          <p:cNvSpPr txBox="1"/>
          <p:nvPr/>
        </p:nvSpPr>
        <p:spPr>
          <a:xfrm>
            <a:off x="9252937" y="5133479"/>
            <a:ext cx="1693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bumps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10264940" y="3716954"/>
            <a:ext cx="1670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trail</a:t>
            </a:r>
          </a:p>
        </p:txBody>
      </p:sp>
      <p:sp>
        <p:nvSpPr>
          <p:cNvPr id="75" name="Can 74"/>
          <p:cNvSpPr/>
          <p:nvPr/>
        </p:nvSpPr>
        <p:spPr>
          <a:xfrm>
            <a:off x="9115662" y="3218880"/>
            <a:ext cx="637938" cy="637938"/>
          </a:xfrm>
          <a:prstGeom prst="can">
            <a:avLst/>
          </a:prstGeom>
          <a:noFill/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76" name="Elbow Connector 75"/>
          <p:cNvCxnSpPr>
            <a:stCxn id="78" idx="1"/>
            <a:endCxn id="105" idx="0"/>
          </p:cNvCxnSpPr>
          <p:nvPr/>
        </p:nvCxnSpPr>
        <p:spPr>
          <a:xfrm rot="10800000" flipV="1">
            <a:off x="7573299" y="656268"/>
            <a:ext cx="1545653" cy="855960"/>
          </a:xfrm>
          <a:prstGeom prst="bentConnector2">
            <a:avLst/>
          </a:prstGeom>
          <a:ln w="50800" cmpd="dbl">
            <a:solidFill>
              <a:schemeClr val="tx1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/>
          <p:cNvSpPr/>
          <p:nvPr/>
        </p:nvSpPr>
        <p:spPr>
          <a:xfrm>
            <a:off x="9118951" y="338528"/>
            <a:ext cx="635479" cy="635479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1041133" y="365318"/>
            <a:ext cx="5420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</a:t>
            </a:r>
          </a:p>
        </p:txBody>
      </p:sp>
      <p:cxnSp>
        <p:nvCxnSpPr>
          <p:cNvPr id="85" name="Elbow Connector 84"/>
          <p:cNvCxnSpPr>
            <a:stCxn id="78" idx="3"/>
            <a:endCxn id="82" idx="1"/>
          </p:cNvCxnSpPr>
          <p:nvPr/>
        </p:nvCxnSpPr>
        <p:spPr>
          <a:xfrm>
            <a:off x="9754430" y="656268"/>
            <a:ext cx="1286703" cy="1438"/>
          </a:xfrm>
          <a:prstGeom prst="bentConnector3">
            <a:avLst>
              <a:gd name="adj1" fmla="val 50000"/>
            </a:avLst>
          </a:prstGeom>
          <a:ln w="101600" cmpd="dbl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Elbow Connector 85"/>
          <p:cNvCxnSpPr>
            <a:stCxn id="75" idx="4"/>
            <a:endCxn id="82" idx="2"/>
          </p:cNvCxnSpPr>
          <p:nvPr/>
        </p:nvCxnSpPr>
        <p:spPr>
          <a:xfrm flipV="1">
            <a:off x="9753600" y="950093"/>
            <a:ext cx="1558582" cy="2587756"/>
          </a:xfrm>
          <a:prstGeom prst="bentConnector2">
            <a:avLst/>
          </a:prstGeom>
          <a:ln w="76200" cmpd="sng">
            <a:solidFill>
              <a:srgbClr val="008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Elbow Connector 86"/>
          <p:cNvCxnSpPr>
            <a:stCxn id="105" idx="2"/>
            <a:endCxn id="75" idx="2"/>
          </p:cNvCxnSpPr>
          <p:nvPr/>
        </p:nvCxnSpPr>
        <p:spPr>
          <a:xfrm rot="16200000" flipH="1">
            <a:off x="7649409" y="2071596"/>
            <a:ext cx="1390142" cy="1542364"/>
          </a:xfrm>
          <a:prstGeom prst="bentConnector2">
            <a:avLst/>
          </a:prstGeom>
          <a:ln w="101600" cmpd="dbl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Elbow Connector 87"/>
          <p:cNvCxnSpPr>
            <a:stCxn id="102" idx="0"/>
            <a:endCxn id="78" idx="2"/>
          </p:cNvCxnSpPr>
          <p:nvPr/>
        </p:nvCxnSpPr>
        <p:spPr>
          <a:xfrm rot="5400000" flipH="1" flipV="1">
            <a:off x="9100149" y="1307896"/>
            <a:ext cx="670431" cy="2654"/>
          </a:xfrm>
          <a:prstGeom prst="bentConnector3">
            <a:avLst>
              <a:gd name="adj1" fmla="val 50000"/>
            </a:avLst>
          </a:prstGeom>
          <a:ln w="101600" cmpd="dbl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Elbow Connector 88"/>
          <p:cNvCxnSpPr>
            <a:stCxn id="75" idx="1"/>
            <a:endCxn id="102" idx="4"/>
          </p:cNvCxnSpPr>
          <p:nvPr/>
        </p:nvCxnSpPr>
        <p:spPr>
          <a:xfrm rot="16200000" flipV="1">
            <a:off x="8828213" y="2612462"/>
            <a:ext cx="1212243" cy="594"/>
          </a:xfrm>
          <a:prstGeom prst="bentConnector3">
            <a:avLst>
              <a:gd name="adj1" fmla="val 50000"/>
            </a:avLst>
          </a:prstGeom>
          <a:ln w="101600" cmpd="dbl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Can 89"/>
          <p:cNvSpPr/>
          <p:nvPr/>
        </p:nvSpPr>
        <p:spPr>
          <a:xfrm>
            <a:off x="9116492" y="3216254"/>
            <a:ext cx="637938" cy="637938"/>
          </a:xfrm>
          <a:prstGeom prst="can">
            <a:avLst/>
          </a:prstGeom>
          <a:noFill/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91" name="Elbow Connector 90"/>
          <p:cNvCxnSpPr>
            <a:stCxn id="112" idx="0"/>
            <a:endCxn id="90" idx="3"/>
          </p:cNvCxnSpPr>
          <p:nvPr/>
        </p:nvCxnSpPr>
        <p:spPr>
          <a:xfrm rot="5400000" flipH="1" flipV="1">
            <a:off x="9205455" y="4082774"/>
            <a:ext cx="458587" cy="1425"/>
          </a:xfrm>
          <a:prstGeom prst="bentConnector3">
            <a:avLst>
              <a:gd name="adj1" fmla="val 50000"/>
            </a:avLst>
          </a:prstGeom>
          <a:ln w="50800" cmpd="sng">
            <a:solidFill>
              <a:srgbClr val="008000"/>
            </a:solidFill>
            <a:headEnd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Elbow Connector 91"/>
          <p:cNvCxnSpPr>
            <a:stCxn id="102" idx="2"/>
            <a:endCxn id="105" idx="3"/>
          </p:cNvCxnSpPr>
          <p:nvPr/>
        </p:nvCxnSpPr>
        <p:spPr>
          <a:xfrm rot="10800000" flipV="1">
            <a:off x="7891037" y="1825538"/>
            <a:ext cx="1361900" cy="4430"/>
          </a:xfrm>
          <a:prstGeom prst="bentConnector3">
            <a:avLst>
              <a:gd name="adj1" fmla="val 50000"/>
            </a:avLst>
          </a:prstGeom>
          <a:ln w="101600" cmpd="dbl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Can 92"/>
          <p:cNvSpPr/>
          <p:nvPr/>
        </p:nvSpPr>
        <p:spPr>
          <a:xfrm>
            <a:off x="9115662" y="3218880"/>
            <a:ext cx="637938" cy="637938"/>
          </a:xfrm>
          <a:prstGeom prst="can">
            <a:avLst/>
          </a:prstGeom>
          <a:noFill/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11041133" y="365318"/>
            <a:ext cx="5420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</a:t>
            </a:r>
          </a:p>
        </p:txBody>
      </p:sp>
      <p:cxnSp>
        <p:nvCxnSpPr>
          <p:cNvPr id="95" name="Elbow Connector 94"/>
          <p:cNvCxnSpPr>
            <a:endCxn id="94" idx="1"/>
          </p:cNvCxnSpPr>
          <p:nvPr/>
        </p:nvCxnSpPr>
        <p:spPr>
          <a:xfrm>
            <a:off x="9754430" y="656268"/>
            <a:ext cx="1286703" cy="1438"/>
          </a:xfrm>
          <a:prstGeom prst="bentConnector3">
            <a:avLst>
              <a:gd name="adj1" fmla="val 50000"/>
            </a:avLst>
          </a:prstGeom>
          <a:ln w="101600" cmpd="dbl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Elbow Connector 95"/>
          <p:cNvCxnSpPr>
            <a:stCxn id="93" idx="4"/>
            <a:endCxn id="94" idx="2"/>
          </p:cNvCxnSpPr>
          <p:nvPr/>
        </p:nvCxnSpPr>
        <p:spPr>
          <a:xfrm flipV="1">
            <a:off x="9753600" y="950093"/>
            <a:ext cx="1558582" cy="2587756"/>
          </a:xfrm>
          <a:prstGeom prst="bentConnector2">
            <a:avLst/>
          </a:prstGeom>
          <a:ln w="76200" cmpd="sng">
            <a:solidFill>
              <a:srgbClr val="008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Oval 101"/>
          <p:cNvSpPr/>
          <p:nvPr/>
        </p:nvSpPr>
        <p:spPr>
          <a:xfrm>
            <a:off x="9252937" y="1644438"/>
            <a:ext cx="362199" cy="36219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+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10308871" y="408977"/>
            <a:ext cx="463588" cy="52322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V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9199760" y="2193535"/>
            <a:ext cx="522900" cy="52322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/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7255558" y="1512228"/>
            <a:ext cx="635479" cy="635479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7311018" y="2677599"/>
            <a:ext cx="444352" cy="52322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9162987" y="4312779"/>
            <a:ext cx="5420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11060330" y="1825537"/>
            <a:ext cx="444352" cy="523220"/>
          </a:xfrm>
          <a:prstGeom prst="rect">
            <a:avLst/>
          </a:prstGeom>
          <a:solidFill>
            <a:schemeClr val="bg1"/>
          </a:solidFill>
          <a:ln w="57150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67782" y="508879"/>
            <a:ext cx="4688880" cy="3100063"/>
            <a:chOff x="187920" y="276235"/>
            <a:chExt cx="5926948" cy="3918614"/>
          </a:xfrm>
        </p:grpSpPr>
        <p:grpSp>
          <p:nvGrpSpPr>
            <p:cNvPr id="32" name="Group 31"/>
            <p:cNvGrpSpPr/>
            <p:nvPr/>
          </p:nvGrpSpPr>
          <p:grpSpPr>
            <a:xfrm>
              <a:off x="187920" y="563010"/>
              <a:ext cx="5457220" cy="3631839"/>
              <a:chOff x="-65363" y="136854"/>
              <a:chExt cx="4828376" cy="2628812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-65363" y="1418238"/>
                <a:ext cx="875234" cy="4223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宋体"/>
                    <a:cs typeface="Arial"/>
                  </a:rPr>
                  <a:t>Fast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2948365" y="2343268"/>
                <a:ext cx="993557" cy="4223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宋体"/>
                    <a:cs typeface="Arial"/>
                  </a:rPr>
                  <a:t>Rigid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2948365" y="1976420"/>
                <a:ext cx="1814648" cy="4223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宋体"/>
                    <a:cs typeface="Arial"/>
                  </a:rPr>
                  <a:t>Inaccurate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909291" y="2320946"/>
                <a:ext cx="1395138" cy="4223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宋体"/>
                    <a:cs typeface="Arial"/>
                  </a:rPr>
                  <a:t>Flexible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909291" y="1978398"/>
                <a:ext cx="1565451" cy="4223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宋体"/>
                    <a:cs typeface="Arial"/>
                  </a:rPr>
                  <a:t>Accurate</a:t>
                </a: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-4859" y="225497"/>
                <a:ext cx="954116" cy="4223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宋体"/>
                    <a:cs typeface="Arial"/>
                  </a:rPr>
                  <a:t>Slow</a:t>
                </a:r>
              </a:p>
            </p:txBody>
          </p:sp>
          <p:cxnSp>
            <p:nvCxnSpPr>
              <p:cNvPr id="39" name="Straight Arrow Connector 38"/>
              <p:cNvCxnSpPr/>
              <p:nvPr/>
            </p:nvCxnSpPr>
            <p:spPr>
              <a:xfrm flipV="1">
                <a:off x="993619" y="136854"/>
                <a:ext cx="0" cy="184154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/>
              <p:cNvCxnSpPr/>
              <p:nvPr/>
            </p:nvCxnSpPr>
            <p:spPr>
              <a:xfrm>
                <a:off x="993619" y="1978397"/>
                <a:ext cx="3719948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Freeform 42"/>
            <p:cNvSpPr/>
            <p:nvPr/>
          </p:nvSpPr>
          <p:spPr bwMode="auto">
            <a:xfrm>
              <a:off x="1828870" y="922235"/>
              <a:ext cx="2768600" cy="1934293"/>
            </a:xfrm>
            <a:custGeom>
              <a:avLst/>
              <a:gdLst>
                <a:gd name="connsiteX0" fmla="*/ 0 w 2768600"/>
                <a:gd name="connsiteY0" fmla="*/ 0 h 1866900"/>
                <a:gd name="connsiteX1" fmla="*/ 596900 w 2768600"/>
                <a:gd name="connsiteY1" fmla="*/ 1333500 h 1866900"/>
                <a:gd name="connsiteX2" fmla="*/ 2768600 w 2768600"/>
                <a:gd name="connsiteY2" fmla="*/ 1866900 h 186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68600" h="1866900">
                  <a:moveTo>
                    <a:pt x="0" y="0"/>
                  </a:moveTo>
                  <a:cubicBezTo>
                    <a:pt x="67733" y="511175"/>
                    <a:pt x="135467" y="1022350"/>
                    <a:pt x="596900" y="1333500"/>
                  </a:cubicBezTo>
                  <a:cubicBezTo>
                    <a:pt x="1058333" y="1644650"/>
                    <a:pt x="1913466" y="1755775"/>
                    <a:pt x="2768600" y="1866900"/>
                  </a:cubicBezTo>
                </a:path>
              </a:pathLst>
            </a:custGeom>
            <a:noFill/>
            <a:ln w="38100" cap="flat" cmpd="sng" algn="ctr">
              <a:solidFill>
                <a:srgbClr val="0000F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448210" y="2483162"/>
              <a:ext cx="1641680" cy="5835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A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Diverse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A"/>
                </a:solidFill>
                <a:effectLst/>
                <a:uLnTx/>
                <a:uFillTx/>
                <a:latin typeface="Arial"/>
                <a:ea typeface="宋体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421452" y="2343522"/>
              <a:ext cx="1693416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/>
                </a:rPr>
                <a:t>bumps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426651" y="276235"/>
              <a:ext cx="1670150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/>
                </a:rPr>
                <a:t>trail</a:t>
              </a:r>
            </a:p>
          </p:txBody>
        </p:sp>
      </p:grpSp>
      <p:pic>
        <p:nvPicPr>
          <p:cNvPr id="52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" t="6251" r="10582" b="42162"/>
          <a:stretch/>
        </p:blipFill>
        <p:spPr bwMode="auto">
          <a:xfrm>
            <a:off x="3125387" y="1530440"/>
            <a:ext cx="1137455" cy="731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&quot;No&quot; Symbol 52"/>
          <p:cNvSpPr/>
          <p:nvPr/>
        </p:nvSpPr>
        <p:spPr>
          <a:xfrm>
            <a:off x="3264556" y="1553177"/>
            <a:ext cx="676163" cy="676163"/>
          </a:xfrm>
          <a:prstGeom prst="noSmoking">
            <a:avLst>
              <a:gd name="adj" fmla="val 8892"/>
            </a:avLst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127101" y="4171192"/>
            <a:ext cx="4562667" cy="2577865"/>
            <a:chOff x="-65363" y="136854"/>
            <a:chExt cx="4949470" cy="2287723"/>
          </a:xfrm>
        </p:grpSpPr>
        <p:sp>
          <p:nvSpPr>
            <p:cNvPr id="56" name="TextBox 55"/>
            <p:cNvSpPr txBox="1"/>
            <p:nvPr/>
          </p:nvSpPr>
          <p:spPr>
            <a:xfrm>
              <a:off x="-65363" y="1418238"/>
              <a:ext cx="921965" cy="44617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Fast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948365" y="1976421"/>
              <a:ext cx="1935742" cy="44617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Inaccurate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909291" y="1978398"/>
              <a:ext cx="1666213" cy="44617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Accurate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-4859" y="225497"/>
              <a:ext cx="1003692" cy="44617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Slow</a:t>
              </a:r>
            </a:p>
          </p:txBody>
        </p:sp>
        <p:cxnSp>
          <p:nvCxnSpPr>
            <p:cNvPr id="60" name="Straight Arrow Connector 59"/>
            <p:cNvCxnSpPr/>
            <p:nvPr/>
          </p:nvCxnSpPr>
          <p:spPr>
            <a:xfrm flipV="1">
              <a:off x="993619" y="136854"/>
              <a:ext cx="0" cy="184154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>
              <a:off x="993619" y="1978397"/>
              <a:ext cx="371994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1113687" y="603379"/>
              <a:ext cx="2036434" cy="119060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1470389" y="1092936"/>
              <a:ext cx="881969" cy="4461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Law</a:t>
              </a:r>
            </a:p>
          </p:txBody>
        </p:sp>
        <p:sp>
          <p:nvSpPr>
            <p:cNvPr id="64" name="Left-Right Arrow 63"/>
            <p:cNvSpPr/>
            <p:nvPr/>
          </p:nvSpPr>
          <p:spPr>
            <a:xfrm rot="1913745">
              <a:off x="1882866" y="835376"/>
              <a:ext cx="1146578" cy="444500"/>
            </a:xfrm>
            <a:prstGeom prst="leftRightArrow">
              <a:avLst/>
            </a:prstGeom>
            <a:solidFill>
              <a:srgbClr val="3333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2320569" y="606274"/>
              <a:ext cx="2180927" cy="4461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Architecture</a:t>
              </a:r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1284401" y="4232601"/>
            <a:ext cx="982961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Optic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2918313" y="5527020"/>
            <a:ext cx="1687065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Vestibular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346503" y="4063296"/>
            <a:ext cx="15715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Nerves</a:t>
            </a:r>
          </a:p>
        </p:txBody>
      </p:sp>
      <p:graphicFrame>
        <p:nvGraphicFramePr>
          <p:cNvPr id="69" name="Object 68"/>
          <p:cNvGraphicFramePr>
            <a:graphicFrameLocks noChangeAspect="1"/>
          </p:cNvGraphicFramePr>
          <p:nvPr>
            <p:extLst/>
          </p:nvPr>
        </p:nvGraphicFramePr>
        <p:xfrm>
          <a:off x="4396267" y="4888354"/>
          <a:ext cx="1322007" cy="5315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842" name="Equation" r:id="rId12" imgW="571320" imgH="228600" progId="Equation.DSMT4">
                  <p:embed/>
                </p:oleObj>
              </mc:Choice>
              <mc:Fallback>
                <p:oleObj name="Equation" r:id="rId12" imgW="571320" imgH="228600" progId="Equation.DSMT4">
                  <p:embed/>
                  <p:pic>
                    <p:nvPicPr>
                      <p:cNvPr id="69" name="Object 68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396267" y="4888354"/>
                        <a:ext cx="1322007" cy="531528"/>
                      </a:xfrm>
                      <a:prstGeom prst="rect">
                        <a:avLst/>
                      </a:prstGeom>
                      <a:solidFill>
                        <a:srgbClr val="66FFFF"/>
                      </a:solidFill>
                      <a:ln w="285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" name="TextBox 78"/>
          <p:cNvSpPr txBox="1"/>
          <p:nvPr/>
        </p:nvSpPr>
        <p:spPr>
          <a:xfrm>
            <a:off x="8393975" y="787449"/>
            <a:ext cx="3262379" cy="666786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  <a:effectLst>
            <a:outerShdw blurRad="50800" dist="1397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Theory</a:t>
            </a:r>
          </a:p>
        </p:txBody>
      </p:sp>
      <p:sp>
        <p:nvSpPr>
          <p:cNvPr id="80" name="Arc 79"/>
          <p:cNvSpPr/>
          <p:nvPr/>
        </p:nvSpPr>
        <p:spPr bwMode="auto">
          <a:xfrm>
            <a:off x="3445888" y="902264"/>
            <a:ext cx="6382216" cy="4897125"/>
          </a:xfrm>
          <a:prstGeom prst="arc">
            <a:avLst>
              <a:gd name="adj1" fmla="val 14482039"/>
              <a:gd name="adj2" fmla="val 6602429"/>
            </a:avLst>
          </a:prstGeom>
          <a:noFill/>
          <a:ln w="254000" cap="flat" cmpd="sng" algn="ctr">
            <a:solidFill>
              <a:srgbClr val="FFFF00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7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/>
              <a:cs typeface="Arial"/>
            </a:endParaRPr>
          </a:p>
        </p:txBody>
      </p:sp>
      <p:sp>
        <p:nvSpPr>
          <p:cNvPr id="81" name="Arc 80"/>
          <p:cNvSpPr/>
          <p:nvPr/>
        </p:nvSpPr>
        <p:spPr bwMode="auto">
          <a:xfrm>
            <a:off x="3488603" y="907555"/>
            <a:ext cx="6382216" cy="4897125"/>
          </a:xfrm>
          <a:prstGeom prst="arc">
            <a:avLst>
              <a:gd name="adj1" fmla="val 14482039"/>
              <a:gd name="adj2" fmla="val 6602429"/>
            </a:avLst>
          </a:prstGeom>
          <a:noFill/>
          <a:ln w="254000" cap="flat" cmpd="dbl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7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/>
              <a:cs typeface="Arial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186620" y="4561741"/>
            <a:ext cx="1979132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Levels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3620944" y="487905"/>
            <a:ext cx="150188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Layers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/>
            </a:endParaRPr>
          </a:p>
        </p:txBody>
      </p:sp>
      <p:pic>
        <p:nvPicPr>
          <p:cNvPr id="99" name="Picture 98"/>
          <p:cNvPicPr>
            <a:picLocks noChangeAspect="1"/>
          </p:cNvPicPr>
          <p:nvPr/>
        </p:nvPicPr>
        <p:blipFill>
          <a:blip r:embed="rId14">
            <a:duotone>
              <a:prstClr val="black"/>
              <a:srgbClr val="FFFF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821401">
            <a:off x="6153727" y="1524612"/>
            <a:ext cx="1490369" cy="1993336"/>
          </a:xfrm>
          <a:prstGeom prst="rect">
            <a:avLst/>
          </a:prstGeom>
          <a:solidFill>
            <a:srgbClr val="FFFF00"/>
          </a:solidFill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53424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0"/>
          <a:stretch/>
        </p:blipFill>
        <p:spPr>
          <a:xfrm>
            <a:off x="4102902" y="3772630"/>
            <a:ext cx="2998980" cy="1570623"/>
          </a:xfrm>
          <a:prstGeom prst="rect">
            <a:avLst/>
          </a:prstGeom>
        </p:spPr>
      </p:pic>
      <p:pic>
        <p:nvPicPr>
          <p:cNvPr id="55" name="Picture 4" descr="http://theprimalcyclist.files.wordpress.com/2012/02/untitled3.gi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06"/>
          <a:stretch/>
        </p:blipFill>
        <p:spPr bwMode="auto">
          <a:xfrm>
            <a:off x="2179366" y="145107"/>
            <a:ext cx="1222930" cy="1284881"/>
          </a:xfrm>
          <a:prstGeom prst="rect">
            <a:avLst/>
          </a:prstGeom>
          <a:noFill/>
        </p:spPr>
      </p:pic>
      <p:graphicFrame>
        <p:nvGraphicFramePr>
          <p:cNvPr id="107" name="Object 106"/>
          <p:cNvGraphicFramePr>
            <a:graphicFrameLocks noChangeAspect="1"/>
          </p:cNvGraphicFramePr>
          <p:nvPr>
            <p:extLst/>
          </p:nvPr>
        </p:nvGraphicFramePr>
        <p:xfrm>
          <a:off x="7387721" y="5588596"/>
          <a:ext cx="4731758" cy="11832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128" name="Equation" r:id="rId7" imgW="1930320" imgH="482400" progId="Equation.DSMT4">
                  <p:embed/>
                </p:oleObj>
              </mc:Choice>
              <mc:Fallback>
                <p:oleObj name="Equation" r:id="rId7" imgW="1930320" imgH="482400" progId="Equation.DSMT4">
                  <p:embed/>
                  <p:pic>
                    <p:nvPicPr>
                      <p:cNvPr id="107" name="Object 106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387721" y="5588596"/>
                        <a:ext cx="4731758" cy="11832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8" name="Object 107"/>
          <p:cNvGraphicFramePr>
            <a:graphicFrameLocks noChangeAspect="1"/>
          </p:cNvGraphicFramePr>
          <p:nvPr>
            <p:extLst/>
          </p:nvPr>
        </p:nvGraphicFramePr>
        <p:xfrm>
          <a:off x="9984071" y="4171192"/>
          <a:ext cx="2114123" cy="8313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129" name="Equation" r:id="rId9" imgW="838080" imgH="330120" progId="Equation.DSMT4">
                  <p:embed/>
                </p:oleObj>
              </mc:Choice>
              <mc:Fallback>
                <p:oleObj name="Equation" r:id="rId9" imgW="838080" imgH="330120" progId="Equation.DSMT4">
                  <p:embed/>
                  <p:pic>
                    <p:nvPicPr>
                      <p:cNvPr id="108" name="Object 107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984071" y="4171192"/>
                        <a:ext cx="2114123" cy="8313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7" name="TextBox 96"/>
          <p:cNvSpPr txBox="1"/>
          <p:nvPr/>
        </p:nvSpPr>
        <p:spPr>
          <a:xfrm>
            <a:off x="9252937" y="5133479"/>
            <a:ext cx="1693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bumps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10264940" y="3716954"/>
            <a:ext cx="1670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trail</a:t>
            </a:r>
          </a:p>
        </p:txBody>
      </p:sp>
      <p:sp>
        <p:nvSpPr>
          <p:cNvPr id="75" name="Can 74"/>
          <p:cNvSpPr/>
          <p:nvPr/>
        </p:nvSpPr>
        <p:spPr>
          <a:xfrm>
            <a:off x="9115662" y="3218880"/>
            <a:ext cx="637938" cy="637938"/>
          </a:xfrm>
          <a:prstGeom prst="can">
            <a:avLst/>
          </a:prstGeom>
          <a:noFill/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cxnSp>
        <p:nvCxnSpPr>
          <p:cNvPr id="76" name="Elbow Connector 75"/>
          <p:cNvCxnSpPr>
            <a:stCxn id="78" idx="1"/>
            <a:endCxn id="105" idx="0"/>
          </p:cNvCxnSpPr>
          <p:nvPr/>
        </p:nvCxnSpPr>
        <p:spPr>
          <a:xfrm rot="10800000" flipV="1">
            <a:off x="7573299" y="656268"/>
            <a:ext cx="1545653" cy="855960"/>
          </a:xfrm>
          <a:prstGeom prst="bentConnector2">
            <a:avLst/>
          </a:prstGeom>
          <a:ln w="50800" cmpd="dbl">
            <a:solidFill>
              <a:schemeClr val="tx1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/>
          <p:cNvSpPr/>
          <p:nvPr/>
        </p:nvSpPr>
        <p:spPr>
          <a:xfrm>
            <a:off x="9118951" y="338528"/>
            <a:ext cx="635479" cy="635479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1041133" y="365318"/>
            <a:ext cx="5420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r</a:t>
            </a:r>
          </a:p>
        </p:txBody>
      </p:sp>
      <p:cxnSp>
        <p:nvCxnSpPr>
          <p:cNvPr id="85" name="Elbow Connector 84"/>
          <p:cNvCxnSpPr>
            <a:stCxn id="78" idx="3"/>
            <a:endCxn id="82" idx="1"/>
          </p:cNvCxnSpPr>
          <p:nvPr/>
        </p:nvCxnSpPr>
        <p:spPr>
          <a:xfrm>
            <a:off x="9754430" y="656268"/>
            <a:ext cx="1286703" cy="1438"/>
          </a:xfrm>
          <a:prstGeom prst="bentConnector3">
            <a:avLst>
              <a:gd name="adj1" fmla="val 50000"/>
            </a:avLst>
          </a:prstGeom>
          <a:ln w="101600" cmpd="dbl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Elbow Connector 85"/>
          <p:cNvCxnSpPr>
            <a:stCxn id="75" idx="4"/>
            <a:endCxn id="82" idx="2"/>
          </p:cNvCxnSpPr>
          <p:nvPr/>
        </p:nvCxnSpPr>
        <p:spPr>
          <a:xfrm flipV="1">
            <a:off x="9753600" y="950093"/>
            <a:ext cx="1558582" cy="2587756"/>
          </a:xfrm>
          <a:prstGeom prst="bentConnector2">
            <a:avLst/>
          </a:prstGeom>
          <a:ln w="76200" cmpd="sng">
            <a:solidFill>
              <a:srgbClr val="008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Elbow Connector 86"/>
          <p:cNvCxnSpPr>
            <a:stCxn id="105" idx="2"/>
            <a:endCxn id="75" idx="2"/>
          </p:cNvCxnSpPr>
          <p:nvPr/>
        </p:nvCxnSpPr>
        <p:spPr>
          <a:xfrm rot="16200000" flipH="1">
            <a:off x="7649409" y="2071596"/>
            <a:ext cx="1390142" cy="1542364"/>
          </a:xfrm>
          <a:prstGeom prst="bentConnector2">
            <a:avLst/>
          </a:prstGeom>
          <a:ln w="101600" cmpd="dbl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Elbow Connector 87"/>
          <p:cNvCxnSpPr>
            <a:stCxn id="102" idx="0"/>
            <a:endCxn id="78" idx="2"/>
          </p:cNvCxnSpPr>
          <p:nvPr/>
        </p:nvCxnSpPr>
        <p:spPr>
          <a:xfrm rot="5400000" flipH="1" flipV="1">
            <a:off x="9100149" y="1307896"/>
            <a:ext cx="670431" cy="2654"/>
          </a:xfrm>
          <a:prstGeom prst="bentConnector3">
            <a:avLst>
              <a:gd name="adj1" fmla="val 50000"/>
            </a:avLst>
          </a:prstGeom>
          <a:ln w="101600" cmpd="dbl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Elbow Connector 88"/>
          <p:cNvCxnSpPr>
            <a:stCxn id="75" idx="1"/>
            <a:endCxn id="102" idx="4"/>
          </p:cNvCxnSpPr>
          <p:nvPr/>
        </p:nvCxnSpPr>
        <p:spPr>
          <a:xfrm rot="16200000" flipV="1">
            <a:off x="8828213" y="2612462"/>
            <a:ext cx="1212243" cy="594"/>
          </a:xfrm>
          <a:prstGeom prst="bentConnector3">
            <a:avLst>
              <a:gd name="adj1" fmla="val 50000"/>
            </a:avLst>
          </a:prstGeom>
          <a:ln w="101600" cmpd="dbl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Can 89"/>
          <p:cNvSpPr/>
          <p:nvPr/>
        </p:nvSpPr>
        <p:spPr>
          <a:xfrm>
            <a:off x="9116492" y="3216254"/>
            <a:ext cx="637938" cy="637938"/>
          </a:xfrm>
          <a:prstGeom prst="can">
            <a:avLst/>
          </a:prstGeom>
          <a:noFill/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cxnSp>
        <p:nvCxnSpPr>
          <p:cNvPr id="91" name="Elbow Connector 90"/>
          <p:cNvCxnSpPr>
            <a:stCxn id="112" idx="0"/>
            <a:endCxn id="90" idx="3"/>
          </p:cNvCxnSpPr>
          <p:nvPr/>
        </p:nvCxnSpPr>
        <p:spPr>
          <a:xfrm rot="5400000" flipH="1" flipV="1">
            <a:off x="9205455" y="4082774"/>
            <a:ext cx="458587" cy="1425"/>
          </a:xfrm>
          <a:prstGeom prst="bentConnector3">
            <a:avLst>
              <a:gd name="adj1" fmla="val 50000"/>
            </a:avLst>
          </a:prstGeom>
          <a:ln w="50800" cmpd="sng">
            <a:solidFill>
              <a:srgbClr val="008000"/>
            </a:solidFill>
            <a:headEnd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Elbow Connector 91"/>
          <p:cNvCxnSpPr>
            <a:stCxn id="102" idx="2"/>
            <a:endCxn id="105" idx="3"/>
          </p:cNvCxnSpPr>
          <p:nvPr/>
        </p:nvCxnSpPr>
        <p:spPr>
          <a:xfrm rot="10800000" flipV="1">
            <a:off x="7891037" y="1825538"/>
            <a:ext cx="1361900" cy="4430"/>
          </a:xfrm>
          <a:prstGeom prst="bentConnector3">
            <a:avLst>
              <a:gd name="adj1" fmla="val 50000"/>
            </a:avLst>
          </a:prstGeom>
          <a:ln w="101600" cmpd="dbl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Can 92"/>
          <p:cNvSpPr/>
          <p:nvPr/>
        </p:nvSpPr>
        <p:spPr>
          <a:xfrm>
            <a:off x="9115662" y="3218880"/>
            <a:ext cx="637938" cy="637938"/>
          </a:xfrm>
          <a:prstGeom prst="can">
            <a:avLst/>
          </a:prstGeom>
          <a:noFill/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11041133" y="365318"/>
            <a:ext cx="5420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r</a:t>
            </a:r>
          </a:p>
        </p:txBody>
      </p:sp>
      <p:cxnSp>
        <p:nvCxnSpPr>
          <p:cNvPr id="95" name="Elbow Connector 94"/>
          <p:cNvCxnSpPr>
            <a:endCxn id="94" idx="1"/>
          </p:cNvCxnSpPr>
          <p:nvPr/>
        </p:nvCxnSpPr>
        <p:spPr>
          <a:xfrm>
            <a:off x="9754430" y="656268"/>
            <a:ext cx="1286703" cy="1438"/>
          </a:xfrm>
          <a:prstGeom prst="bentConnector3">
            <a:avLst>
              <a:gd name="adj1" fmla="val 50000"/>
            </a:avLst>
          </a:prstGeom>
          <a:ln w="101600" cmpd="dbl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Elbow Connector 95"/>
          <p:cNvCxnSpPr>
            <a:stCxn id="93" idx="4"/>
            <a:endCxn id="94" idx="2"/>
          </p:cNvCxnSpPr>
          <p:nvPr/>
        </p:nvCxnSpPr>
        <p:spPr>
          <a:xfrm flipV="1">
            <a:off x="9753600" y="950093"/>
            <a:ext cx="1558582" cy="2587756"/>
          </a:xfrm>
          <a:prstGeom prst="bentConnector2">
            <a:avLst/>
          </a:prstGeom>
          <a:ln w="76200" cmpd="sng">
            <a:solidFill>
              <a:srgbClr val="008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Oval 101"/>
          <p:cNvSpPr/>
          <p:nvPr/>
        </p:nvSpPr>
        <p:spPr>
          <a:xfrm>
            <a:off x="9252937" y="1644438"/>
            <a:ext cx="362199" cy="36219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+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宋体"/>
              <a:cs typeface="Arial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10308871" y="408977"/>
            <a:ext cx="463588" cy="52322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V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宋体"/>
              <a:cs typeface="Arial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9199760" y="2193535"/>
            <a:ext cx="522900" cy="52322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宋体"/>
              <a:cs typeface="Arial"/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7255558" y="1512228"/>
            <a:ext cx="635479" cy="635479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L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7311018" y="2677599"/>
            <a:ext cx="444352" cy="52322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宋体"/>
              <a:cs typeface="Arial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9162987" y="4312779"/>
            <a:ext cx="5420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w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11060330" y="1825537"/>
            <a:ext cx="444352" cy="523220"/>
          </a:xfrm>
          <a:prstGeom prst="rect">
            <a:avLst/>
          </a:prstGeom>
          <a:solidFill>
            <a:schemeClr val="bg1"/>
          </a:solidFill>
          <a:ln w="57150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 Black" panose="020B0A04020102020204" pitchFamily="34" charset="0"/>
              <a:ea typeface="宋体"/>
              <a:cs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67782" y="508879"/>
            <a:ext cx="4688880" cy="3100063"/>
            <a:chOff x="187920" y="276235"/>
            <a:chExt cx="5926948" cy="3918614"/>
          </a:xfrm>
        </p:grpSpPr>
        <p:grpSp>
          <p:nvGrpSpPr>
            <p:cNvPr id="32" name="Group 31"/>
            <p:cNvGrpSpPr/>
            <p:nvPr/>
          </p:nvGrpSpPr>
          <p:grpSpPr>
            <a:xfrm>
              <a:off x="187920" y="563010"/>
              <a:ext cx="5457220" cy="3631839"/>
              <a:chOff x="-65363" y="136854"/>
              <a:chExt cx="4828376" cy="2628812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-65363" y="1418238"/>
                <a:ext cx="875234" cy="4223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宋体"/>
                    <a:cs typeface="Arial"/>
                  </a:rPr>
                  <a:t>Fast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2948365" y="2343268"/>
                <a:ext cx="993557" cy="4223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宋体"/>
                    <a:cs typeface="Arial"/>
                  </a:rPr>
                  <a:t>Rigid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2948365" y="1976420"/>
                <a:ext cx="1814648" cy="4223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宋体"/>
                    <a:cs typeface="Arial"/>
                  </a:rPr>
                  <a:t>Inaccurate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909291" y="2320946"/>
                <a:ext cx="1395138" cy="4223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宋体"/>
                    <a:cs typeface="Arial"/>
                  </a:rPr>
                  <a:t>Flexible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909291" y="1978398"/>
                <a:ext cx="1565451" cy="4223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宋体"/>
                    <a:cs typeface="Arial"/>
                  </a:rPr>
                  <a:t>Accurate</a:t>
                </a: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-4859" y="225497"/>
                <a:ext cx="954116" cy="4223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宋体"/>
                    <a:cs typeface="Arial"/>
                  </a:rPr>
                  <a:t>Slow</a:t>
                </a:r>
              </a:p>
            </p:txBody>
          </p:sp>
          <p:cxnSp>
            <p:nvCxnSpPr>
              <p:cNvPr id="39" name="Straight Arrow Connector 38"/>
              <p:cNvCxnSpPr/>
              <p:nvPr/>
            </p:nvCxnSpPr>
            <p:spPr>
              <a:xfrm flipV="1">
                <a:off x="993619" y="136854"/>
                <a:ext cx="0" cy="184154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/>
              <p:cNvCxnSpPr/>
              <p:nvPr/>
            </p:nvCxnSpPr>
            <p:spPr>
              <a:xfrm>
                <a:off x="993619" y="1978397"/>
                <a:ext cx="3719948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Freeform 42"/>
            <p:cNvSpPr/>
            <p:nvPr/>
          </p:nvSpPr>
          <p:spPr bwMode="auto">
            <a:xfrm>
              <a:off x="1828870" y="922235"/>
              <a:ext cx="2768600" cy="1934293"/>
            </a:xfrm>
            <a:custGeom>
              <a:avLst/>
              <a:gdLst>
                <a:gd name="connsiteX0" fmla="*/ 0 w 2768600"/>
                <a:gd name="connsiteY0" fmla="*/ 0 h 1866900"/>
                <a:gd name="connsiteX1" fmla="*/ 596900 w 2768600"/>
                <a:gd name="connsiteY1" fmla="*/ 1333500 h 1866900"/>
                <a:gd name="connsiteX2" fmla="*/ 2768600 w 2768600"/>
                <a:gd name="connsiteY2" fmla="*/ 1866900 h 186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68600" h="1866900">
                  <a:moveTo>
                    <a:pt x="0" y="0"/>
                  </a:moveTo>
                  <a:cubicBezTo>
                    <a:pt x="67733" y="511175"/>
                    <a:pt x="135467" y="1022350"/>
                    <a:pt x="596900" y="1333500"/>
                  </a:cubicBezTo>
                  <a:cubicBezTo>
                    <a:pt x="1058333" y="1644650"/>
                    <a:pt x="1913466" y="1755775"/>
                    <a:pt x="2768600" y="1866900"/>
                  </a:cubicBezTo>
                </a:path>
              </a:pathLst>
            </a:custGeom>
            <a:noFill/>
            <a:ln w="38100" cap="flat" cmpd="sng" algn="ctr">
              <a:solidFill>
                <a:srgbClr val="0000F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448210" y="2483162"/>
              <a:ext cx="1641680" cy="5835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A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Diverse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A"/>
                </a:solidFill>
                <a:effectLst/>
                <a:uLnTx/>
                <a:uFillTx/>
                <a:latin typeface="Arial"/>
                <a:ea typeface="宋体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421452" y="2343522"/>
              <a:ext cx="1693416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宋体"/>
                  <a:cs typeface="Arial"/>
                </a:rPr>
                <a:t>bumps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426651" y="276235"/>
              <a:ext cx="1670150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宋体"/>
                  <a:cs typeface="Arial"/>
                </a:rPr>
                <a:t>trail</a:t>
              </a:r>
            </a:p>
          </p:txBody>
        </p:sp>
      </p:grpSp>
      <p:pic>
        <p:nvPicPr>
          <p:cNvPr id="52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" t="6251" r="10582" b="42162"/>
          <a:stretch/>
        </p:blipFill>
        <p:spPr bwMode="auto">
          <a:xfrm>
            <a:off x="3125387" y="1530440"/>
            <a:ext cx="1137455" cy="731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&quot;No&quot; Symbol 52"/>
          <p:cNvSpPr/>
          <p:nvPr/>
        </p:nvSpPr>
        <p:spPr>
          <a:xfrm>
            <a:off x="3264556" y="1553177"/>
            <a:ext cx="676163" cy="676163"/>
          </a:xfrm>
          <a:prstGeom prst="noSmoking">
            <a:avLst>
              <a:gd name="adj" fmla="val 8892"/>
            </a:avLst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Arial"/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127101" y="4171192"/>
            <a:ext cx="4562667" cy="2577865"/>
            <a:chOff x="-65363" y="136854"/>
            <a:chExt cx="4949470" cy="2287723"/>
          </a:xfrm>
        </p:grpSpPr>
        <p:sp>
          <p:nvSpPr>
            <p:cNvPr id="56" name="TextBox 55"/>
            <p:cNvSpPr txBox="1"/>
            <p:nvPr/>
          </p:nvSpPr>
          <p:spPr>
            <a:xfrm>
              <a:off x="-65363" y="1418238"/>
              <a:ext cx="921965" cy="44617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Fast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948365" y="1976421"/>
              <a:ext cx="1935742" cy="44617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Inaccurate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909291" y="1978398"/>
              <a:ext cx="1666213" cy="44617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Accurate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-4859" y="225497"/>
              <a:ext cx="1003692" cy="44617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Slow</a:t>
              </a:r>
            </a:p>
          </p:txBody>
        </p:sp>
        <p:cxnSp>
          <p:nvCxnSpPr>
            <p:cNvPr id="60" name="Straight Arrow Connector 59"/>
            <p:cNvCxnSpPr/>
            <p:nvPr/>
          </p:nvCxnSpPr>
          <p:spPr>
            <a:xfrm flipV="1">
              <a:off x="993619" y="136854"/>
              <a:ext cx="0" cy="184154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>
              <a:off x="993619" y="1978397"/>
              <a:ext cx="371994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1113687" y="603379"/>
              <a:ext cx="2036434" cy="119060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1470389" y="1092936"/>
              <a:ext cx="881969" cy="4461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Law</a:t>
              </a:r>
            </a:p>
          </p:txBody>
        </p:sp>
        <p:sp>
          <p:nvSpPr>
            <p:cNvPr id="64" name="Left-Right Arrow 63"/>
            <p:cNvSpPr/>
            <p:nvPr/>
          </p:nvSpPr>
          <p:spPr>
            <a:xfrm rot="1913745">
              <a:off x="1882866" y="835376"/>
              <a:ext cx="1146578" cy="444500"/>
            </a:xfrm>
            <a:prstGeom prst="leftRightArrow">
              <a:avLst/>
            </a:prstGeom>
            <a:solidFill>
              <a:srgbClr val="3333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2320569" y="606274"/>
              <a:ext cx="2180927" cy="4461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Architecture</a:t>
              </a:r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1284401" y="4232601"/>
            <a:ext cx="982961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Optic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2918313" y="5527020"/>
            <a:ext cx="1687065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Vestibular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346503" y="4063296"/>
            <a:ext cx="15715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Nerves</a:t>
            </a:r>
          </a:p>
        </p:txBody>
      </p:sp>
      <p:graphicFrame>
        <p:nvGraphicFramePr>
          <p:cNvPr id="69" name="Object 68"/>
          <p:cNvGraphicFramePr>
            <a:graphicFrameLocks noChangeAspect="1"/>
          </p:cNvGraphicFramePr>
          <p:nvPr>
            <p:extLst/>
          </p:nvPr>
        </p:nvGraphicFramePr>
        <p:xfrm>
          <a:off x="4396267" y="4888354"/>
          <a:ext cx="1322007" cy="5315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130" name="Equation" r:id="rId12" imgW="571320" imgH="228600" progId="Equation.DSMT4">
                  <p:embed/>
                </p:oleObj>
              </mc:Choice>
              <mc:Fallback>
                <p:oleObj name="Equation" r:id="rId12" imgW="571320" imgH="228600" progId="Equation.DSMT4">
                  <p:embed/>
                  <p:pic>
                    <p:nvPicPr>
                      <p:cNvPr id="69" name="Object 68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396267" y="4888354"/>
                        <a:ext cx="1322007" cy="531528"/>
                      </a:xfrm>
                      <a:prstGeom prst="rect">
                        <a:avLst/>
                      </a:prstGeom>
                      <a:solidFill>
                        <a:srgbClr val="66FFFF"/>
                      </a:solidFill>
                      <a:ln w="285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" name="TextBox 78"/>
          <p:cNvSpPr txBox="1"/>
          <p:nvPr/>
        </p:nvSpPr>
        <p:spPr>
          <a:xfrm>
            <a:off x="8393975" y="787449"/>
            <a:ext cx="3262379" cy="666786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  <a:effectLst>
            <a:outerShdw blurRad="50800" dist="1397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Theory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2082722" y="3147612"/>
            <a:ext cx="1979132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Levels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宋体"/>
              <a:cs typeface="Arial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3620944" y="487905"/>
            <a:ext cx="150188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Layers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宋体"/>
              <a:cs typeface="Arial"/>
            </a:endParaRPr>
          </a:p>
        </p:txBody>
      </p:sp>
      <p:pic>
        <p:nvPicPr>
          <p:cNvPr id="99" name="Picture 98"/>
          <p:cNvPicPr>
            <a:picLocks noChangeAspect="1"/>
          </p:cNvPicPr>
          <p:nvPr/>
        </p:nvPicPr>
        <p:blipFill>
          <a:blip r:embed="rId14">
            <a:duotone>
              <a:prstClr val="black"/>
              <a:srgbClr val="FFFF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821401">
            <a:off x="8878186" y="810995"/>
            <a:ext cx="1490369" cy="1993336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71" name="Arc 70"/>
          <p:cNvSpPr/>
          <p:nvPr/>
        </p:nvSpPr>
        <p:spPr bwMode="auto">
          <a:xfrm flipH="1">
            <a:off x="69318" y="479955"/>
            <a:ext cx="2344433" cy="4255411"/>
          </a:xfrm>
          <a:prstGeom prst="arc">
            <a:avLst>
              <a:gd name="adj1" fmla="val 15295526"/>
              <a:gd name="adj2" fmla="val 5857396"/>
            </a:avLst>
          </a:prstGeom>
          <a:noFill/>
          <a:ln w="254000" cap="flat" cmpd="sng" algn="ctr">
            <a:solidFill>
              <a:srgbClr val="FFFF00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7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/>
              <a:cs typeface="Arial"/>
            </a:endParaRPr>
          </a:p>
        </p:txBody>
      </p:sp>
      <p:sp>
        <p:nvSpPr>
          <p:cNvPr id="72" name="Arc 71"/>
          <p:cNvSpPr/>
          <p:nvPr/>
        </p:nvSpPr>
        <p:spPr bwMode="auto">
          <a:xfrm flipH="1">
            <a:off x="97671" y="479956"/>
            <a:ext cx="2344433" cy="4255411"/>
          </a:xfrm>
          <a:prstGeom prst="arc">
            <a:avLst>
              <a:gd name="adj1" fmla="val 15281292"/>
              <a:gd name="adj2" fmla="val 6010034"/>
            </a:avLst>
          </a:prstGeom>
          <a:noFill/>
          <a:ln w="254000" cap="flat" cmpd="dbl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7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/>
              <a:cs typeface="Arial"/>
            </a:endParaRPr>
          </a:p>
        </p:txBody>
      </p:sp>
      <p:sp>
        <p:nvSpPr>
          <p:cNvPr id="73" name="Arc 72"/>
          <p:cNvSpPr/>
          <p:nvPr/>
        </p:nvSpPr>
        <p:spPr bwMode="auto">
          <a:xfrm>
            <a:off x="4036604" y="2069581"/>
            <a:ext cx="2344433" cy="3830260"/>
          </a:xfrm>
          <a:prstGeom prst="arc">
            <a:avLst>
              <a:gd name="adj1" fmla="val 15295526"/>
              <a:gd name="adj2" fmla="val 5857396"/>
            </a:avLst>
          </a:prstGeom>
          <a:noFill/>
          <a:ln w="254000" cap="flat" cmpd="sng" algn="ctr">
            <a:solidFill>
              <a:srgbClr val="FFFF00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7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/>
              <a:cs typeface="Arial"/>
            </a:endParaRPr>
          </a:p>
        </p:txBody>
      </p:sp>
      <p:sp>
        <p:nvSpPr>
          <p:cNvPr id="74" name="Arc 73"/>
          <p:cNvSpPr/>
          <p:nvPr/>
        </p:nvSpPr>
        <p:spPr bwMode="auto">
          <a:xfrm>
            <a:off x="4064957" y="2069582"/>
            <a:ext cx="2344433" cy="3830260"/>
          </a:xfrm>
          <a:prstGeom prst="arc">
            <a:avLst>
              <a:gd name="adj1" fmla="val 15281292"/>
              <a:gd name="adj2" fmla="val 6010034"/>
            </a:avLst>
          </a:prstGeom>
          <a:noFill/>
          <a:ln w="254000" cap="flat" cmpd="dbl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7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/>
              <a:cs typeface="Arial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93415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2014030" y="283348"/>
            <a:ext cx="4405455" cy="2947909"/>
            <a:chOff x="-65363" y="136854"/>
            <a:chExt cx="4778930" cy="2616118"/>
          </a:xfrm>
        </p:grpSpPr>
        <p:sp>
          <p:nvSpPr>
            <p:cNvPr id="78" name="TextBox 77"/>
            <p:cNvSpPr txBox="1"/>
            <p:nvPr/>
          </p:nvSpPr>
          <p:spPr>
            <a:xfrm>
              <a:off x="-65363" y="1418238"/>
              <a:ext cx="848931" cy="40970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Fast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2948365" y="2343268"/>
              <a:ext cx="963698" cy="40970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Rigid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3014408" y="1296684"/>
              <a:ext cx="1148021" cy="40970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Reflex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2948365" y="1976420"/>
              <a:ext cx="1760114" cy="40970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Inaccurate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909291" y="2320946"/>
              <a:ext cx="1353211" cy="40970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Flexible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1044187" y="136854"/>
              <a:ext cx="1502757" cy="40970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Planning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909291" y="1978398"/>
              <a:ext cx="1518406" cy="40970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Accurate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-4859" y="225497"/>
              <a:ext cx="925443" cy="40970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Slow</a:t>
              </a:r>
            </a:p>
          </p:txBody>
        </p:sp>
        <p:cxnSp>
          <p:nvCxnSpPr>
            <p:cNvPr id="88" name="Straight Arrow Connector 87"/>
            <p:cNvCxnSpPr/>
            <p:nvPr/>
          </p:nvCxnSpPr>
          <p:spPr>
            <a:xfrm flipV="1">
              <a:off x="993619" y="136854"/>
              <a:ext cx="0" cy="184154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/>
            <p:nvPr/>
          </p:nvCxnSpPr>
          <p:spPr>
            <a:xfrm>
              <a:off x="993619" y="1978397"/>
              <a:ext cx="371994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1113687" y="603379"/>
              <a:ext cx="2036434" cy="119060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/>
            <p:cNvSpPr txBox="1"/>
            <p:nvPr/>
          </p:nvSpPr>
          <p:spPr>
            <a:xfrm>
              <a:off x="1470389" y="1092936"/>
              <a:ext cx="814152" cy="4097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Law</a:t>
              </a:r>
            </a:p>
          </p:txBody>
        </p:sp>
        <p:sp>
          <p:nvSpPr>
            <p:cNvPr id="92" name="Left-Right Arrow 91"/>
            <p:cNvSpPr/>
            <p:nvPr/>
          </p:nvSpPr>
          <p:spPr>
            <a:xfrm rot="1913745">
              <a:off x="1882866" y="835376"/>
              <a:ext cx="1146578" cy="444500"/>
            </a:xfrm>
            <a:prstGeom prst="leftRightArrow">
              <a:avLst/>
            </a:prstGeom>
            <a:solidFill>
              <a:srgbClr val="3333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2320570" y="606274"/>
              <a:ext cx="1982692" cy="4097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Architecture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127101" y="4171192"/>
            <a:ext cx="4562667" cy="2577865"/>
            <a:chOff x="-65363" y="136854"/>
            <a:chExt cx="4949470" cy="2287723"/>
          </a:xfrm>
        </p:grpSpPr>
        <p:sp>
          <p:nvSpPr>
            <p:cNvPr id="70" name="TextBox 69"/>
            <p:cNvSpPr txBox="1"/>
            <p:nvPr/>
          </p:nvSpPr>
          <p:spPr>
            <a:xfrm>
              <a:off x="-65363" y="1418238"/>
              <a:ext cx="921965" cy="44617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Fast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2948365" y="1976421"/>
              <a:ext cx="1935742" cy="44617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Inaccurate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909291" y="1978398"/>
              <a:ext cx="1666213" cy="44617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Accurate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-4859" y="225497"/>
              <a:ext cx="1003692" cy="44617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Slow</a:t>
              </a:r>
            </a:p>
          </p:txBody>
        </p:sp>
        <p:cxnSp>
          <p:nvCxnSpPr>
            <p:cNvPr id="97" name="Straight Arrow Connector 96"/>
            <p:cNvCxnSpPr/>
            <p:nvPr/>
          </p:nvCxnSpPr>
          <p:spPr>
            <a:xfrm flipV="1">
              <a:off x="993619" y="136854"/>
              <a:ext cx="0" cy="184154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/>
            <p:nvPr/>
          </p:nvCxnSpPr>
          <p:spPr>
            <a:xfrm>
              <a:off x="993619" y="1978397"/>
              <a:ext cx="371994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1113687" y="603379"/>
              <a:ext cx="2036434" cy="119060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/>
            <p:cNvSpPr txBox="1"/>
            <p:nvPr/>
          </p:nvSpPr>
          <p:spPr>
            <a:xfrm>
              <a:off x="1470389" y="1092936"/>
              <a:ext cx="881969" cy="4461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Law</a:t>
              </a:r>
            </a:p>
          </p:txBody>
        </p:sp>
        <p:sp>
          <p:nvSpPr>
            <p:cNvPr id="101" name="Left-Right Arrow 100"/>
            <p:cNvSpPr/>
            <p:nvPr/>
          </p:nvSpPr>
          <p:spPr>
            <a:xfrm rot="1913745">
              <a:off x="1882866" y="835376"/>
              <a:ext cx="1146578" cy="444500"/>
            </a:xfrm>
            <a:prstGeom prst="leftRightArrow">
              <a:avLst/>
            </a:prstGeom>
            <a:solidFill>
              <a:srgbClr val="3333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/>
                <a:cs typeface="Arial"/>
              </a:endParaRPr>
            </a:p>
          </p:txBody>
        </p:sp>
      </p:grpSp>
      <p:sp>
        <p:nvSpPr>
          <p:cNvPr id="103" name="TextBox 102"/>
          <p:cNvSpPr txBox="1"/>
          <p:nvPr/>
        </p:nvSpPr>
        <p:spPr>
          <a:xfrm>
            <a:off x="1284401" y="4232601"/>
            <a:ext cx="982961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Optic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2918313" y="5527020"/>
            <a:ext cx="1687065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Vestibular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13376" y="71903"/>
            <a:ext cx="2695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Performance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0173808" y="3577938"/>
            <a:ext cx="17895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Muscles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宋体"/>
              <a:cs typeface="Arial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764858" y="3581400"/>
            <a:ext cx="28383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Sensory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 Nerves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宋体"/>
              <a:cs typeface="Arial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6037096" y="3342988"/>
            <a:ext cx="5926304" cy="3611667"/>
            <a:chOff x="-97277" y="136854"/>
            <a:chExt cx="4981384" cy="2483574"/>
          </a:xfrm>
        </p:grpSpPr>
        <p:sp>
          <p:nvSpPr>
            <p:cNvPr id="53" name="TextBox 52"/>
            <p:cNvSpPr txBox="1"/>
            <p:nvPr/>
          </p:nvSpPr>
          <p:spPr>
            <a:xfrm>
              <a:off x="-97277" y="1316025"/>
              <a:ext cx="1128053" cy="64203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Fast</a:t>
              </a:r>
            </a:p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Strong</a:t>
              </a:r>
              <a:endPara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2948365" y="1976421"/>
              <a:ext cx="1935742" cy="44617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Inaccurate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909291" y="1978398"/>
              <a:ext cx="1291091" cy="64203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Accurate</a:t>
              </a:r>
            </a:p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Cheap</a:t>
              </a:r>
              <a:endPara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-4859" y="225497"/>
              <a:ext cx="1003692" cy="44617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Slow</a:t>
              </a:r>
            </a:p>
          </p:txBody>
        </p:sp>
        <p:cxnSp>
          <p:nvCxnSpPr>
            <p:cNvPr id="59" name="Straight Arrow Connector 58"/>
            <p:cNvCxnSpPr/>
            <p:nvPr/>
          </p:nvCxnSpPr>
          <p:spPr>
            <a:xfrm flipV="1">
              <a:off x="993619" y="136854"/>
              <a:ext cx="0" cy="184154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>
              <a:off x="993619" y="1978397"/>
              <a:ext cx="371994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1113687" y="603379"/>
              <a:ext cx="2036434" cy="119060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>
            <a:xfrm>
              <a:off x="1470389" y="1092936"/>
              <a:ext cx="881969" cy="4461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Law</a:t>
              </a:r>
            </a:p>
          </p:txBody>
        </p:sp>
      </p:grpSp>
      <p:sp>
        <p:nvSpPr>
          <p:cNvPr id="65" name="TextBox 64"/>
          <p:cNvSpPr txBox="1"/>
          <p:nvPr/>
        </p:nvSpPr>
        <p:spPr>
          <a:xfrm>
            <a:off x="7568614" y="3422239"/>
            <a:ext cx="1553630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Slow oxy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8650614" y="4356983"/>
            <a:ext cx="1478290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Fast oxy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9900494" y="5206404"/>
            <a:ext cx="1744388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Fast </a:t>
            </a:r>
            <a:r>
              <a:rPr kumimoji="0" lang="en-US" sz="2667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glyco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graphicFrame>
        <p:nvGraphicFramePr>
          <p:cNvPr id="72" name="Object 71"/>
          <p:cNvGraphicFramePr>
            <a:graphicFrameLocks noChangeAspect="1"/>
          </p:cNvGraphicFramePr>
          <p:nvPr>
            <p:extLst/>
          </p:nvPr>
        </p:nvGraphicFramePr>
        <p:xfrm>
          <a:off x="7387784" y="100921"/>
          <a:ext cx="4508500" cy="11345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88" name="Equation" r:id="rId5" imgW="1917360" imgH="482400" progId="Equation.DSMT4">
                  <p:embed/>
                </p:oleObj>
              </mc:Choice>
              <mc:Fallback>
                <p:oleObj name="Equation" r:id="rId5" imgW="1917360" imgH="482400" progId="Equation.DSMT4">
                  <p:embed/>
                  <p:pic>
                    <p:nvPicPr>
                      <p:cNvPr id="72" name="Object 7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387784" y="100921"/>
                        <a:ext cx="4508500" cy="11345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" name="Object 75"/>
          <p:cNvGraphicFramePr>
            <a:graphicFrameLocks noChangeAspect="1"/>
          </p:cNvGraphicFramePr>
          <p:nvPr>
            <p:extLst/>
          </p:nvPr>
        </p:nvGraphicFramePr>
        <p:xfrm>
          <a:off x="9846052" y="1382096"/>
          <a:ext cx="1911149" cy="8698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89" name="Equation" r:id="rId7" imgW="723600" imgH="330120" progId="Equation.DSMT4">
                  <p:embed/>
                </p:oleObj>
              </mc:Choice>
              <mc:Fallback>
                <p:oleObj name="Equation" r:id="rId7" imgW="723600" imgH="330120" progId="Equation.DSMT4">
                  <p:embed/>
                  <p:pic>
                    <p:nvPicPr>
                      <p:cNvPr id="76" name="Object 75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846052" y="1382096"/>
                        <a:ext cx="1911149" cy="8698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6" name="Group 95"/>
          <p:cNvGrpSpPr/>
          <p:nvPr/>
        </p:nvGrpSpPr>
        <p:grpSpPr>
          <a:xfrm rot="9539474">
            <a:off x="423890" y="1330801"/>
            <a:ext cx="4909843" cy="3749662"/>
            <a:chOff x="1874874" y="1371600"/>
            <a:chExt cx="6412342" cy="4897125"/>
          </a:xfrm>
        </p:grpSpPr>
        <p:sp>
          <p:nvSpPr>
            <p:cNvPr id="104" name="Arc 103"/>
            <p:cNvSpPr/>
            <p:nvPr/>
          </p:nvSpPr>
          <p:spPr bwMode="auto">
            <a:xfrm>
              <a:off x="1874874" y="1371600"/>
              <a:ext cx="6382216" cy="4897125"/>
            </a:xfrm>
            <a:prstGeom prst="arc">
              <a:avLst>
                <a:gd name="adj1" fmla="val 239332"/>
                <a:gd name="adj2" fmla="val 6602429"/>
              </a:avLst>
            </a:prstGeom>
            <a:noFill/>
            <a:ln w="2540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/>
                <a:cs typeface="Arial"/>
              </a:endParaRPr>
            </a:p>
          </p:txBody>
        </p:sp>
        <p:sp>
          <p:nvSpPr>
            <p:cNvPr id="106" name="Arc 105"/>
            <p:cNvSpPr/>
            <p:nvPr/>
          </p:nvSpPr>
          <p:spPr bwMode="auto">
            <a:xfrm>
              <a:off x="1905000" y="1371600"/>
              <a:ext cx="6382216" cy="4897125"/>
            </a:xfrm>
            <a:prstGeom prst="arc">
              <a:avLst>
                <a:gd name="adj1" fmla="val 243071"/>
                <a:gd name="adj2" fmla="val 6602429"/>
              </a:avLst>
            </a:prstGeom>
            <a:noFill/>
            <a:ln w="254000" cap="flat" cmpd="dbl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/>
                <a:cs typeface="Arial"/>
              </a:endParaRPr>
            </a:p>
          </p:txBody>
        </p:sp>
      </p:grpSp>
      <p:grpSp>
        <p:nvGrpSpPr>
          <p:cNvPr id="107" name="Group 106"/>
          <p:cNvGrpSpPr/>
          <p:nvPr/>
        </p:nvGrpSpPr>
        <p:grpSpPr>
          <a:xfrm rot="15198437">
            <a:off x="5299659" y="2038335"/>
            <a:ext cx="4717050" cy="3602425"/>
            <a:chOff x="1874874" y="1371600"/>
            <a:chExt cx="6412342" cy="4897125"/>
          </a:xfrm>
        </p:grpSpPr>
        <p:sp>
          <p:nvSpPr>
            <p:cNvPr id="108" name="Arc 107"/>
            <p:cNvSpPr/>
            <p:nvPr/>
          </p:nvSpPr>
          <p:spPr bwMode="auto">
            <a:xfrm>
              <a:off x="1874874" y="1371600"/>
              <a:ext cx="6382216" cy="4897125"/>
            </a:xfrm>
            <a:prstGeom prst="arc">
              <a:avLst>
                <a:gd name="adj1" fmla="val 239332"/>
                <a:gd name="adj2" fmla="val 6602429"/>
              </a:avLst>
            </a:prstGeom>
            <a:noFill/>
            <a:ln w="2540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/>
                <a:cs typeface="Arial"/>
              </a:endParaRPr>
            </a:p>
          </p:txBody>
        </p:sp>
        <p:sp>
          <p:nvSpPr>
            <p:cNvPr id="109" name="Arc 108"/>
            <p:cNvSpPr/>
            <p:nvPr/>
          </p:nvSpPr>
          <p:spPr bwMode="auto">
            <a:xfrm>
              <a:off x="1905000" y="1371600"/>
              <a:ext cx="6382216" cy="4897125"/>
            </a:xfrm>
            <a:prstGeom prst="arc">
              <a:avLst>
                <a:gd name="adj1" fmla="val 243071"/>
                <a:gd name="adj2" fmla="val 6602429"/>
              </a:avLst>
            </a:prstGeom>
            <a:noFill/>
            <a:ln w="254000" cap="flat" cmpd="dbl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/>
                <a:cs typeface="Arial"/>
              </a:endParaRPr>
            </a:p>
          </p:txBody>
        </p:sp>
      </p:grpSp>
      <p:graphicFrame>
        <p:nvGraphicFramePr>
          <p:cNvPr id="63" name="Object 62"/>
          <p:cNvGraphicFramePr>
            <a:graphicFrameLocks noChangeAspect="1"/>
          </p:cNvGraphicFramePr>
          <p:nvPr>
            <p:extLst/>
          </p:nvPr>
        </p:nvGraphicFramePr>
        <p:xfrm>
          <a:off x="3347956" y="4759868"/>
          <a:ext cx="1322007" cy="5315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90" name="Equation" r:id="rId9" imgW="571320" imgH="228600" progId="Equation.DSMT4">
                  <p:embed/>
                </p:oleObj>
              </mc:Choice>
              <mc:Fallback>
                <p:oleObj name="Equation" r:id="rId9" imgW="571320" imgH="228600" progId="Equation.DSMT4">
                  <p:embed/>
                  <p:pic>
                    <p:nvPicPr>
                      <p:cNvPr id="63" name="Object 62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347956" y="4759868"/>
                        <a:ext cx="1322007" cy="531528"/>
                      </a:xfrm>
                      <a:prstGeom prst="rect">
                        <a:avLst/>
                      </a:prstGeom>
                      <a:solidFill>
                        <a:srgbClr val="66FFFF"/>
                      </a:solidFill>
                      <a:ln w="285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262645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0"/>
          <a:stretch/>
        </p:blipFill>
        <p:spPr>
          <a:xfrm>
            <a:off x="533400" y="3368211"/>
            <a:ext cx="4470400" cy="234123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400" y="0"/>
            <a:ext cx="5960534" cy="33528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0347" y="304800"/>
            <a:ext cx="3723974" cy="3640476"/>
          </a:xfrm>
          <a:prstGeom prst="rect">
            <a:avLst/>
          </a:prstGeom>
        </p:spPr>
      </p:pic>
      <p:pic>
        <p:nvPicPr>
          <p:cNvPr id="34" name="Picture 2" descr="Image result for c elegans worm nervous syste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484" y="5410200"/>
            <a:ext cx="7567516" cy="144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5885013" y="2615635"/>
            <a:ext cx="3048000" cy="206210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Focusing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initially on sensorimotor control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15354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59" y="32218"/>
            <a:ext cx="12976412" cy="765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1"/>
          <p:cNvSpPr txBox="1">
            <a:spLocks noChangeArrowheads="1"/>
          </p:cNvSpPr>
          <p:nvPr/>
        </p:nvSpPr>
        <p:spPr bwMode="auto">
          <a:xfrm>
            <a:off x="5279152" y="5972735"/>
            <a:ext cx="978153" cy="852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7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Mass</a:t>
            </a:r>
          </a:p>
          <a:p>
            <a:pPr marL="0" marR="0" lvl="0" indent="0" algn="ctr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7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(gr)</a:t>
            </a:r>
          </a:p>
        </p:txBody>
      </p:sp>
      <p:sp>
        <p:nvSpPr>
          <p:cNvPr id="5124" name="TextBox 3"/>
          <p:cNvSpPr txBox="1">
            <a:spLocks noChangeArrowheads="1"/>
          </p:cNvSpPr>
          <p:nvPr/>
        </p:nvSpPr>
        <p:spPr bwMode="auto">
          <a:xfrm rot="-5400000">
            <a:off x="-1290987" y="2952619"/>
            <a:ext cx="3187091" cy="52693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2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Longevity (years)</a:t>
            </a:r>
          </a:p>
        </p:txBody>
      </p:sp>
      <p:sp>
        <p:nvSpPr>
          <p:cNvPr id="2" name="Rectangle 1"/>
          <p:cNvSpPr/>
          <p:nvPr/>
        </p:nvSpPr>
        <p:spPr>
          <a:xfrm>
            <a:off x="2599706" y="2362200"/>
            <a:ext cx="3657599" cy="954107"/>
          </a:xfrm>
          <a:custGeom>
            <a:avLst/>
            <a:gdLst>
              <a:gd name="connsiteX0" fmla="*/ 0 w 3657599"/>
              <a:gd name="connsiteY0" fmla="*/ 0 h 954107"/>
              <a:gd name="connsiteX1" fmla="*/ 3657599 w 3657599"/>
              <a:gd name="connsiteY1" fmla="*/ 0 h 954107"/>
              <a:gd name="connsiteX2" fmla="*/ 3657599 w 3657599"/>
              <a:gd name="connsiteY2" fmla="*/ 954107 h 954107"/>
              <a:gd name="connsiteX3" fmla="*/ 0 w 3657599"/>
              <a:gd name="connsiteY3" fmla="*/ 954107 h 954107"/>
              <a:gd name="connsiteX4" fmla="*/ 0 w 3657599"/>
              <a:gd name="connsiteY4" fmla="*/ 0 h 954107"/>
              <a:gd name="connsiteX0" fmla="*/ 0 w 3657599"/>
              <a:gd name="connsiteY0" fmla="*/ 0 h 954107"/>
              <a:gd name="connsiteX1" fmla="*/ 3657599 w 3657599"/>
              <a:gd name="connsiteY1" fmla="*/ 0 h 954107"/>
              <a:gd name="connsiteX2" fmla="*/ 3390471 w 3657599"/>
              <a:gd name="connsiteY2" fmla="*/ 954107 h 954107"/>
              <a:gd name="connsiteX3" fmla="*/ 0 w 3657599"/>
              <a:gd name="connsiteY3" fmla="*/ 954107 h 954107"/>
              <a:gd name="connsiteX4" fmla="*/ 0 w 3657599"/>
              <a:gd name="connsiteY4" fmla="*/ 0 h 954107"/>
              <a:gd name="connsiteX0" fmla="*/ 0 w 3657599"/>
              <a:gd name="connsiteY0" fmla="*/ 0 h 954107"/>
              <a:gd name="connsiteX1" fmla="*/ 3657599 w 3657599"/>
              <a:gd name="connsiteY1" fmla="*/ 0 h 954107"/>
              <a:gd name="connsiteX2" fmla="*/ 3390471 w 3657599"/>
              <a:gd name="connsiteY2" fmla="*/ 954107 h 954107"/>
              <a:gd name="connsiteX3" fmla="*/ 1795130 w 3657599"/>
              <a:gd name="connsiteY3" fmla="*/ 891428 h 954107"/>
              <a:gd name="connsiteX4" fmla="*/ 0 w 3657599"/>
              <a:gd name="connsiteY4" fmla="*/ 954107 h 954107"/>
              <a:gd name="connsiteX5" fmla="*/ 0 w 3657599"/>
              <a:gd name="connsiteY5" fmla="*/ 0 h 954107"/>
              <a:gd name="connsiteX0" fmla="*/ 0 w 3657599"/>
              <a:gd name="connsiteY0" fmla="*/ 0 h 979782"/>
              <a:gd name="connsiteX1" fmla="*/ 3657599 w 3657599"/>
              <a:gd name="connsiteY1" fmla="*/ 0 h 979782"/>
              <a:gd name="connsiteX2" fmla="*/ 3390471 w 3657599"/>
              <a:gd name="connsiteY2" fmla="*/ 954107 h 979782"/>
              <a:gd name="connsiteX3" fmla="*/ 2055628 w 3657599"/>
              <a:gd name="connsiteY3" fmla="*/ 503340 h 979782"/>
              <a:gd name="connsiteX4" fmla="*/ 1795130 w 3657599"/>
              <a:gd name="connsiteY4" fmla="*/ 891428 h 979782"/>
              <a:gd name="connsiteX5" fmla="*/ 0 w 3657599"/>
              <a:gd name="connsiteY5" fmla="*/ 954107 h 979782"/>
              <a:gd name="connsiteX6" fmla="*/ 0 w 3657599"/>
              <a:gd name="connsiteY6" fmla="*/ 0 h 979782"/>
              <a:gd name="connsiteX0" fmla="*/ 0 w 3657599"/>
              <a:gd name="connsiteY0" fmla="*/ 0 h 954107"/>
              <a:gd name="connsiteX1" fmla="*/ 3657599 w 3657599"/>
              <a:gd name="connsiteY1" fmla="*/ 0 h 954107"/>
              <a:gd name="connsiteX2" fmla="*/ 3534010 w 3657599"/>
              <a:gd name="connsiteY2" fmla="*/ 486274 h 954107"/>
              <a:gd name="connsiteX3" fmla="*/ 2055628 w 3657599"/>
              <a:gd name="connsiteY3" fmla="*/ 503340 h 954107"/>
              <a:gd name="connsiteX4" fmla="*/ 1795130 w 3657599"/>
              <a:gd name="connsiteY4" fmla="*/ 891428 h 954107"/>
              <a:gd name="connsiteX5" fmla="*/ 0 w 3657599"/>
              <a:gd name="connsiteY5" fmla="*/ 954107 h 954107"/>
              <a:gd name="connsiteX6" fmla="*/ 0 w 3657599"/>
              <a:gd name="connsiteY6" fmla="*/ 0 h 954107"/>
              <a:gd name="connsiteX0" fmla="*/ 0 w 3657599"/>
              <a:gd name="connsiteY0" fmla="*/ 0 h 954107"/>
              <a:gd name="connsiteX1" fmla="*/ 3657599 w 3657599"/>
              <a:gd name="connsiteY1" fmla="*/ 0 h 954107"/>
              <a:gd name="connsiteX2" fmla="*/ 3534010 w 3657599"/>
              <a:gd name="connsiteY2" fmla="*/ 486274 h 954107"/>
              <a:gd name="connsiteX3" fmla="*/ 2055628 w 3657599"/>
              <a:gd name="connsiteY3" fmla="*/ 503340 h 954107"/>
              <a:gd name="connsiteX4" fmla="*/ 1454888 w 3657599"/>
              <a:gd name="connsiteY4" fmla="*/ 880796 h 954107"/>
              <a:gd name="connsiteX5" fmla="*/ 0 w 3657599"/>
              <a:gd name="connsiteY5" fmla="*/ 954107 h 954107"/>
              <a:gd name="connsiteX6" fmla="*/ 0 w 3657599"/>
              <a:gd name="connsiteY6" fmla="*/ 0 h 954107"/>
              <a:gd name="connsiteX0" fmla="*/ 0 w 3657599"/>
              <a:gd name="connsiteY0" fmla="*/ 0 h 954107"/>
              <a:gd name="connsiteX1" fmla="*/ 3657599 w 3657599"/>
              <a:gd name="connsiteY1" fmla="*/ 0 h 954107"/>
              <a:gd name="connsiteX2" fmla="*/ 3534010 w 3657599"/>
              <a:gd name="connsiteY2" fmla="*/ 486274 h 954107"/>
              <a:gd name="connsiteX3" fmla="*/ 1736651 w 3657599"/>
              <a:gd name="connsiteY3" fmla="*/ 545871 h 954107"/>
              <a:gd name="connsiteX4" fmla="*/ 1454888 w 3657599"/>
              <a:gd name="connsiteY4" fmla="*/ 880796 h 954107"/>
              <a:gd name="connsiteX5" fmla="*/ 0 w 3657599"/>
              <a:gd name="connsiteY5" fmla="*/ 954107 h 954107"/>
              <a:gd name="connsiteX6" fmla="*/ 0 w 3657599"/>
              <a:gd name="connsiteY6" fmla="*/ 0 h 954107"/>
              <a:gd name="connsiteX0" fmla="*/ 0 w 3657599"/>
              <a:gd name="connsiteY0" fmla="*/ 0 h 954107"/>
              <a:gd name="connsiteX1" fmla="*/ 3657599 w 3657599"/>
              <a:gd name="connsiteY1" fmla="*/ 0 h 954107"/>
              <a:gd name="connsiteX2" fmla="*/ 3544642 w 3657599"/>
              <a:gd name="connsiteY2" fmla="*/ 475642 h 954107"/>
              <a:gd name="connsiteX3" fmla="*/ 1736651 w 3657599"/>
              <a:gd name="connsiteY3" fmla="*/ 545871 h 954107"/>
              <a:gd name="connsiteX4" fmla="*/ 1454888 w 3657599"/>
              <a:gd name="connsiteY4" fmla="*/ 880796 h 954107"/>
              <a:gd name="connsiteX5" fmla="*/ 0 w 3657599"/>
              <a:gd name="connsiteY5" fmla="*/ 954107 h 954107"/>
              <a:gd name="connsiteX6" fmla="*/ 0 w 3657599"/>
              <a:gd name="connsiteY6" fmla="*/ 0 h 954107"/>
              <a:gd name="connsiteX0" fmla="*/ 0 w 3657599"/>
              <a:gd name="connsiteY0" fmla="*/ 0 h 954107"/>
              <a:gd name="connsiteX1" fmla="*/ 3657599 w 3657599"/>
              <a:gd name="connsiteY1" fmla="*/ 0 h 954107"/>
              <a:gd name="connsiteX2" fmla="*/ 3544642 w 3657599"/>
              <a:gd name="connsiteY2" fmla="*/ 475642 h 954107"/>
              <a:gd name="connsiteX3" fmla="*/ 1736651 w 3657599"/>
              <a:gd name="connsiteY3" fmla="*/ 545871 h 954107"/>
              <a:gd name="connsiteX4" fmla="*/ 1454888 w 3657599"/>
              <a:gd name="connsiteY4" fmla="*/ 880796 h 954107"/>
              <a:gd name="connsiteX5" fmla="*/ 0 w 3657599"/>
              <a:gd name="connsiteY5" fmla="*/ 954107 h 954107"/>
              <a:gd name="connsiteX6" fmla="*/ 0 w 3657599"/>
              <a:gd name="connsiteY6" fmla="*/ 0 h 954107"/>
              <a:gd name="connsiteX0" fmla="*/ 0 w 3657599"/>
              <a:gd name="connsiteY0" fmla="*/ 0 h 954107"/>
              <a:gd name="connsiteX1" fmla="*/ 3657599 w 3657599"/>
              <a:gd name="connsiteY1" fmla="*/ 0 h 954107"/>
              <a:gd name="connsiteX2" fmla="*/ 3544642 w 3657599"/>
              <a:gd name="connsiteY2" fmla="*/ 475642 h 954107"/>
              <a:gd name="connsiteX3" fmla="*/ 1736651 w 3657599"/>
              <a:gd name="connsiteY3" fmla="*/ 545871 h 954107"/>
              <a:gd name="connsiteX4" fmla="*/ 1454888 w 3657599"/>
              <a:gd name="connsiteY4" fmla="*/ 880796 h 954107"/>
              <a:gd name="connsiteX5" fmla="*/ 0 w 3657599"/>
              <a:gd name="connsiteY5" fmla="*/ 954107 h 954107"/>
              <a:gd name="connsiteX6" fmla="*/ 0 w 3657599"/>
              <a:gd name="connsiteY6" fmla="*/ 0 h 954107"/>
              <a:gd name="connsiteX0" fmla="*/ 0 w 3657599"/>
              <a:gd name="connsiteY0" fmla="*/ 0 h 954107"/>
              <a:gd name="connsiteX1" fmla="*/ 3657599 w 3657599"/>
              <a:gd name="connsiteY1" fmla="*/ 0 h 954107"/>
              <a:gd name="connsiteX2" fmla="*/ 3544642 w 3657599"/>
              <a:gd name="connsiteY2" fmla="*/ 475642 h 954107"/>
              <a:gd name="connsiteX3" fmla="*/ 1736651 w 3657599"/>
              <a:gd name="connsiteY3" fmla="*/ 545871 h 954107"/>
              <a:gd name="connsiteX4" fmla="*/ 1454888 w 3657599"/>
              <a:gd name="connsiteY4" fmla="*/ 880796 h 954107"/>
              <a:gd name="connsiteX5" fmla="*/ 0 w 3657599"/>
              <a:gd name="connsiteY5" fmla="*/ 954107 h 954107"/>
              <a:gd name="connsiteX6" fmla="*/ 0 w 3657599"/>
              <a:gd name="connsiteY6" fmla="*/ 0 h 954107"/>
              <a:gd name="connsiteX0" fmla="*/ 0 w 3657599"/>
              <a:gd name="connsiteY0" fmla="*/ 0 h 954107"/>
              <a:gd name="connsiteX1" fmla="*/ 3657599 w 3657599"/>
              <a:gd name="connsiteY1" fmla="*/ 0 h 954107"/>
              <a:gd name="connsiteX2" fmla="*/ 3544642 w 3657599"/>
              <a:gd name="connsiteY2" fmla="*/ 475642 h 954107"/>
              <a:gd name="connsiteX3" fmla="*/ 1736651 w 3657599"/>
              <a:gd name="connsiteY3" fmla="*/ 545871 h 954107"/>
              <a:gd name="connsiteX4" fmla="*/ 1454888 w 3657599"/>
              <a:gd name="connsiteY4" fmla="*/ 880796 h 954107"/>
              <a:gd name="connsiteX5" fmla="*/ 0 w 3657599"/>
              <a:gd name="connsiteY5" fmla="*/ 954107 h 954107"/>
              <a:gd name="connsiteX6" fmla="*/ 0 w 3657599"/>
              <a:gd name="connsiteY6" fmla="*/ 0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57599" h="954107">
                <a:moveTo>
                  <a:pt x="0" y="0"/>
                </a:moveTo>
                <a:lnTo>
                  <a:pt x="3657599" y="0"/>
                </a:lnTo>
                <a:lnTo>
                  <a:pt x="3544642" y="475642"/>
                </a:lnTo>
                <a:cubicBezTo>
                  <a:pt x="3365366" y="577252"/>
                  <a:pt x="2002541" y="556317"/>
                  <a:pt x="1736651" y="545871"/>
                </a:cubicBezTo>
                <a:cubicBezTo>
                  <a:pt x="1646198" y="721495"/>
                  <a:pt x="1603448" y="754278"/>
                  <a:pt x="1454888" y="880796"/>
                </a:cubicBezTo>
                <a:lnTo>
                  <a:pt x="0" y="95410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The Mass-Longevity Triangle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868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512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5124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/>
      <p:bldP spid="512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0"/>
          <a:stretch/>
        </p:blipFill>
        <p:spPr>
          <a:xfrm>
            <a:off x="2082801" y="2514600"/>
            <a:ext cx="3744592" cy="196111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399" y="0"/>
            <a:ext cx="4216400" cy="23717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3048000"/>
            <a:ext cx="4961148" cy="36692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63054" y="4882631"/>
            <a:ext cx="33836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More l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evels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宋体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48200" y="12241"/>
            <a:ext cx="7543800" cy="224676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Stopped at nerve level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Lower levels (e.g. channels) heavily studied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Defer lower levels for now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Focus on additional layers (OS) and functions (speech, cognition)</a:t>
            </a:r>
          </a:p>
        </p:txBody>
      </p:sp>
    </p:spTree>
    <p:extLst>
      <p:ext uri="{BB962C8B-B14F-4D97-AF65-F5344CB8AC3E}">
        <p14:creationId xmlns:p14="http://schemas.microsoft.com/office/powerpoint/2010/main" val="17793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9448800" y="698718"/>
            <a:ext cx="221028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Acquire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Translate/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	integrate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Automate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915400" y="2857139"/>
            <a:ext cx="1600200" cy="523220"/>
          </a:xfrm>
          <a:prstGeom prst="rect">
            <a:avLst/>
          </a:prstGeom>
          <a:solidFill>
            <a:srgbClr val="FFFF00"/>
          </a:solidFill>
          <a:ln w="38100">
            <a:solidFill>
              <a:sysClr val="windowText" lastClr="000000"/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Sensory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172200" y="2857139"/>
            <a:ext cx="1600200" cy="523220"/>
          </a:xfrm>
          <a:prstGeom prst="rect">
            <a:avLst/>
          </a:prstGeom>
          <a:solidFill>
            <a:srgbClr val="FFFF00"/>
          </a:solidFill>
          <a:ln w="38100">
            <a:solidFill>
              <a:sysClr val="windowText" lastClr="000000"/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Motor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391400" y="2095139"/>
            <a:ext cx="1828800" cy="523220"/>
          </a:xfrm>
          <a:prstGeom prst="rect">
            <a:avLst/>
          </a:prstGeom>
          <a:solidFill>
            <a:srgbClr val="CCFFFF"/>
          </a:solidFill>
          <a:ln>
            <a:solidFill>
              <a:sysClr val="windowText" lastClr="000000"/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Prefrontal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391400" y="3619139"/>
            <a:ext cx="1828800" cy="523220"/>
          </a:xfrm>
          <a:prstGeom prst="rect">
            <a:avLst/>
          </a:prstGeom>
          <a:solidFill>
            <a:srgbClr val="CCFFFF"/>
          </a:solidFill>
          <a:ln>
            <a:solidFill>
              <a:sysClr val="windowText" lastClr="000000"/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Striatum</a:t>
            </a:r>
          </a:p>
        </p:txBody>
      </p:sp>
      <p:sp>
        <p:nvSpPr>
          <p:cNvPr id="36" name="Left Arrow 35"/>
          <p:cNvSpPr/>
          <p:nvPr/>
        </p:nvSpPr>
        <p:spPr bwMode="auto">
          <a:xfrm rot="1684913">
            <a:off x="8545592" y="2666692"/>
            <a:ext cx="876300" cy="266700"/>
          </a:xfrm>
          <a:prstGeom prst="leftArrow">
            <a:avLst>
              <a:gd name="adj1" fmla="val 33866"/>
              <a:gd name="adj2" fmla="val 50000"/>
            </a:avLst>
          </a:prstGeom>
          <a:solidFill>
            <a:schemeClr val="bg2">
              <a:lumMod val="60000"/>
              <a:lumOff val="4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7" name="Left Arrow 36"/>
          <p:cNvSpPr/>
          <p:nvPr/>
        </p:nvSpPr>
        <p:spPr bwMode="auto">
          <a:xfrm rot="1684913">
            <a:off x="7326391" y="3276292"/>
            <a:ext cx="876300" cy="266700"/>
          </a:xfrm>
          <a:prstGeom prst="leftArrow">
            <a:avLst>
              <a:gd name="adj1" fmla="val 33866"/>
              <a:gd name="adj2" fmla="val 50000"/>
            </a:avLst>
          </a:prstGeom>
          <a:solidFill>
            <a:schemeClr val="bg2">
              <a:lumMod val="60000"/>
              <a:lumOff val="4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8" name="Left Arrow 37"/>
          <p:cNvSpPr/>
          <p:nvPr/>
        </p:nvSpPr>
        <p:spPr bwMode="auto">
          <a:xfrm rot="20150828">
            <a:off x="7255206" y="2643743"/>
            <a:ext cx="876300" cy="266700"/>
          </a:xfrm>
          <a:prstGeom prst="leftArrow">
            <a:avLst>
              <a:gd name="adj1" fmla="val 33866"/>
              <a:gd name="adj2" fmla="val 50000"/>
            </a:avLst>
          </a:prstGeom>
          <a:solidFill>
            <a:schemeClr val="bg2">
              <a:lumMod val="60000"/>
              <a:lumOff val="4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9" name="Left Arrow 38"/>
          <p:cNvSpPr/>
          <p:nvPr/>
        </p:nvSpPr>
        <p:spPr bwMode="auto">
          <a:xfrm rot="20150828">
            <a:off x="8322006" y="3329544"/>
            <a:ext cx="876300" cy="266700"/>
          </a:xfrm>
          <a:prstGeom prst="leftArrow">
            <a:avLst>
              <a:gd name="adj1" fmla="val 33866"/>
              <a:gd name="adj2" fmla="val 50000"/>
            </a:avLst>
          </a:prstGeom>
          <a:solidFill>
            <a:schemeClr val="bg2">
              <a:lumMod val="60000"/>
              <a:lumOff val="4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0" name="Left Arrow 39"/>
          <p:cNvSpPr/>
          <p:nvPr/>
        </p:nvSpPr>
        <p:spPr bwMode="auto">
          <a:xfrm rot="5400000">
            <a:off x="8915400" y="4000139"/>
            <a:ext cx="1600200" cy="533400"/>
          </a:xfrm>
          <a:prstGeom prst="leftArrow">
            <a:avLst>
              <a:gd name="adj1" fmla="val 33866"/>
              <a:gd name="adj2" fmla="val 50000"/>
            </a:avLst>
          </a:prstGeom>
          <a:solidFill>
            <a:srgbClr val="FFFF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1" name="Left Arrow 40"/>
          <p:cNvSpPr/>
          <p:nvPr/>
        </p:nvSpPr>
        <p:spPr bwMode="auto">
          <a:xfrm rot="16200000">
            <a:off x="6286500" y="4038239"/>
            <a:ext cx="1600200" cy="457200"/>
          </a:xfrm>
          <a:prstGeom prst="leftArrow">
            <a:avLst>
              <a:gd name="adj1" fmla="val 33866"/>
              <a:gd name="adj2" fmla="val 50000"/>
            </a:avLst>
          </a:prstGeom>
          <a:solidFill>
            <a:srgbClr val="FFFF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2" name="Left Arrow 31"/>
          <p:cNvSpPr/>
          <p:nvPr/>
        </p:nvSpPr>
        <p:spPr bwMode="auto">
          <a:xfrm>
            <a:off x="7696200" y="2857139"/>
            <a:ext cx="1219200" cy="533400"/>
          </a:xfrm>
          <a:prstGeom prst="leftArrow">
            <a:avLst/>
          </a:prstGeom>
          <a:solidFill>
            <a:srgbClr val="FFFF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982200" y="4343401"/>
            <a:ext cx="1905000" cy="954107"/>
          </a:xfrm>
          <a:prstGeom prst="rect">
            <a:avLst/>
          </a:prstGeom>
          <a:solidFill>
            <a:srgbClr val="FFFF00"/>
          </a:solidFill>
          <a:ln>
            <a:solidFill>
              <a:sysClr val="windowText" lastClr="000000"/>
            </a:solidFill>
          </a:ln>
          <a:effectLst>
            <a:outerShdw blurRad="50800" dist="215900" dir="13500000" algn="br" rotWithShape="0">
              <a:prstClr val="black">
                <a:alpha val="53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Fast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Inflexible</a:t>
            </a:r>
          </a:p>
        </p:txBody>
      </p:sp>
      <p:pic>
        <p:nvPicPr>
          <p:cNvPr id="45" name="Picture 3"/>
          <p:cNvPicPr>
            <a:picLocks noChangeAspect="1" noChangeArrowheads="1"/>
          </p:cNvPicPr>
          <p:nvPr/>
        </p:nvPicPr>
        <p:blipFill>
          <a:blip r:embed="rId3" cstate="print"/>
          <a:srcRect b="53268"/>
          <a:stretch>
            <a:fillRect/>
          </a:stretch>
        </p:blipFill>
        <p:spPr bwMode="auto">
          <a:xfrm>
            <a:off x="6096000" y="5259046"/>
            <a:ext cx="1976438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4" cstate="print"/>
          <a:srcRect b="53333"/>
          <a:stretch>
            <a:fillRect/>
          </a:stretch>
        </p:blipFill>
        <p:spPr bwMode="auto">
          <a:xfrm>
            <a:off x="8797340" y="5259048"/>
            <a:ext cx="1522999" cy="1600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Up Arrow 48"/>
          <p:cNvSpPr/>
          <p:nvPr/>
        </p:nvSpPr>
        <p:spPr bwMode="auto">
          <a:xfrm>
            <a:off x="9024938" y="5792446"/>
            <a:ext cx="228600" cy="533400"/>
          </a:xfrm>
          <a:prstGeom prst="upArrow">
            <a:avLst/>
          </a:prstGeom>
          <a:solidFill>
            <a:srgbClr val="00B050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2" name="Up Arrow 51"/>
          <p:cNvSpPr/>
          <p:nvPr/>
        </p:nvSpPr>
        <p:spPr bwMode="auto">
          <a:xfrm>
            <a:off x="9024938" y="6630646"/>
            <a:ext cx="228600" cy="533400"/>
          </a:xfrm>
          <a:prstGeom prst="upArrow">
            <a:avLst/>
          </a:prstGeom>
          <a:solidFill>
            <a:srgbClr val="00B050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391400" y="5487646"/>
            <a:ext cx="1905000" cy="1039356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  <a:effectLst>
            <a:outerShdw blurRad="50800" dist="215900" dir="13500000" algn="br" rotWithShape="0">
              <a:prstClr val="black">
                <a:alpha val="53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Reflex</a:t>
            </a:r>
          </a:p>
        </p:txBody>
      </p:sp>
      <p:sp>
        <p:nvSpPr>
          <p:cNvPr id="23" name="Right Arrow 22"/>
          <p:cNvSpPr/>
          <p:nvPr/>
        </p:nvSpPr>
        <p:spPr bwMode="auto">
          <a:xfrm rot="1614512">
            <a:off x="6583228" y="2685949"/>
            <a:ext cx="3884376" cy="1066800"/>
          </a:xfrm>
          <a:prstGeom prst="rightArrow">
            <a:avLst/>
          </a:prstGeom>
          <a:solidFill>
            <a:srgbClr val="99FF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165100" dir="13500000" algn="br" rotWithShape="0">
              <a:prstClr val="black">
                <a:alpha val="90000"/>
              </a:prstClr>
            </a:outerShdw>
          </a:effectLst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Learning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523954" y="1458989"/>
            <a:ext cx="1676400" cy="954107"/>
          </a:xfrm>
          <a:prstGeom prst="rect">
            <a:avLst/>
          </a:prstGeom>
          <a:solidFill>
            <a:srgbClr val="CCFFFF"/>
          </a:solidFill>
          <a:ln>
            <a:solidFill>
              <a:sysClr val="windowText" lastClr="000000"/>
            </a:solidFill>
          </a:ln>
          <a:effectLst>
            <a:outerShdw blurRad="50800" dist="215900" dir="13500000" algn="br" rotWithShape="0">
              <a:prstClr val="black">
                <a:alpha val="53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Slow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Flexible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0"/>
          <a:stretch/>
        </p:blipFill>
        <p:spPr>
          <a:xfrm>
            <a:off x="675008" y="2786541"/>
            <a:ext cx="4470400" cy="234123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5400" y="0"/>
            <a:ext cx="4953851" cy="278654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04800" y="5370493"/>
            <a:ext cx="4840608" cy="95535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Learning is high priority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How to best add learning?</a:t>
            </a:r>
          </a:p>
        </p:txBody>
      </p:sp>
    </p:spTree>
    <p:extLst>
      <p:ext uri="{BB962C8B-B14F-4D97-AF65-F5344CB8AC3E}">
        <p14:creationId xmlns:p14="http://schemas.microsoft.com/office/powerpoint/2010/main" val="18158675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/>
          <p:cNvSpPr/>
          <p:nvPr/>
        </p:nvSpPr>
        <p:spPr>
          <a:xfrm>
            <a:off x="2203673" y="805697"/>
            <a:ext cx="1447800" cy="609847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2684291" y="1128272"/>
            <a:ext cx="1447800" cy="609847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3408191" y="1552297"/>
            <a:ext cx="1447800" cy="609847"/>
          </a:xfrm>
          <a:prstGeom prst="rect">
            <a:avLst/>
          </a:prstGeom>
          <a:solidFill>
            <a:srgbClr val="FF99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4004920" y="1927904"/>
            <a:ext cx="1447800" cy="609847"/>
          </a:xfrm>
          <a:prstGeom prst="rect">
            <a:avLst/>
          </a:prstGeom>
          <a:solidFill>
            <a:srgbClr val="FF99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904074" y="1876160"/>
            <a:ext cx="976036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Law</a:t>
            </a:r>
          </a:p>
        </p:txBody>
      </p:sp>
      <p:sp>
        <p:nvSpPr>
          <p:cNvPr id="58" name="Left-Right Arrow 57"/>
          <p:cNvSpPr/>
          <p:nvPr/>
        </p:nvSpPr>
        <p:spPr>
          <a:xfrm rot="1913745">
            <a:off x="2996771" y="1257746"/>
            <a:ext cx="1528771" cy="592667"/>
          </a:xfrm>
          <a:prstGeom prst="leftRightArrow">
            <a:avLst/>
          </a:prstGeom>
          <a:solidFill>
            <a:srgbClr val="99CC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22114" y="2106866"/>
            <a:ext cx="768928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Fast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42672" y="547753"/>
            <a:ext cx="875753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Slow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796651" y="3498640"/>
            <a:ext cx="901209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Rigid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3796651" y="3099270"/>
            <a:ext cx="1741631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Inaccurate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128134" y="3444077"/>
            <a:ext cx="1328377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Flexible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128135" y="3071158"/>
            <a:ext cx="1493166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Accurate</a:t>
            </a:r>
          </a:p>
        </p:txBody>
      </p:sp>
      <p:cxnSp>
        <p:nvCxnSpPr>
          <p:cNvPr id="65" name="Straight Arrow Connector 64"/>
          <p:cNvCxnSpPr/>
          <p:nvPr/>
        </p:nvCxnSpPr>
        <p:spPr>
          <a:xfrm flipV="1">
            <a:off x="1142999" y="273180"/>
            <a:ext cx="0" cy="287202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1143000" y="3145208"/>
            <a:ext cx="462171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1228603" y="1003151"/>
            <a:ext cx="3338100" cy="20277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1421517" y="244202"/>
            <a:ext cx="1659429" cy="584775"/>
          </a:xfrm>
          <a:prstGeom prst="rect">
            <a:avLst/>
          </a:prstGeom>
          <a:solidFill>
            <a:srgbClr val="66FFFF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Planning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Calibri"/>
              <a:ea typeface="宋体"/>
              <a:cs typeface="Arial" panose="020B0604020202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5153211" y="2313679"/>
            <a:ext cx="1233607" cy="584775"/>
          </a:xfrm>
          <a:prstGeom prst="rect">
            <a:avLst/>
          </a:prstGeom>
          <a:solidFill>
            <a:srgbClr val="FFCCCC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Reflex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70" name="Explosion 2 69"/>
          <p:cNvSpPr/>
          <p:nvPr/>
        </p:nvSpPr>
        <p:spPr bwMode="auto">
          <a:xfrm>
            <a:off x="990600" y="1929362"/>
            <a:ext cx="2237330" cy="1053890"/>
          </a:xfrm>
          <a:prstGeom prst="irregularSeal2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  <a:tileRect/>
          </a:gra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20" tIns="60960" rIns="121920" bIns="6096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Virtual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63667" y="394141"/>
            <a:ext cx="4641033" cy="2390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Universal laws and </a:t>
            </a:r>
            <a:endParaRPr kumimoji="0" lang="en-US" sz="3733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v</a:t>
            </a:r>
            <a:r>
              <a:rPr kumimoji="0" lang="en-US" sz="3733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irtual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architectures</a:t>
            </a:r>
            <a:endParaRPr kumimoji="0" lang="en-US" sz="37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990600" y="4930963"/>
            <a:ext cx="8512843" cy="18156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Laws: 					constrains the possible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Architectures: 		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deconstrains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the </a:t>
            </a:r>
            <a:r>
              <a:rPr kumimoji="0" lang="en-US" sz="3733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lawful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Virtualization:		create sweet spot</a:t>
            </a:r>
            <a:endParaRPr kumimoji="0" lang="en-US" sz="37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095168" y="2753845"/>
            <a:ext cx="3874799" cy="156966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  <a:effectLst>
            <a:outerShdw blurRad="50800" dist="1397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Architectures: 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Good, Bad, Ugly, Hijacked,…</a:t>
            </a:r>
          </a:p>
        </p:txBody>
      </p:sp>
    </p:spTree>
    <p:extLst>
      <p:ext uri="{BB962C8B-B14F-4D97-AF65-F5344CB8AC3E}">
        <p14:creationId xmlns:p14="http://schemas.microsoft.com/office/powerpoint/2010/main" val="407453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563667" y="394141"/>
            <a:ext cx="4641033" cy="3293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Universal laws and </a:t>
            </a:r>
            <a:r>
              <a:rPr kumimoji="0" lang="en-US" sz="3733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architectures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“constraints that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deconstrain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3366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904074" y="1876160"/>
            <a:ext cx="976036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Law</a:t>
            </a:r>
          </a:p>
        </p:txBody>
      </p:sp>
      <p:sp>
        <p:nvSpPr>
          <p:cNvPr id="36" name="Left-Right Arrow 35"/>
          <p:cNvSpPr/>
          <p:nvPr/>
        </p:nvSpPr>
        <p:spPr>
          <a:xfrm rot="1913745">
            <a:off x="2996771" y="1257746"/>
            <a:ext cx="1528771" cy="592667"/>
          </a:xfrm>
          <a:prstGeom prst="leftRightArrow">
            <a:avLst/>
          </a:prstGeom>
          <a:solidFill>
            <a:srgbClr val="3333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832368" y="847221"/>
            <a:ext cx="264168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Architecture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2114" y="2106866"/>
            <a:ext cx="768928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Fast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42672" y="547753"/>
            <a:ext cx="875753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Slow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796651" y="3498640"/>
            <a:ext cx="901209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Rigid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796651" y="3099270"/>
            <a:ext cx="1708994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Inaccurate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128134" y="3444077"/>
            <a:ext cx="1290097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Flexible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28135" y="3071158"/>
            <a:ext cx="1466940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Accurate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1142999" y="273180"/>
            <a:ext cx="0" cy="287202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1143000" y="3145208"/>
            <a:ext cx="462171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228603" y="1003151"/>
            <a:ext cx="3338100" cy="20277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1421517" y="244202"/>
            <a:ext cx="1724126" cy="584775"/>
          </a:xfrm>
          <a:prstGeom prst="rect">
            <a:avLst/>
          </a:prstGeom>
          <a:solidFill>
            <a:srgbClr val="66FFFF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Software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153211" y="2313679"/>
            <a:ext cx="1858586" cy="584775"/>
          </a:xfrm>
          <a:prstGeom prst="rect">
            <a:avLst/>
          </a:prstGeom>
          <a:solidFill>
            <a:srgbClr val="FFCCCC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Hardware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990600" y="4930963"/>
            <a:ext cx="8512843" cy="1241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Laws: 					constrains the possible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Architectures: 		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deconstrains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the lawful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884183" y="3444077"/>
            <a:ext cx="25207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Gerhart &amp;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Kirschner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3366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110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uiExpand="1"/>
      <p:bldP spid="36" grpId="0" animBg="1"/>
      <p:bldP spid="37" grpId="0"/>
      <p:bldP spid="45" grpId="0" uiExpand="1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563667" y="394141"/>
            <a:ext cx="4641033" cy="2390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Universal laws and </a:t>
            </a:r>
            <a:endParaRPr kumimoji="0" lang="en-US" sz="3733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v</a:t>
            </a:r>
            <a:r>
              <a:rPr kumimoji="0" lang="en-US" sz="3733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irtual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architectures</a:t>
            </a:r>
            <a:endParaRPr kumimoji="0" lang="en-US" sz="37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904074" y="1876160"/>
            <a:ext cx="976036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Law</a:t>
            </a:r>
          </a:p>
        </p:txBody>
      </p:sp>
      <p:sp>
        <p:nvSpPr>
          <p:cNvPr id="36" name="Left-Right Arrow 35"/>
          <p:cNvSpPr/>
          <p:nvPr/>
        </p:nvSpPr>
        <p:spPr>
          <a:xfrm rot="1913745">
            <a:off x="2996771" y="1257746"/>
            <a:ext cx="1528771" cy="592667"/>
          </a:xfrm>
          <a:prstGeom prst="leftRightArrow">
            <a:avLst/>
          </a:prstGeom>
          <a:solidFill>
            <a:srgbClr val="3333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832368" y="847221"/>
            <a:ext cx="264168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Architecture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2114" y="2106866"/>
            <a:ext cx="768928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Fast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42672" y="547753"/>
            <a:ext cx="875753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Slow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796651" y="3498640"/>
            <a:ext cx="901209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Rigid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796651" y="3099270"/>
            <a:ext cx="1708994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Inaccurate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128134" y="3444077"/>
            <a:ext cx="1290097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Flexible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28135" y="3071158"/>
            <a:ext cx="1466940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Accurate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1142999" y="273180"/>
            <a:ext cx="0" cy="287202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1143000" y="3145208"/>
            <a:ext cx="462171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228603" y="1003151"/>
            <a:ext cx="3338100" cy="20277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1421517" y="244202"/>
            <a:ext cx="1724126" cy="584775"/>
          </a:xfrm>
          <a:prstGeom prst="rect">
            <a:avLst/>
          </a:prstGeom>
          <a:solidFill>
            <a:srgbClr val="66FFFF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Software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153211" y="2313679"/>
            <a:ext cx="1858586" cy="584775"/>
          </a:xfrm>
          <a:prstGeom prst="rect">
            <a:avLst/>
          </a:prstGeom>
          <a:solidFill>
            <a:srgbClr val="FFCCCC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Hardware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990600" y="4930963"/>
            <a:ext cx="8512843" cy="18156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Laws: 					constrains the possible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Architectures: 		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deconstrains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the </a:t>
            </a:r>
            <a:r>
              <a:rPr kumimoji="0" lang="en-US" sz="3733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lawful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Virtualization:		create sweet spot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23" name="Explosion 2 22"/>
          <p:cNvSpPr/>
          <p:nvPr/>
        </p:nvSpPr>
        <p:spPr bwMode="auto">
          <a:xfrm>
            <a:off x="1003336" y="2181542"/>
            <a:ext cx="2237330" cy="852424"/>
          </a:xfrm>
          <a:prstGeom prst="irregularSeal2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  <a:tileRect/>
          </a:gra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20" tIns="60960" rIns="121920" bIns="6096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Virtual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57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563667" y="394141"/>
            <a:ext cx="4641033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Diversity 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Sweet 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Spots</a:t>
            </a:r>
            <a:endParaRPr kumimoji="0" lang="en-US" sz="37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904074" y="1876160"/>
            <a:ext cx="976036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Law</a:t>
            </a:r>
          </a:p>
        </p:txBody>
      </p:sp>
      <p:sp>
        <p:nvSpPr>
          <p:cNvPr id="36" name="Left-Right Arrow 35"/>
          <p:cNvSpPr/>
          <p:nvPr/>
        </p:nvSpPr>
        <p:spPr>
          <a:xfrm rot="1913745">
            <a:off x="2996771" y="1257746"/>
            <a:ext cx="1528771" cy="592667"/>
          </a:xfrm>
          <a:prstGeom prst="leftRightArrow">
            <a:avLst/>
          </a:prstGeom>
          <a:solidFill>
            <a:srgbClr val="3333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832368" y="847221"/>
            <a:ext cx="264168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Architecture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2114" y="2106866"/>
            <a:ext cx="781561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Fast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42672" y="547753"/>
            <a:ext cx="902106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Slow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796651" y="3498640"/>
            <a:ext cx="925253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Rigid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796651" y="3099270"/>
            <a:ext cx="1741631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Inaccurate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128134" y="3444077"/>
            <a:ext cx="1328377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Flexible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28135" y="3071158"/>
            <a:ext cx="1493166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Accurate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1142999" y="273180"/>
            <a:ext cx="0" cy="287202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1228603" y="3145209"/>
            <a:ext cx="462171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228603" y="1003151"/>
            <a:ext cx="3338100" cy="20277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1421517" y="244202"/>
            <a:ext cx="1679883" cy="584775"/>
          </a:xfrm>
          <a:prstGeom prst="rect">
            <a:avLst/>
          </a:prstGeom>
          <a:solidFill>
            <a:srgbClr val="66FFFF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Software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153211" y="2313679"/>
            <a:ext cx="1818511" cy="584775"/>
          </a:xfrm>
          <a:prstGeom prst="rect">
            <a:avLst/>
          </a:prstGeom>
          <a:solidFill>
            <a:srgbClr val="FFCCCC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Hardware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990600" y="4930963"/>
            <a:ext cx="8512843" cy="18156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Laws: 					constrains the possible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Architectures: 		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deconstrains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the </a:t>
            </a:r>
            <a:r>
              <a:rPr kumimoji="0" lang="en-US" sz="3733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lawful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Virtualization:		create sweet spot</a:t>
            </a:r>
            <a:endParaRPr kumimoji="0" lang="en-US" sz="37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23" name="Explosion 2 22"/>
          <p:cNvSpPr/>
          <p:nvPr/>
        </p:nvSpPr>
        <p:spPr bwMode="auto">
          <a:xfrm>
            <a:off x="1003336" y="2181542"/>
            <a:ext cx="2237330" cy="852424"/>
          </a:xfrm>
          <a:prstGeom prst="irregularSeal2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  <a:tileRect/>
          </a:gra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20" tIns="60960" rIns="121920" bIns="6096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DSS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32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1729508" y="1858478"/>
            <a:ext cx="10318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Law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2114" y="2106866"/>
            <a:ext cx="768928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Fast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42672" y="547753"/>
            <a:ext cx="875753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Slow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796651" y="3498640"/>
            <a:ext cx="901209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Rigid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796651" y="3099270"/>
            <a:ext cx="1708994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Inaccurate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128134" y="3444077"/>
            <a:ext cx="1290097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Flexible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28135" y="3071158"/>
            <a:ext cx="1466940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Accurate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1142999" y="273180"/>
            <a:ext cx="0" cy="287202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1143000" y="3145208"/>
            <a:ext cx="462171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228603" y="1003151"/>
            <a:ext cx="3338100" cy="20277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1421517" y="244202"/>
            <a:ext cx="1484702" cy="461665"/>
          </a:xfrm>
          <a:prstGeom prst="rect">
            <a:avLst/>
          </a:prstGeom>
          <a:solidFill>
            <a:srgbClr val="66FFFF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Software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153211" y="2313679"/>
            <a:ext cx="1588897" cy="461665"/>
          </a:xfrm>
          <a:prstGeom prst="rect">
            <a:avLst/>
          </a:prstGeom>
          <a:solidFill>
            <a:srgbClr val="FFCCCC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Hardware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990600" y="4930963"/>
            <a:ext cx="77640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Laws: 					constrains the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possible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82000" y="1344175"/>
            <a:ext cx="3074881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At any </a:t>
            </a:r>
            <a:r>
              <a:rPr lang="en-US" sz="2800" i="1" dirty="0" smtClean="0"/>
              <a:t>level</a:t>
            </a:r>
            <a:r>
              <a:rPr lang="en-US" sz="2800" dirty="0" smtClean="0"/>
              <a:t>, </a:t>
            </a:r>
          </a:p>
          <a:p>
            <a:r>
              <a:rPr lang="en-US" sz="2800" dirty="0" smtClean="0"/>
              <a:t>a </a:t>
            </a:r>
            <a:r>
              <a:rPr lang="en-US" sz="2800" i="1" dirty="0" smtClean="0"/>
              <a:t>law</a:t>
            </a:r>
            <a:r>
              <a:rPr lang="en-US" sz="2800" dirty="0" smtClean="0"/>
              <a:t> can be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Phenomenology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“Theory”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Mathematics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133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uiExpand="1"/>
      <p:bldP spid="45" grpId="0" uiExpand="1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mage result for runn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84146" y="388477"/>
            <a:ext cx="1131179" cy="173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24051" y="4835688"/>
            <a:ext cx="1155060" cy="58477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Fast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15718" y="5879238"/>
            <a:ext cx="2313453" cy="52321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Inaccurate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67677" y="5885221"/>
            <a:ext cx="2239716" cy="101566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A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Accurate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smtClean="0">
                <a:solidFill>
                  <a:srgbClr val="0000FA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Flexible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FA"/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2337" y="896609"/>
            <a:ext cx="1135183" cy="52321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Slow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1876444" y="312485"/>
            <a:ext cx="0" cy="557273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876444" y="5885219"/>
            <a:ext cx="920929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311468" y="1052732"/>
            <a:ext cx="18644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w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alk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/run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438400" y="2895600"/>
            <a:ext cx="2157187" cy="1236871"/>
          </a:xfrm>
          <a:prstGeom prst="rect">
            <a:avLst/>
          </a:prstGeom>
          <a:solidFill>
            <a:srgbClr val="FFFF00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>
            <a:defPPr>
              <a:defRPr lang="en-US"/>
            </a:defPPr>
            <a:lvl1pPr marR="0" lvl="0" indent="0" algn="ctr" defTabSz="914377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Arial"/>
              </a:defRPr>
            </a:lvl1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Global 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/>
            </a:endParaRP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Transport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5793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4276" b="24506"/>
          <a:stretch/>
        </p:blipFill>
        <p:spPr>
          <a:xfrm>
            <a:off x="8517910" y="3914274"/>
            <a:ext cx="3497179" cy="9614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8530" b="19096"/>
          <a:stretch/>
        </p:blipFill>
        <p:spPr>
          <a:xfrm>
            <a:off x="5353052" y="2027185"/>
            <a:ext cx="2640479" cy="1235242"/>
          </a:xfrm>
          <a:prstGeom prst="rect">
            <a:avLst/>
          </a:prstGeom>
        </p:spPr>
      </p:pic>
      <p:pic>
        <p:nvPicPr>
          <p:cNvPr id="6" name="Picture 2" descr="Image result for runn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84146" y="388477"/>
            <a:ext cx="1131179" cy="173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715718" y="5879238"/>
            <a:ext cx="2313453" cy="52321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Inaccurate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2337" y="896609"/>
            <a:ext cx="1135183" cy="52321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Slow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1876444" y="312485"/>
            <a:ext cx="0" cy="557273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876444" y="5885219"/>
            <a:ext cx="920929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926020" y="1507839"/>
            <a:ext cx="5041503" cy="36029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069546" y="3264014"/>
            <a:ext cx="1151596" cy="523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drive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142266" y="4983428"/>
            <a:ext cx="670119" cy="523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fly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311468" y="1052732"/>
            <a:ext cx="18644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w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alk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/run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852170" y="4850427"/>
            <a:ext cx="20826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Not to scale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4051" y="4835688"/>
            <a:ext cx="1155060" cy="58477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Fast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67677" y="5885221"/>
            <a:ext cx="2239716" cy="101566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A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Accurate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smtClean="0">
                <a:solidFill>
                  <a:srgbClr val="0000FA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Flexible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FA"/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060209" y="621844"/>
            <a:ext cx="26720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latin typeface="Arial Black" panose="020B0A04020102020204" pitchFamily="34" charset="0"/>
              </a:rPr>
              <a:t>SAT=Speed</a:t>
            </a:r>
          </a:p>
          <a:p>
            <a:pPr algn="r"/>
            <a:r>
              <a:rPr lang="en-US" sz="2800" b="1" dirty="0" smtClean="0">
                <a:latin typeface="Arial Black" panose="020B0A04020102020204" pitchFamily="34" charset="0"/>
              </a:rPr>
              <a:t>Accuracy</a:t>
            </a:r>
          </a:p>
          <a:p>
            <a:pPr algn="r"/>
            <a:r>
              <a:rPr lang="en-US" sz="2800" b="1" dirty="0" smtClean="0">
                <a:latin typeface="Arial Black" panose="020B0A04020102020204" pitchFamily="34" charset="0"/>
              </a:rPr>
              <a:t>Tradeoffs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438400" y="2895600"/>
            <a:ext cx="2157187" cy="1236871"/>
          </a:xfrm>
          <a:prstGeom prst="rect">
            <a:avLst/>
          </a:prstGeom>
          <a:solidFill>
            <a:srgbClr val="FFFF00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>
            <a:defPPr>
              <a:defRPr lang="en-US"/>
            </a:defPPr>
            <a:lvl1pPr marR="0" lvl="0" indent="0" algn="ctr" defTabSz="914377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Arial"/>
              </a:defRPr>
            </a:lvl1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Global 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/>
            </a:endParaRP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Transport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859109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lum bright="70000" contrast="-70000"/>
          </a:blip>
          <a:srcRect t="24276" b="24506"/>
          <a:stretch/>
        </p:blipFill>
        <p:spPr>
          <a:xfrm>
            <a:off x="8517910" y="3914274"/>
            <a:ext cx="3497179" cy="9614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lum bright="70000" contrast="-70000"/>
          </a:blip>
          <a:srcRect t="18530" b="19096"/>
          <a:stretch/>
        </p:blipFill>
        <p:spPr>
          <a:xfrm>
            <a:off x="5353052" y="2027185"/>
            <a:ext cx="2640479" cy="1235242"/>
          </a:xfrm>
          <a:prstGeom prst="rect">
            <a:avLst/>
          </a:prstGeom>
        </p:spPr>
      </p:pic>
      <p:pic>
        <p:nvPicPr>
          <p:cNvPr id="6" name="Picture 2" descr="Image result for running"/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84146" y="388477"/>
            <a:ext cx="1131179" cy="173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24051" y="4835688"/>
            <a:ext cx="1155060" cy="58477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Fast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15718" y="5879238"/>
            <a:ext cx="2313453" cy="52321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Inaccurate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67677" y="5885221"/>
            <a:ext cx="2239717" cy="58477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Accurate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2337" y="896609"/>
            <a:ext cx="1135183" cy="52321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Slow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1876444" y="312485"/>
            <a:ext cx="0" cy="557273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876444" y="5885219"/>
            <a:ext cx="920929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926020" y="1507839"/>
            <a:ext cx="5041503" cy="3602925"/>
          </a:xfrm>
          <a:prstGeom prst="line">
            <a:avLst/>
          </a:prstGeom>
          <a:ln w="38100">
            <a:solidFill>
              <a:srgbClr val="FFCCC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/>
          <a:srcRect l="19429" t="12062" r="18355" b="19824"/>
          <a:stretch/>
        </p:blipFill>
        <p:spPr>
          <a:xfrm>
            <a:off x="2967212" y="3748948"/>
            <a:ext cx="1826898" cy="137912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935" y="4460839"/>
            <a:ext cx="1373049" cy="177859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069546" y="3264014"/>
            <a:ext cx="1151596" cy="523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drive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142266" y="4983428"/>
            <a:ext cx="670119" cy="523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fly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311468" y="1052732"/>
            <a:ext cx="18644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w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alk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/run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553287" y="408169"/>
            <a:ext cx="3124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 Black" panose="020B0A04020102020204" pitchFamily="34" charset="0"/>
              </a:rPr>
              <a:t>Fictional superheroes have different “laws”</a:t>
            </a:r>
            <a:endParaRPr lang="en-US" sz="2800" dirty="0">
              <a:latin typeface="Arial Black" panose="020B0A040201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95526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59" y="32218"/>
            <a:ext cx="12976412" cy="765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1"/>
          <p:cNvSpPr txBox="1">
            <a:spLocks noChangeArrowheads="1"/>
          </p:cNvSpPr>
          <p:nvPr/>
        </p:nvSpPr>
        <p:spPr bwMode="auto">
          <a:xfrm>
            <a:off x="5279152" y="5972735"/>
            <a:ext cx="978153" cy="852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71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Mass</a:t>
            </a:r>
          </a:p>
          <a:p>
            <a:pPr marL="0" marR="0" lvl="0" indent="0" algn="ctr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71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(gr)</a:t>
            </a:r>
          </a:p>
        </p:txBody>
      </p:sp>
      <p:sp>
        <p:nvSpPr>
          <p:cNvPr id="5124" name="TextBox 3"/>
          <p:cNvSpPr txBox="1">
            <a:spLocks noChangeArrowheads="1"/>
          </p:cNvSpPr>
          <p:nvPr/>
        </p:nvSpPr>
        <p:spPr bwMode="auto">
          <a:xfrm rot="-5400000">
            <a:off x="-1290987" y="2952619"/>
            <a:ext cx="3187091" cy="52693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2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Longevity (years)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2279151" y="1619118"/>
            <a:ext cx="6324600" cy="3711458"/>
          </a:xfrm>
          <a:prstGeom prst="line">
            <a:avLst/>
          </a:prstGeom>
          <a:ln w="152400">
            <a:solidFill>
              <a:srgbClr val="0000F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2286000" y="2133600"/>
            <a:ext cx="0" cy="3200401"/>
          </a:xfrm>
          <a:prstGeom prst="line">
            <a:avLst/>
          </a:prstGeom>
          <a:ln w="152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27380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24276" b="24506"/>
          <a:stretch/>
        </p:blipFill>
        <p:spPr>
          <a:xfrm>
            <a:off x="7456203" y="5492416"/>
            <a:ext cx="4687113" cy="1288593"/>
          </a:xfrm>
          <a:prstGeom prst="rect">
            <a:avLst/>
          </a:prstGeom>
        </p:spPr>
      </p:pic>
      <p:pic>
        <p:nvPicPr>
          <p:cNvPr id="6" name="Picture 2" descr="Image result for runn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1229" y="266624"/>
            <a:ext cx="1623589" cy="2483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5"/>
          <a:srcRect t="18530" b="19096"/>
          <a:stretch/>
        </p:blipFill>
        <p:spPr>
          <a:xfrm>
            <a:off x="3699270" y="3075798"/>
            <a:ext cx="3408764" cy="1594652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207029" y="5458938"/>
            <a:ext cx="1031373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Fast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252528" y="6136715"/>
            <a:ext cx="1975221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Accurate</a:t>
            </a:r>
          </a:p>
        </p:txBody>
      </p:sp>
      <p:cxnSp>
        <p:nvCxnSpPr>
          <p:cNvPr id="60" name="Straight Arrow Connector 59"/>
          <p:cNvCxnSpPr/>
          <p:nvPr/>
        </p:nvCxnSpPr>
        <p:spPr>
          <a:xfrm flipV="1">
            <a:off x="1387348" y="3384884"/>
            <a:ext cx="0" cy="275183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>
            <a:off x="1387348" y="6136713"/>
            <a:ext cx="443593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Explosion 2 21"/>
          <p:cNvSpPr/>
          <p:nvPr/>
        </p:nvSpPr>
        <p:spPr bwMode="auto">
          <a:xfrm>
            <a:off x="1889649" y="4896199"/>
            <a:ext cx="1738955" cy="949128"/>
          </a:xfrm>
          <a:prstGeom prst="irregularSeal2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  <a:tileRect/>
          </a:gra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DSS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  <a:ea typeface="+mn-ea"/>
              <a:cs typeface="Arial"/>
            </a:endParaRPr>
          </a:p>
        </p:txBody>
      </p:sp>
      <p:sp>
        <p:nvSpPr>
          <p:cNvPr id="29" name="Circular Arrow 28"/>
          <p:cNvSpPr/>
          <p:nvPr/>
        </p:nvSpPr>
        <p:spPr bwMode="auto">
          <a:xfrm rot="1432376">
            <a:off x="2872383" y="1550875"/>
            <a:ext cx="2241665" cy="1887013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2328634"/>
              <a:gd name="adj5" fmla="val 12500"/>
            </a:avLst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  <a:tileRect/>
          </a:gra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/>
            </a:endParaRPr>
          </a:p>
        </p:txBody>
      </p:sp>
      <p:sp>
        <p:nvSpPr>
          <p:cNvPr id="30" name="Circular Arrow 29"/>
          <p:cNvSpPr/>
          <p:nvPr/>
        </p:nvSpPr>
        <p:spPr bwMode="auto">
          <a:xfrm rot="1432376">
            <a:off x="6696293" y="3543762"/>
            <a:ext cx="2241665" cy="1887013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2328634"/>
              <a:gd name="adj5" fmla="val 12500"/>
            </a:avLst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  <a:tileRect/>
          </a:gra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/>
            </a:endParaRPr>
          </a:p>
        </p:txBody>
      </p:sp>
      <p:sp>
        <p:nvSpPr>
          <p:cNvPr id="31" name="Circular Arrow 30"/>
          <p:cNvSpPr/>
          <p:nvPr/>
        </p:nvSpPr>
        <p:spPr bwMode="auto">
          <a:xfrm rot="12312998">
            <a:off x="5361163" y="4221631"/>
            <a:ext cx="2241665" cy="1887013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2328634"/>
              <a:gd name="adj5" fmla="val 12500"/>
            </a:avLst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  <a:tileRect/>
          </a:gra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/>
            </a:endParaRPr>
          </a:p>
        </p:txBody>
      </p:sp>
      <p:sp>
        <p:nvSpPr>
          <p:cNvPr id="32" name="Circular Arrow 31"/>
          <p:cNvSpPr/>
          <p:nvPr/>
        </p:nvSpPr>
        <p:spPr bwMode="auto">
          <a:xfrm rot="12312998">
            <a:off x="1854847" y="2286866"/>
            <a:ext cx="2241665" cy="1887013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2328634"/>
              <a:gd name="adj5" fmla="val 12500"/>
            </a:avLst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  <a:tileRect/>
          </a:gra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268797" y="2418492"/>
            <a:ext cx="2005678" cy="646331"/>
          </a:xfrm>
          <a:prstGeom prst="rect">
            <a:avLst/>
          </a:prstGeom>
          <a:solidFill>
            <a:srgbClr val="CCCCFF"/>
          </a:solidFill>
        </p:spPr>
        <p:txBody>
          <a:bodyPr wrap="non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Manual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宋体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19427" y="4664984"/>
            <a:ext cx="2005678" cy="646331"/>
          </a:xfrm>
          <a:prstGeom prst="rect">
            <a:avLst/>
          </a:prstGeom>
          <a:solidFill>
            <a:srgbClr val="CCCCFF"/>
          </a:solidFill>
        </p:spPr>
        <p:txBody>
          <a:bodyPr wrap="non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Manual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宋体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 rot="20840753">
            <a:off x="4041526" y="3277489"/>
            <a:ext cx="2406428" cy="707886"/>
          </a:xfrm>
          <a:prstGeom prst="rect">
            <a:avLst/>
          </a:prstGeom>
          <a:solidFill>
            <a:srgbClr val="CCCCFF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specific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523513" y="194060"/>
            <a:ext cx="2941541" cy="1068683"/>
          </a:xfrm>
          <a:prstGeom prst="rect">
            <a:avLst/>
          </a:prstGeom>
          <a:gradFill flip="none" rotWithShape="1">
            <a:gsLst>
              <a:gs pos="0">
                <a:srgbClr val="FF99CC"/>
              </a:gs>
              <a:gs pos="25000">
                <a:srgbClr val="FFA589"/>
              </a:gs>
              <a:gs pos="50000">
                <a:srgbClr val="FFFF00"/>
              </a:gs>
              <a:gs pos="75000">
                <a:srgbClr val="12FEDC"/>
              </a:gs>
              <a:gs pos="100000">
                <a:srgbClr val="99CCFF"/>
              </a:gs>
            </a:gsLst>
            <a:lin ang="5400000" scaled="0"/>
            <a:tileRect/>
          </a:gra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>
            <a:defPPr>
              <a:defRPr lang="en-US"/>
            </a:defPPr>
            <a:lvl1pPr marR="0" lvl="0" indent="0" algn="ctr" defTabSz="914377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Arial"/>
              </a:defRPr>
            </a:lvl1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Global 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/>
            </a:endParaRP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Transport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02201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15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4276" b="24506"/>
          <a:stretch/>
        </p:blipFill>
        <p:spPr>
          <a:xfrm>
            <a:off x="7456203" y="5492416"/>
            <a:ext cx="4687113" cy="1288593"/>
          </a:xfrm>
          <a:prstGeom prst="rect">
            <a:avLst/>
          </a:prstGeom>
          <a:gradFill flip="none" rotWithShape="1">
            <a:gsLst>
              <a:gs pos="0">
                <a:srgbClr val="FF99CC"/>
              </a:gs>
              <a:gs pos="25000">
                <a:srgbClr val="FFA589"/>
              </a:gs>
              <a:gs pos="50000">
                <a:srgbClr val="FFFF00"/>
              </a:gs>
              <a:gs pos="75000">
                <a:srgbClr val="12FEDC"/>
              </a:gs>
              <a:gs pos="100000">
                <a:srgbClr val="99CCFF"/>
              </a:gs>
            </a:gsLst>
            <a:lin ang="5400000" scaled="0"/>
            <a:tileRect/>
          </a:gra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pic>
      <p:pic>
        <p:nvPicPr>
          <p:cNvPr id="6" name="Picture 2" descr="Image result for runn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1229" y="266624"/>
            <a:ext cx="1623589" cy="2483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4"/>
          <a:srcRect t="18530" b="19096"/>
          <a:stretch/>
        </p:blipFill>
        <p:spPr>
          <a:xfrm>
            <a:off x="3699270" y="3075798"/>
            <a:ext cx="3408764" cy="159465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18576" y="4219333"/>
            <a:ext cx="2184622" cy="1121739"/>
          </a:xfrm>
          <a:prstGeom prst="rect">
            <a:avLst/>
          </a:prstGeom>
          <a:gradFill flip="none" rotWithShape="1">
            <a:gsLst>
              <a:gs pos="0">
                <a:srgbClr val="FF99CC"/>
              </a:gs>
              <a:gs pos="25000">
                <a:srgbClr val="FFA589"/>
              </a:gs>
              <a:gs pos="50000">
                <a:srgbClr val="FFFF00"/>
              </a:gs>
              <a:gs pos="75000">
                <a:srgbClr val="12FEDC"/>
              </a:gs>
              <a:gs pos="100000">
                <a:srgbClr val="99CCFF"/>
              </a:gs>
            </a:gsLst>
            <a:lin ang="5400000" scaled="0"/>
            <a:tileRect/>
          </a:gra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>
            <a:defPPr>
              <a:defRPr lang="en-US"/>
            </a:defPPr>
            <a:lvl1pPr marR="0" lvl="0" indent="0" algn="ctr" defTabSz="914377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Arial"/>
              </a:defRPr>
            </a:lvl1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Virtual </a:t>
            </a: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Automatic</a:t>
            </a: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Unconscious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04032" y="2019379"/>
            <a:ext cx="2184622" cy="1121739"/>
          </a:xfrm>
          <a:prstGeom prst="rect">
            <a:avLst/>
          </a:prstGeom>
          <a:gradFill flip="none" rotWithShape="1">
            <a:gsLst>
              <a:gs pos="0">
                <a:srgbClr val="FF99CC"/>
              </a:gs>
              <a:gs pos="25000">
                <a:srgbClr val="FFA589"/>
              </a:gs>
              <a:gs pos="50000">
                <a:srgbClr val="FFFF00"/>
              </a:gs>
              <a:gs pos="75000">
                <a:srgbClr val="12FEDC"/>
              </a:gs>
              <a:gs pos="100000">
                <a:srgbClr val="99CCFF"/>
              </a:gs>
            </a:gsLst>
            <a:lin ang="5400000" scaled="0"/>
            <a:tileRect/>
          </a:gra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>
            <a:defPPr>
              <a:defRPr lang="en-US"/>
            </a:defPPr>
            <a:lvl1pPr marR="0" lvl="0" indent="0" algn="ctr" defTabSz="914377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Arial"/>
              </a:defRPr>
            </a:lvl1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Virtual </a:t>
            </a: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Automatic</a:t>
            </a: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Unconscious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779650" y="5577615"/>
            <a:ext cx="2184622" cy="1121739"/>
          </a:xfrm>
          <a:prstGeom prst="rect">
            <a:avLst/>
          </a:prstGeom>
          <a:gradFill flip="none" rotWithShape="1">
            <a:gsLst>
              <a:gs pos="0">
                <a:srgbClr val="FF99CC"/>
              </a:gs>
              <a:gs pos="25000">
                <a:srgbClr val="FFA589"/>
              </a:gs>
              <a:gs pos="50000">
                <a:srgbClr val="FFFF00"/>
              </a:gs>
              <a:gs pos="75000">
                <a:srgbClr val="12FEDC"/>
              </a:gs>
              <a:gs pos="100000">
                <a:srgbClr val="99CCFF"/>
              </a:gs>
            </a:gsLst>
            <a:lin ang="5400000" scaled="0"/>
            <a:tileRect/>
          </a:gra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>
            <a:defPPr>
              <a:defRPr lang="en-US"/>
            </a:defPPr>
            <a:lvl1pPr marR="0" lvl="0" indent="0" algn="ctr" defTabSz="914377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Arial"/>
              </a:defRPr>
            </a:lvl1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Virtual </a:t>
            </a: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Automatic</a:t>
            </a: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Unconscious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42980" y="657444"/>
            <a:ext cx="1938491" cy="605737"/>
          </a:xfrm>
          <a:prstGeom prst="rect">
            <a:avLst/>
          </a:prstGeom>
          <a:gradFill flip="none" rotWithShape="1">
            <a:gsLst>
              <a:gs pos="0">
                <a:srgbClr val="FF99CC"/>
              </a:gs>
              <a:gs pos="25000">
                <a:srgbClr val="FFA589"/>
              </a:gs>
              <a:gs pos="50000">
                <a:srgbClr val="FFFF00"/>
              </a:gs>
              <a:gs pos="75000">
                <a:srgbClr val="12FEDC"/>
              </a:gs>
              <a:gs pos="100000">
                <a:srgbClr val="99CCFF"/>
              </a:gs>
            </a:gsLst>
            <a:lin ang="5400000" scaled="0"/>
            <a:tileRect/>
          </a:gra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>
            <a:defPPr>
              <a:defRPr lang="en-US"/>
            </a:defPPr>
            <a:lvl1pPr marR="0" lvl="0" indent="0" algn="ctr" defTabSz="914377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Arial"/>
              </a:defRPr>
            </a:lvl1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platforms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147243" y="2785727"/>
            <a:ext cx="1938491" cy="605737"/>
          </a:xfrm>
          <a:prstGeom prst="rect">
            <a:avLst/>
          </a:prstGeom>
          <a:gradFill flip="none" rotWithShape="1">
            <a:gsLst>
              <a:gs pos="0">
                <a:srgbClr val="FF99CC"/>
              </a:gs>
              <a:gs pos="25000">
                <a:srgbClr val="FFA589"/>
              </a:gs>
              <a:gs pos="50000">
                <a:srgbClr val="FFFF00"/>
              </a:gs>
              <a:gs pos="75000">
                <a:srgbClr val="12FEDC"/>
              </a:gs>
              <a:gs pos="100000">
                <a:srgbClr val="99CCFF"/>
              </a:gs>
            </a:gsLst>
            <a:lin ang="5400000" scaled="0"/>
            <a:tileRect/>
          </a:gra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>
            <a:defPPr>
              <a:defRPr lang="en-US"/>
            </a:defPPr>
            <a:lvl1pPr marR="0" lvl="0" indent="0" algn="ctr" defTabSz="914377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Arial"/>
              </a:defRPr>
            </a:lvl1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platforms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071952" y="4905537"/>
            <a:ext cx="1938491" cy="605737"/>
          </a:xfrm>
          <a:prstGeom prst="rect">
            <a:avLst/>
          </a:prstGeom>
          <a:gradFill flip="none" rotWithShape="1">
            <a:gsLst>
              <a:gs pos="0">
                <a:srgbClr val="FF99CC"/>
              </a:gs>
              <a:gs pos="25000">
                <a:srgbClr val="FFA589"/>
              </a:gs>
              <a:gs pos="50000">
                <a:srgbClr val="FFFF00"/>
              </a:gs>
              <a:gs pos="75000">
                <a:srgbClr val="12FEDC"/>
              </a:gs>
              <a:gs pos="100000">
                <a:srgbClr val="99CCFF"/>
              </a:gs>
            </a:gsLst>
            <a:lin ang="5400000" scaled="0"/>
            <a:tileRect/>
          </a:gra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>
            <a:defPPr>
              <a:defRPr lang="en-US"/>
            </a:defPPr>
            <a:lvl1pPr marR="0" lvl="0" indent="0" algn="ctr" defTabSz="914377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Arial"/>
              </a:defRPr>
            </a:lvl1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platforms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419600" y="645064"/>
            <a:ext cx="2360050" cy="495366"/>
          </a:xfrm>
          <a:prstGeom prst="rect">
            <a:avLst/>
          </a:prstGeom>
          <a:gradFill flip="none" rotWithShape="1">
            <a:gsLst>
              <a:gs pos="0">
                <a:srgbClr val="FF99CC"/>
              </a:gs>
              <a:gs pos="25000">
                <a:srgbClr val="FFA589"/>
              </a:gs>
              <a:gs pos="50000">
                <a:srgbClr val="FFFF00"/>
              </a:gs>
              <a:gs pos="75000">
                <a:srgbClr val="12FEDC"/>
              </a:gs>
              <a:gs pos="100000">
                <a:srgbClr val="99CCFF"/>
              </a:gs>
            </a:gsLst>
            <a:lin ang="5400000" scaled="0"/>
            <a:tileRect/>
          </a:gra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>
            <a:defPPr>
              <a:defRPr lang="en-US"/>
            </a:defPPr>
            <a:lvl1pPr marR="0" lvl="0" indent="0" algn="ctr" defTabSz="914377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Arial"/>
              </a:defRPr>
            </a:lvl1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Universal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7818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4276" b="24506"/>
          <a:stretch/>
        </p:blipFill>
        <p:spPr>
          <a:xfrm>
            <a:off x="7456203" y="5492416"/>
            <a:ext cx="4687113" cy="1288593"/>
          </a:xfrm>
          <a:prstGeom prst="rect">
            <a:avLst/>
          </a:prstGeom>
          <a:gradFill flip="none" rotWithShape="1">
            <a:gsLst>
              <a:gs pos="0">
                <a:srgbClr val="FF99CC"/>
              </a:gs>
              <a:gs pos="25000">
                <a:srgbClr val="FFA589"/>
              </a:gs>
              <a:gs pos="50000">
                <a:srgbClr val="FFFF00"/>
              </a:gs>
              <a:gs pos="75000">
                <a:srgbClr val="12FEDC"/>
              </a:gs>
              <a:gs pos="100000">
                <a:srgbClr val="99CCFF"/>
              </a:gs>
            </a:gsLst>
            <a:lin ang="5400000" scaled="0"/>
            <a:tileRect/>
          </a:gra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pic>
      <p:pic>
        <p:nvPicPr>
          <p:cNvPr id="6" name="Picture 2" descr="Image result for runn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1229" y="266624"/>
            <a:ext cx="1623589" cy="2483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7" name="Straight Arrow Connector 46"/>
          <p:cNvCxnSpPr/>
          <p:nvPr/>
        </p:nvCxnSpPr>
        <p:spPr>
          <a:xfrm flipV="1">
            <a:off x="7275081" y="263798"/>
            <a:ext cx="0" cy="248194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7265289" y="2728709"/>
            <a:ext cx="3377292" cy="1703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5609472" y="1772790"/>
            <a:ext cx="156485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fast 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efficient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0207305" y="2032214"/>
            <a:ext cx="1710719" cy="523220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Lossless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9271435" y="1445916"/>
            <a:ext cx="1639521" cy="523220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Passive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536109" y="832315"/>
            <a:ext cx="1282257" cy="523220"/>
          </a:xfrm>
          <a:prstGeom prst="rect">
            <a:avLst/>
          </a:prstGeom>
          <a:solidFill>
            <a:srgbClr val="99FF9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Active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275081" y="2919017"/>
            <a:ext cx="142378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lexible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robust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456203" y="130937"/>
            <a:ext cx="163411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Digital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4"/>
          <a:srcRect t="18530" b="19096"/>
          <a:stretch/>
        </p:blipFill>
        <p:spPr>
          <a:xfrm>
            <a:off x="3699270" y="3075798"/>
            <a:ext cx="3408764" cy="1594652"/>
          </a:xfrm>
          <a:prstGeom prst="rect">
            <a:avLst/>
          </a:prstGeom>
        </p:spPr>
      </p:pic>
      <p:sp>
        <p:nvSpPr>
          <p:cNvPr id="21" name="Explosion 2 20"/>
          <p:cNvSpPr/>
          <p:nvPr/>
        </p:nvSpPr>
        <p:spPr bwMode="auto">
          <a:xfrm>
            <a:off x="7351358" y="1651001"/>
            <a:ext cx="1738955" cy="949128"/>
          </a:xfrm>
          <a:prstGeom prst="irregularSeal2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  <a:tileRect/>
          </a:gra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DSS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  <a:ea typeface="+mn-ea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18576" y="4219333"/>
            <a:ext cx="2184622" cy="1121739"/>
          </a:xfrm>
          <a:prstGeom prst="rect">
            <a:avLst/>
          </a:prstGeom>
          <a:gradFill flip="none" rotWithShape="1">
            <a:gsLst>
              <a:gs pos="0">
                <a:srgbClr val="FF99CC"/>
              </a:gs>
              <a:gs pos="25000">
                <a:srgbClr val="FFA589"/>
              </a:gs>
              <a:gs pos="50000">
                <a:srgbClr val="FFFF00"/>
              </a:gs>
              <a:gs pos="75000">
                <a:srgbClr val="12FEDC"/>
              </a:gs>
              <a:gs pos="100000">
                <a:srgbClr val="99CCFF"/>
              </a:gs>
            </a:gsLst>
            <a:lin ang="5400000" scaled="0"/>
            <a:tileRect/>
          </a:gra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>
            <a:defPPr>
              <a:defRPr lang="en-US"/>
            </a:defPPr>
            <a:lvl1pPr marR="0" lvl="0" indent="0" algn="ctr" defTabSz="914377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Arial"/>
              </a:defRPr>
            </a:lvl1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Virtual </a:t>
            </a: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Automatic</a:t>
            </a: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Unconscious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04032" y="2019379"/>
            <a:ext cx="2184622" cy="1121739"/>
          </a:xfrm>
          <a:prstGeom prst="rect">
            <a:avLst/>
          </a:prstGeom>
          <a:gradFill flip="none" rotWithShape="1">
            <a:gsLst>
              <a:gs pos="0">
                <a:srgbClr val="FF99CC"/>
              </a:gs>
              <a:gs pos="25000">
                <a:srgbClr val="FFA589"/>
              </a:gs>
              <a:gs pos="50000">
                <a:srgbClr val="FFFF00"/>
              </a:gs>
              <a:gs pos="75000">
                <a:srgbClr val="12FEDC"/>
              </a:gs>
              <a:gs pos="100000">
                <a:srgbClr val="99CCFF"/>
              </a:gs>
            </a:gsLst>
            <a:lin ang="5400000" scaled="0"/>
            <a:tileRect/>
          </a:gra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>
            <a:defPPr>
              <a:defRPr lang="en-US"/>
            </a:defPPr>
            <a:lvl1pPr marR="0" lvl="0" indent="0" algn="ctr" defTabSz="914377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Arial"/>
              </a:defRPr>
            </a:lvl1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Virtual </a:t>
            </a: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Automatic</a:t>
            </a: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Unconscious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779650" y="5577615"/>
            <a:ext cx="2184622" cy="1121739"/>
          </a:xfrm>
          <a:prstGeom prst="rect">
            <a:avLst/>
          </a:prstGeom>
          <a:gradFill flip="none" rotWithShape="1">
            <a:gsLst>
              <a:gs pos="0">
                <a:srgbClr val="FF99CC"/>
              </a:gs>
              <a:gs pos="25000">
                <a:srgbClr val="FFA589"/>
              </a:gs>
              <a:gs pos="50000">
                <a:srgbClr val="FFFF00"/>
              </a:gs>
              <a:gs pos="75000">
                <a:srgbClr val="12FEDC"/>
              </a:gs>
              <a:gs pos="100000">
                <a:srgbClr val="99CCFF"/>
              </a:gs>
            </a:gsLst>
            <a:lin ang="5400000" scaled="0"/>
            <a:tileRect/>
          </a:gra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>
            <a:defPPr>
              <a:defRPr lang="en-US"/>
            </a:defPPr>
            <a:lvl1pPr marR="0" lvl="0" indent="0" algn="ctr" defTabSz="914377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Arial"/>
              </a:defRPr>
            </a:lvl1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Virtual </a:t>
            </a: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Automatic</a:t>
            </a: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Unconscious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351340" y="81629"/>
            <a:ext cx="1750788" cy="1058801"/>
          </a:xfrm>
          <a:prstGeom prst="rect">
            <a:avLst/>
          </a:prstGeom>
          <a:gradFill flip="none" rotWithShape="1">
            <a:gsLst>
              <a:gs pos="0">
                <a:srgbClr val="FF99CC"/>
              </a:gs>
              <a:gs pos="25000">
                <a:srgbClr val="FFA589"/>
              </a:gs>
              <a:gs pos="50000">
                <a:srgbClr val="FFFF00"/>
              </a:gs>
              <a:gs pos="75000">
                <a:srgbClr val="12FEDC"/>
              </a:gs>
              <a:gs pos="100000">
                <a:srgbClr val="99CCFF"/>
              </a:gs>
            </a:gsLst>
            <a:lin ang="5400000" scaled="0"/>
            <a:tileRect/>
          </a:gra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>
            <a:defPPr>
              <a:defRPr lang="en-US"/>
            </a:defPPr>
            <a:lvl1pPr marR="0" lvl="0" indent="0" algn="ctr" defTabSz="914377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Arial"/>
              </a:defRPr>
            </a:lvl1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Virtual </a:t>
            </a: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Automatic</a:t>
            </a: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Unconscious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419600" y="645064"/>
            <a:ext cx="2360050" cy="495366"/>
          </a:xfrm>
          <a:prstGeom prst="rect">
            <a:avLst/>
          </a:prstGeom>
          <a:gradFill flip="none" rotWithShape="1">
            <a:gsLst>
              <a:gs pos="0">
                <a:srgbClr val="FF99CC"/>
              </a:gs>
              <a:gs pos="25000">
                <a:srgbClr val="FFA589"/>
              </a:gs>
              <a:gs pos="50000">
                <a:srgbClr val="FFFF00"/>
              </a:gs>
              <a:gs pos="75000">
                <a:srgbClr val="12FEDC"/>
              </a:gs>
              <a:gs pos="100000">
                <a:srgbClr val="99CCFF"/>
              </a:gs>
            </a:gsLst>
            <a:lin ang="5400000" scaled="0"/>
            <a:tileRect/>
          </a:gra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>
            <a:defPPr>
              <a:defRPr lang="en-US"/>
            </a:defPPr>
            <a:lvl1pPr marR="0" lvl="0" indent="0" algn="ctr" defTabSz="914377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Arial"/>
              </a:defRPr>
            </a:lvl1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Universal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42980" y="657444"/>
            <a:ext cx="1938491" cy="605737"/>
          </a:xfrm>
          <a:prstGeom prst="rect">
            <a:avLst/>
          </a:prstGeom>
          <a:gradFill flip="none" rotWithShape="1">
            <a:gsLst>
              <a:gs pos="0">
                <a:srgbClr val="FF99CC"/>
              </a:gs>
              <a:gs pos="25000">
                <a:srgbClr val="FFA589"/>
              </a:gs>
              <a:gs pos="50000">
                <a:srgbClr val="FFFF00"/>
              </a:gs>
              <a:gs pos="75000">
                <a:srgbClr val="12FEDC"/>
              </a:gs>
              <a:gs pos="100000">
                <a:srgbClr val="99CCFF"/>
              </a:gs>
            </a:gsLst>
            <a:lin ang="5400000" scaled="0"/>
            <a:tileRect/>
          </a:gra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>
            <a:defPPr>
              <a:defRPr lang="en-US"/>
            </a:defPPr>
            <a:lvl1pPr marR="0" lvl="0" indent="0" algn="ctr" defTabSz="914377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Arial"/>
              </a:defRPr>
            </a:lvl1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platforms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147243" y="2785727"/>
            <a:ext cx="1938491" cy="605737"/>
          </a:xfrm>
          <a:prstGeom prst="rect">
            <a:avLst/>
          </a:prstGeom>
          <a:gradFill flip="none" rotWithShape="1">
            <a:gsLst>
              <a:gs pos="0">
                <a:srgbClr val="FF99CC"/>
              </a:gs>
              <a:gs pos="25000">
                <a:srgbClr val="FFA589"/>
              </a:gs>
              <a:gs pos="50000">
                <a:srgbClr val="FFFF00"/>
              </a:gs>
              <a:gs pos="75000">
                <a:srgbClr val="12FEDC"/>
              </a:gs>
              <a:gs pos="100000">
                <a:srgbClr val="99CCFF"/>
              </a:gs>
            </a:gsLst>
            <a:lin ang="5400000" scaled="0"/>
            <a:tileRect/>
          </a:gra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>
            <a:defPPr>
              <a:defRPr lang="en-US"/>
            </a:defPPr>
            <a:lvl1pPr marR="0" lvl="0" indent="0" algn="ctr" defTabSz="914377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Arial"/>
              </a:defRPr>
            </a:lvl1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platforms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071952" y="4905537"/>
            <a:ext cx="1938491" cy="605737"/>
          </a:xfrm>
          <a:prstGeom prst="rect">
            <a:avLst/>
          </a:prstGeom>
          <a:gradFill flip="none" rotWithShape="1">
            <a:gsLst>
              <a:gs pos="0">
                <a:srgbClr val="FF99CC"/>
              </a:gs>
              <a:gs pos="25000">
                <a:srgbClr val="FFA589"/>
              </a:gs>
              <a:gs pos="50000">
                <a:srgbClr val="FFFF00"/>
              </a:gs>
              <a:gs pos="75000">
                <a:srgbClr val="12FEDC"/>
              </a:gs>
              <a:gs pos="100000">
                <a:srgbClr val="99CCFF"/>
              </a:gs>
            </a:gsLst>
            <a:lin ang="5400000" scaled="0"/>
            <a:tileRect/>
          </a:gra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>
            <a:defPPr>
              <a:defRPr lang="en-US"/>
            </a:defPPr>
            <a:lvl1pPr marR="0" lvl="0" indent="0" algn="ctr" defTabSz="914377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Arial"/>
              </a:defRPr>
            </a:lvl1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platforms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1744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4276" b="24506"/>
          <a:stretch/>
        </p:blipFill>
        <p:spPr>
          <a:xfrm>
            <a:off x="5465500" y="4829330"/>
            <a:ext cx="3145931" cy="8648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8530" b="19096"/>
          <a:stretch/>
        </p:blipFill>
        <p:spPr>
          <a:xfrm>
            <a:off x="3378217" y="3387333"/>
            <a:ext cx="2467914" cy="1154514"/>
          </a:xfrm>
          <a:prstGeom prst="rect">
            <a:avLst/>
          </a:prstGeom>
        </p:spPr>
      </p:pic>
      <p:pic>
        <p:nvPicPr>
          <p:cNvPr id="6" name="Picture 2" descr="Image result for runn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32112" y="1981200"/>
            <a:ext cx="1195220" cy="1828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07029" y="5174655"/>
            <a:ext cx="1031373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Fast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12500" y="5848568"/>
            <a:ext cx="2013693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Inaccurate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52528" y="5852432"/>
            <a:ext cx="1975221" cy="95410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A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Accurate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solidFill>
                  <a:srgbClr val="0000FA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Flexible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FA"/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9983" y="3078783"/>
            <a:ext cx="999825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Slow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1387348" y="2890120"/>
            <a:ext cx="0" cy="296231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387348" y="5852430"/>
            <a:ext cx="528438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Circular Arrow 40"/>
          <p:cNvSpPr/>
          <p:nvPr/>
        </p:nvSpPr>
        <p:spPr bwMode="auto">
          <a:xfrm rot="1432376">
            <a:off x="2653992" y="2313579"/>
            <a:ext cx="1758118" cy="1479968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2328634"/>
              <a:gd name="adj5" fmla="val 12500"/>
            </a:avLst>
          </a:prstGeom>
          <a:gradFill flip="none" rotWithShape="1">
            <a:gsLst>
              <a:gs pos="0">
                <a:srgbClr val="FF99CC"/>
              </a:gs>
              <a:gs pos="25000">
                <a:srgbClr val="FFA589"/>
              </a:gs>
              <a:gs pos="50000">
                <a:srgbClr val="FFFF00"/>
              </a:gs>
              <a:gs pos="75000">
                <a:srgbClr val="12FEDC"/>
              </a:gs>
              <a:gs pos="100000">
                <a:srgbClr val="99CCFF"/>
              </a:gs>
            </a:gsLst>
            <a:lin ang="5400000" scaled="0"/>
            <a:tileRect/>
          </a:gra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/>
            </a:endParaRPr>
          </a:p>
        </p:txBody>
      </p:sp>
      <p:sp>
        <p:nvSpPr>
          <p:cNvPr id="42" name="Circular Arrow 41"/>
          <p:cNvSpPr/>
          <p:nvPr/>
        </p:nvSpPr>
        <p:spPr bwMode="auto">
          <a:xfrm rot="1432376">
            <a:off x="5629236" y="3771869"/>
            <a:ext cx="1758118" cy="1479968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2328634"/>
              <a:gd name="adj5" fmla="val 12500"/>
            </a:avLst>
          </a:prstGeom>
          <a:gradFill flip="none" rotWithShape="1">
            <a:gsLst>
              <a:gs pos="0">
                <a:srgbClr val="FF99CC"/>
              </a:gs>
              <a:gs pos="25000">
                <a:srgbClr val="FFA589"/>
              </a:gs>
              <a:gs pos="50000">
                <a:srgbClr val="FFFF00"/>
              </a:gs>
              <a:gs pos="75000">
                <a:srgbClr val="12FEDC"/>
              </a:gs>
              <a:gs pos="100000">
                <a:srgbClr val="99CCFF"/>
              </a:gs>
            </a:gsLst>
            <a:lin ang="5400000" scaled="0"/>
            <a:tileRect/>
          </a:gra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/>
            </a:endParaRPr>
          </a:p>
        </p:txBody>
      </p:sp>
      <p:sp>
        <p:nvSpPr>
          <p:cNvPr id="43" name="Circular Arrow 42"/>
          <p:cNvSpPr/>
          <p:nvPr/>
        </p:nvSpPr>
        <p:spPr bwMode="auto">
          <a:xfrm rot="12312998">
            <a:off x="3983318" y="4195995"/>
            <a:ext cx="1758117" cy="1479967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2328634"/>
              <a:gd name="adj5" fmla="val 12500"/>
            </a:avLst>
          </a:prstGeom>
          <a:gradFill flip="none" rotWithShape="1">
            <a:gsLst>
              <a:gs pos="0">
                <a:srgbClr val="FF99CC"/>
              </a:gs>
              <a:gs pos="25000">
                <a:srgbClr val="FFA589"/>
              </a:gs>
              <a:gs pos="50000">
                <a:srgbClr val="FFFF00"/>
              </a:gs>
              <a:gs pos="75000">
                <a:srgbClr val="12FEDC"/>
              </a:gs>
              <a:gs pos="100000">
                <a:srgbClr val="99CCFF"/>
              </a:gs>
            </a:gsLst>
            <a:lin ang="5400000" scaled="0"/>
            <a:tileRect/>
          </a:gra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/>
            </a:endParaRPr>
          </a:p>
        </p:txBody>
      </p:sp>
      <p:sp>
        <p:nvSpPr>
          <p:cNvPr id="44" name="Circular Arrow 43"/>
          <p:cNvSpPr/>
          <p:nvPr/>
        </p:nvSpPr>
        <p:spPr bwMode="auto">
          <a:xfrm rot="12312998">
            <a:off x="2078808" y="3055209"/>
            <a:ext cx="1758117" cy="1479967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2328634"/>
              <a:gd name="adj5" fmla="val 12500"/>
            </a:avLst>
          </a:prstGeom>
          <a:gradFill flip="none" rotWithShape="1">
            <a:gsLst>
              <a:gs pos="0">
                <a:srgbClr val="FF99CC"/>
              </a:gs>
              <a:gs pos="25000">
                <a:srgbClr val="FFA589"/>
              </a:gs>
              <a:gs pos="50000">
                <a:srgbClr val="FFFF00"/>
              </a:gs>
              <a:gs pos="75000">
                <a:srgbClr val="12FEDC"/>
              </a:gs>
              <a:gs pos="100000">
                <a:srgbClr val="99CCFF"/>
              </a:gs>
            </a:gsLst>
            <a:lin ang="5400000" scaled="0"/>
            <a:tileRect/>
          </a:gra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/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 flipV="1">
            <a:off x="6681527" y="408176"/>
            <a:ext cx="0" cy="248194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6671735" y="2873087"/>
            <a:ext cx="3377292" cy="1703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4925792" y="1936013"/>
            <a:ext cx="156485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fast 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efficient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9613751" y="2176592"/>
            <a:ext cx="1710719" cy="523220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Lossless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677881" y="1590294"/>
            <a:ext cx="1639521" cy="523220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Passive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942555" y="976693"/>
            <a:ext cx="1282257" cy="523220"/>
          </a:xfrm>
          <a:prstGeom prst="rect">
            <a:avLst/>
          </a:prstGeom>
          <a:solidFill>
            <a:srgbClr val="99FF9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Active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681527" y="3063395"/>
            <a:ext cx="142378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lexible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robust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862649" y="275315"/>
            <a:ext cx="163411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Digital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4" name="Explosion 2 53"/>
          <p:cNvSpPr/>
          <p:nvPr/>
        </p:nvSpPr>
        <p:spPr bwMode="auto">
          <a:xfrm>
            <a:off x="6757804" y="1795379"/>
            <a:ext cx="1738955" cy="949128"/>
          </a:xfrm>
          <a:prstGeom prst="irregularSeal2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  <a:tileRect/>
          </a:gra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DSS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  <a:ea typeface="+mn-ea"/>
              <a:cs typeface="Arial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061124" y="372268"/>
            <a:ext cx="3932415" cy="975644"/>
          </a:xfrm>
          <a:prstGeom prst="rect">
            <a:avLst/>
          </a:prstGeom>
          <a:gradFill flip="none" rotWithShape="1">
            <a:gsLst>
              <a:gs pos="0">
                <a:srgbClr val="FF99CC"/>
              </a:gs>
              <a:gs pos="25000">
                <a:srgbClr val="FFA589"/>
              </a:gs>
              <a:gs pos="50000">
                <a:srgbClr val="FFFF00"/>
              </a:gs>
              <a:gs pos="75000">
                <a:srgbClr val="12FEDC"/>
              </a:gs>
              <a:gs pos="100000">
                <a:srgbClr val="99CCFF"/>
              </a:gs>
            </a:gsLst>
            <a:lin ang="5400000" scaled="0"/>
            <a:tileRect/>
          </a:gra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>
            <a:defPPr>
              <a:defRPr lang="en-US"/>
            </a:defPPr>
            <a:lvl1pPr marR="0" lvl="0" indent="0" algn="ctr" defTabSz="914377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Arial"/>
              </a:defRPr>
            </a:lvl1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Layers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of layers 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/>
            </a:endParaRP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architecture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9495165" y="67169"/>
            <a:ext cx="2443298" cy="138499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Virtual 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Automatic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Unconscious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154779" y="3900422"/>
            <a:ext cx="2005678" cy="646331"/>
          </a:xfrm>
          <a:prstGeom prst="rect">
            <a:avLst/>
          </a:prstGeom>
          <a:solidFill>
            <a:srgbClr val="CCCCFF"/>
          </a:solidFill>
        </p:spPr>
        <p:txBody>
          <a:bodyPr wrap="non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Manual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宋体"/>
              <a:cs typeface="Arial"/>
            </a:endParaRPr>
          </a:p>
        </p:txBody>
      </p:sp>
      <p:sp>
        <p:nvSpPr>
          <p:cNvPr id="28" name="Explosion 2 27"/>
          <p:cNvSpPr/>
          <p:nvPr/>
        </p:nvSpPr>
        <p:spPr bwMode="auto">
          <a:xfrm>
            <a:off x="1503128" y="4748747"/>
            <a:ext cx="1738955" cy="949128"/>
          </a:xfrm>
          <a:prstGeom prst="irregularSeal2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  <a:tileRect/>
          </a:gra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DSS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21915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mage result for runn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67551" y="1982043"/>
            <a:ext cx="1395210" cy="213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07029" y="5174655"/>
            <a:ext cx="1031373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Fast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12500" y="5848568"/>
            <a:ext cx="2013693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Inaccurate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52528" y="5852432"/>
            <a:ext cx="1975221" cy="95410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A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Accurate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solidFill>
                  <a:srgbClr val="0000FA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Flexible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FA"/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067023" y="105965"/>
            <a:ext cx="5106615" cy="2932979"/>
            <a:chOff x="5774961" y="105964"/>
            <a:chExt cx="6398678" cy="3675074"/>
          </a:xfrm>
        </p:grpSpPr>
        <p:cxnSp>
          <p:nvCxnSpPr>
            <p:cNvPr id="46" name="Straight Arrow Connector 45"/>
            <p:cNvCxnSpPr/>
            <p:nvPr/>
          </p:nvCxnSpPr>
          <p:spPr>
            <a:xfrm flipV="1">
              <a:off x="7530696" y="238825"/>
              <a:ext cx="0" cy="2481944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7520904" y="2703736"/>
              <a:ext cx="3377292" cy="17033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5774961" y="1766662"/>
              <a:ext cx="1460648" cy="8869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fast </a:t>
              </a:r>
              <a:endPara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efficient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0462921" y="2007241"/>
              <a:ext cx="1710718" cy="501345"/>
            </a:xfrm>
            <a:prstGeom prst="rect">
              <a:avLst/>
            </a:prstGeom>
            <a:solidFill>
              <a:srgbClr val="FFCC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Lossless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9527051" y="1420943"/>
              <a:ext cx="1639521" cy="501345"/>
            </a:xfrm>
            <a:prstGeom prst="rect">
              <a:avLst/>
            </a:prstGeom>
            <a:solidFill>
              <a:srgbClr val="66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Passive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8791723" y="807342"/>
              <a:ext cx="1282257" cy="501345"/>
            </a:xfrm>
            <a:prstGeom prst="rect">
              <a:avLst/>
            </a:prstGeom>
            <a:solidFill>
              <a:srgbClr val="99FF99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Active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530695" y="2894045"/>
              <a:ext cx="1336115" cy="8869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</a:t>
              </a: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lexible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robust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7711818" y="105964"/>
              <a:ext cx="1634110" cy="578474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Digital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54" name="Explosion 2 53"/>
            <p:cNvSpPr/>
            <p:nvPr/>
          </p:nvSpPr>
          <p:spPr bwMode="auto">
            <a:xfrm>
              <a:off x="7606973" y="1626028"/>
              <a:ext cx="1738955" cy="949128"/>
            </a:xfrm>
            <a:prstGeom prst="irregularSeal2">
              <a:avLst/>
            </a:prstGeom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  <a:tileRect/>
            </a:gra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/>
                </a:rPr>
                <a:t>DSS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/>
              </a:endParaRPr>
            </a:p>
          </p:txBody>
        </p:sp>
      </p:grpSp>
      <p:sp>
        <p:nvSpPr>
          <p:cNvPr id="55" name="Explosion 2 54"/>
          <p:cNvSpPr/>
          <p:nvPr/>
        </p:nvSpPr>
        <p:spPr bwMode="auto">
          <a:xfrm>
            <a:off x="1503128" y="4748747"/>
            <a:ext cx="1738955" cy="949128"/>
          </a:xfrm>
          <a:prstGeom prst="irregularSeal2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  <a:tileRect/>
          </a:gra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DSS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  <a:ea typeface="+mn-ea"/>
              <a:cs typeface="Arial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921314" y="3540448"/>
            <a:ext cx="2443298" cy="138499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Virtual 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Automatic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Unconscious</a:t>
            </a:r>
          </a:p>
        </p:txBody>
      </p:sp>
      <p:cxnSp>
        <p:nvCxnSpPr>
          <p:cNvPr id="29" name="Straight Connector 28"/>
          <p:cNvCxnSpPr/>
          <p:nvPr/>
        </p:nvCxnSpPr>
        <p:spPr bwMode="auto">
          <a:xfrm>
            <a:off x="2229199" y="3997278"/>
            <a:ext cx="3702837" cy="1241919"/>
          </a:xfrm>
          <a:prstGeom prst="line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3242083" y="4470055"/>
            <a:ext cx="1677067" cy="496257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txBody>
          <a:bodyPr wrap="none" lIns="0" tIns="0" rIns="0" bIns="0" rtlCol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??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14577" y="3805442"/>
            <a:ext cx="1375636" cy="578882"/>
          </a:xfrm>
          <a:prstGeom prst="roundRect">
            <a:avLst/>
          </a:prstGeom>
          <a:solidFill>
            <a:srgbClr val="00FFFF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rgbClr val="000000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Cortex</a:t>
            </a:r>
          </a:p>
        </p:txBody>
      </p:sp>
      <p:sp>
        <p:nvSpPr>
          <p:cNvPr id="33" name="Rectangle 9"/>
          <p:cNvSpPr>
            <a:spLocks noChangeArrowheads="1"/>
          </p:cNvSpPr>
          <p:nvPr/>
        </p:nvSpPr>
        <p:spPr bwMode="auto">
          <a:xfrm>
            <a:off x="5235816" y="5035157"/>
            <a:ext cx="1227172" cy="380242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Reflex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89983" y="3078783"/>
            <a:ext cx="999825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Slow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1387348" y="2890120"/>
            <a:ext cx="0" cy="296231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1387348" y="5852430"/>
            <a:ext cx="528438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97814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909753" y="3915314"/>
            <a:ext cx="4775759" cy="2866486"/>
            <a:chOff x="5749323" y="232275"/>
            <a:chExt cx="6427282" cy="3857756"/>
          </a:xfrm>
        </p:grpSpPr>
        <p:sp>
          <p:nvSpPr>
            <p:cNvPr id="57" name="TextBox 56"/>
            <p:cNvSpPr txBox="1"/>
            <p:nvPr/>
          </p:nvSpPr>
          <p:spPr>
            <a:xfrm>
              <a:off x="9395611" y="1089645"/>
              <a:ext cx="2579231" cy="641388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宋体"/>
                  <a:cs typeface="Arial"/>
                </a:rPr>
                <a:t>Transport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749323" y="2666973"/>
              <a:ext cx="1083129" cy="64138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Fast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9654394" y="3445190"/>
              <a:ext cx="1989012" cy="5659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Inaccurate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6740861" y="3448643"/>
              <a:ext cx="1965432" cy="64138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Accurate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852939" y="418687"/>
              <a:ext cx="1045794" cy="5659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Slow</a:t>
              </a:r>
            </a:p>
          </p:txBody>
        </p:sp>
        <p:cxnSp>
          <p:nvCxnSpPr>
            <p:cNvPr id="67" name="Straight Arrow Connector 66"/>
            <p:cNvCxnSpPr/>
            <p:nvPr/>
          </p:nvCxnSpPr>
          <p:spPr>
            <a:xfrm flipV="1">
              <a:off x="6861353" y="232275"/>
              <a:ext cx="0" cy="321636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>
              <a:off x="6861353" y="3448642"/>
              <a:ext cx="5315252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7239000" y="1005976"/>
              <a:ext cx="2909761" cy="207946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7090679" y="450877"/>
              <a:ext cx="1171556" cy="5659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reach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8350614" y="1212056"/>
              <a:ext cx="982913" cy="5659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walk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9534538" y="1850356"/>
              <a:ext cx="1045794" cy="5659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drive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10661506" y="2640612"/>
              <a:ext cx="603660" cy="5659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fly</a:t>
              </a:r>
            </a:p>
          </p:txBody>
        </p:sp>
        <p:sp>
          <p:nvSpPr>
            <p:cNvPr id="106" name="Explosion 2 105"/>
            <p:cNvSpPr/>
            <p:nvPr/>
          </p:nvSpPr>
          <p:spPr bwMode="auto">
            <a:xfrm>
              <a:off x="6927237" y="2220186"/>
              <a:ext cx="1797195" cy="1143000"/>
            </a:xfrm>
            <a:prstGeom prst="irregularSeal2">
              <a:avLst/>
            </a:prstGeom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  <a:tileRect/>
            </a:gra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itchFamily="34" charset="0"/>
                  <a:ea typeface="+mn-ea"/>
                  <a:cs typeface="Arial"/>
                </a:rPr>
                <a:t>DSS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16686" y="749755"/>
            <a:ext cx="22676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Diversity Sweet Spots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97616" y="3834101"/>
            <a:ext cx="4982758" cy="3100099"/>
            <a:chOff x="17296" y="3149679"/>
            <a:chExt cx="5723414" cy="3560909"/>
          </a:xfrm>
        </p:grpSpPr>
        <p:grpSp>
          <p:nvGrpSpPr>
            <p:cNvPr id="108" name="Group 107"/>
            <p:cNvGrpSpPr/>
            <p:nvPr/>
          </p:nvGrpSpPr>
          <p:grpSpPr>
            <a:xfrm>
              <a:off x="17296" y="3149679"/>
              <a:ext cx="5723414" cy="3560909"/>
              <a:chOff x="-97277" y="136854"/>
              <a:chExt cx="4810844" cy="2448670"/>
            </a:xfrm>
          </p:grpSpPr>
          <p:sp>
            <p:nvSpPr>
              <p:cNvPr id="109" name="TextBox 108"/>
              <p:cNvSpPr txBox="1"/>
              <p:nvPr/>
            </p:nvSpPr>
            <p:spPr>
              <a:xfrm>
                <a:off x="-97277" y="1316025"/>
                <a:ext cx="1049623" cy="6071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宋体"/>
                    <a:cs typeface="Arial"/>
                  </a:rPr>
                  <a:t>Fast</a:t>
                </a:r>
              </a:p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宋体"/>
                    <a:cs typeface="Arial"/>
                  </a:rPr>
                  <a:t>Strong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endParaRPr>
              </a:p>
            </p:txBody>
          </p:sp>
          <p:sp>
            <p:nvSpPr>
              <p:cNvPr id="110" name="TextBox 109"/>
              <p:cNvSpPr txBox="1"/>
              <p:nvPr/>
            </p:nvSpPr>
            <p:spPr>
              <a:xfrm>
                <a:off x="2948365" y="1976421"/>
                <a:ext cx="1449029" cy="3372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宋体"/>
                    <a:cs typeface="Arial"/>
                  </a:rPr>
                  <a:t>Inaccurate</a:t>
                </a:r>
              </a:p>
            </p:txBody>
          </p:sp>
          <p:sp>
            <p:nvSpPr>
              <p:cNvPr id="111" name="TextBox 110"/>
              <p:cNvSpPr txBox="1"/>
              <p:nvPr/>
            </p:nvSpPr>
            <p:spPr>
              <a:xfrm>
                <a:off x="909291" y="1978398"/>
                <a:ext cx="1250041" cy="6071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宋体"/>
                    <a:cs typeface="Arial"/>
                  </a:rPr>
                  <a:t>Accurate</a:t>
                </a:r>
              </a:p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宋体"/>
                    <a:cs typeface="Arial"/>
                  </a:rPr>
                  <a:t>Cheap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endParaRPr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-4859" y="225497"/>
                <a:ext cx="761879" cy="3372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宋体"/>
                    <a:cs typeface="Arial"/>
                  </a:rPr>
                  <a:t>Slow</a:t>
                </a:r>
              </a:p>
            </p:txBody>
          </p:sp>
          <p:cxnSp>
            <p:nvCxnSpPr>
              <p:cNvPr id="113" name="Straight Arrow Connector 112"/>
              <p:cNvCxnSpPr/>
              <p:nvPr/>
            </p:nvCxnSpPr>
            <p:spPr>
              <a:xfrm flipV="1">
                <a:off x="993619" y="136854"/>
                <a:ext cx="0" cy="184154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Arrow Connector 113"/>
              <p:cNvCxnSpPr/>
              <p:nvPr/>
            </p:nvCxnSpPr>
            <p:spPr>
              <a:xfrm>
                <a:off x="993619" y="1978397"/>
                <a:ext cx="3719948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/>
              <p:cNvCxnSpPr/>
              <p:nvPr/>
            </p:nvCxnSpPr>
            <p:spPr>
              <a:xfrm>
                <a:off x="1113687" y="603379"/>
                <a:ext cx="2036434" cy="1190608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7" name="TextBox 116"/>
            <p:cNvSpPr txBox="1"/>
            <p:nvPr/>
          </p:nvSpPr>
          <p:spPr>
            <a:xfrm>
              <a:off x="1548814" y="3228930"/>
              <a:ext cx="1553630" cy="5027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Slow oxy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2630814" y="4163674"/>
              <a:ext cx="1478290" cy="5027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Fast oxy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3880694" y="5013095"/>
              <a:ext cx="1744388" cy="5027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Fast 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/>
                  <a:cs typeface="Arial"/>
                </a:rPr>
                <a:t>glyco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endParaRPr>
            </a:p>
          </p:txBody>
        </p:sp>
        <p:sp>
          <p:nvSpPr>
            <p:cNvPr id="120" name="Explosion 2 119"/>
            <p:cNvSpPr/>
            <p:nvPr/>
          </p:nvSpPr>
          <p:spPr bwMode="auto">
            <a:xfrm>
              <a:off x="1168609" y="4801092"/>
              <a:ext cx="1797195" cy="1143000"/>
            </a:xfrm>
            <a:prstGeom prst="irregularSeal2">
              <a:avLst/>
            </a:prstGeom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  <a:tileRect/>
            </a:gra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itchFamily="34" charset="0"/>
                  <a:ea typeface="+mn-ea"/>
                  <a:cs typeface="Arial"/>
                </a:rPr>
                <a:t>DSS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/>
              </a:endParaRPr>
            </a:p>
          </p:txBody>
        </p:sp>
      </p:grpSp>
      <p:sp>
        <p:nvSpPr>
          <p:cNvPr id="121" name="TextBox 120"/>
          <p:cNvSpPr txBox="1"/>
          <p:nvPr/>
        </p:nvSpPr>
        <p:spPr>
          <a:xfrm>
            <a:off x="4070692" y="4660579"/>
            <a:ext cx="1789592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Muscles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宋体"/>
              <a:cs typeface="Arial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2935129" y="111422"/>
            <a:ext cx="4913471" cy="3393778"/>
            <a:chOff x="2401729" y="1378053"/>
            <a:chExt cx="6012512" cy="4832224"/>
          </a:xfrm>
        </p:grpSpPr>
        <p:grpSp>
          <p:nvGrpSpPr>
            <p:cNvPr id="47" name="Group"/>
            <p:cNvGrpSpPr/>
            <p:nvPr/>
          </p:nvGrpSpPr>
          <p:grpSpPr>
            <a:xfrm>
              <a:off x="5399430" y="3549739"/>
              <a:ext cx="1050048" cy="900515"/>
              <a:chOff x="0" y="0"/>
              <a:chExt cx="1050047" cy="900513"/>
            </a:xfrm>
          </p:grpSpPr>
          <p:pic>
            <p:nvPicPr>
              <p:cNvPr id="74" name="Picture 18" descr="Picture 18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93171" t="66225" r="2354" b="23088"/>
              <a:stretch>
                <a:fillRect/>
              </a:stretch>
            </p:blipFill>
            <p:spPr>
              <a:xfrm>
                <a:off x="-1" y="-1"/>
                <a:ext cx="498418" cy="9005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7" name="Picture 18" descr="Picture 18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88" t="78676" r="54830" b="12748"/>
              <a:stretch>
                <a:fillRect/>
              </a:stretch>
            </p:blipFill>
            <p:spPr>
              <a:xfrm>
                <a:off x="449274" y="0"/>
                <a:ext cx="600774" cy="53501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8" name="TextBox 28"/>
            <p:cNvSpPr txBox="1"/>
            <p:nvPr/>
          </p:nvSpPr>
          <p:spPr>
            <a:xfrm>
              <a:off x="7156584" y="4275318"/>
              <a:ext cx="1257657" cy="56133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8" tIns="45718" rIns="45718" bIns="45718">
              <a:spAutoFit/>
            </a:bodyPr>
            <a:lstStyle>
              <a:lvl1pPr>
                <a:defRPr sz="3200"/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Innate</a:t>
              </a:r>
            </a:p>
          </p:txBody>
        </p:sp>
        <p:pic>
          <p:nvPicPr>
            <p:cNvPr id="53" name="Picture 18" descr="Picture 18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78968" t="1295" r="10143" b="90445"/>
            <a:stretch>
              <a:fillRect/>
            </a:stretch>
          </p:blipFill>
          <p:spPr>
            <a:xfrm>
              <a:off x="6841655" y="2865703"/>
              <a:ext cx="898522" cy="51532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54" name="Straight Arrow Connector 9"/>
            <p:cNvSpPr/>
            <p:nvPr/>
          </p:nvSpPr>
          <p:spPr>
            <a:xfrm flipV="1">
              <a:off x="3410101" y="2208791"/>
              <a:ext cx="2" cy="3582409"/>
            </a:xfrm>
            <a:prstGeom prst="line">
              <a:avLst/>
            </a:prstGeom>
            <a:ln w="38100">
              <a:solidFill>
                <a:srgbClr val="000000"/>
              </a:solidFill>
              <a:tailEnd type="triangle"/>
            </a:ln>
          </p:spPr>
          <p:txBody>
            <a:bodyPr lIns="45718" tIns="45718" rIns="45718" bIns="45718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55" name="Straight Arrow Connector 11"/>
            <p:cNvSpPr/>
            <p:nvPr/>
          </p:nvSpPr>
          <p:spPr>
            <a:xfrm>
              <a:off x="3410103" y="5791200"/>
              <a:ext cx="3845034" cy="0"/>
            </a:xfrm>
            <a:prstGeom prst="line">
              <a:avLst/>
            </a:prstGeom>
            <a:ln w="38100">
              <a:solidFill>
                <a:srgbClr val="000000"/>
              </a:solidFill>
              <a:tailEnd type="triangle"/>
            </a:ln>
          </p:spPr>
          <p:txBody>
            <a:bodyPr lIns="45718" tIns="45718" rIns="45718" bIns="45718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56" name="Picture 15" descr="Picture 15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80348" t="27796" r="4575" b="61102"/>
            <a:stretch>
              <a:fillRect/>
            </a:stretch>
          </p:blipFill>
          <p:spPr>
            <a:xfrm>
              <a:off x="6938916" y="4837272"/>
              <a:ext cx="1243985" cy="692674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58" name="Group 20"/>
            <p:cNvGrpSpPr/>
            <p:nvPr/>
          </p:nvGrpSpPr>
          <p:grpSpPr>
            <a:xfrm>
              <a:off x="3795109" y="1455662"/>
              <a:ext cx="1769113" cy="1229848"/>
              <a:chOff x="0" y="-1"/>
              <a:chExt cx="1769111" cy="1229846"/>
            </a:xfrm>
          </p:grpSpPr>
          <p:pic>
            <p:nvPicPr>
              <p:cNvPr id="70" name="Picture 18" descr="Picture 18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45626" t="79690" r="39293" b="7007"/>
              <a:stretch>
                <a:fillRect/>
              </a:stretch>
            </p:blipFill>
            <p:spPr>
              <a:xfrm>
                <a:off x="37000" y="399938"/>
                <a:ext cx="1244415" cy="82990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71" name="Rectangle 19"/>
              <p:cNvSpPr/>
              <p:nvPr/>
            </p:nvSpPr>
            <p:spPr>
              <a:xfrm>
                <a:off x="256540" y="-2"/>
                <a:ext cx="1512572" cy="46649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marL="0" marR="0" lvl="0" indent="0" algn="ctr" defTabSz="60958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>
                    <a:solidFill>
                      <a:srgbClr val="FFFFFF"/>
                    </a:solidFill>
                  </a:defRPr>
                </a:pPr>
                <a:endParaRPr kumimoji="0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73" name="Rectangle"/>
              <p:cNvSpPr/>
              <p:nvPr/>
            </p:nvSpPr>
            <p:spPr>
              <a:xfrm>
                <a:off x="0" y="908080"/>
                <a:ext cx="51991" cy="74418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9" name="Straight Connector 17"/>
            <p:cNvSpPr/>
            <p:nvPr/>
          </p:nvSpPr>
          <p:spPr>
            <a:xfrm>
              <a:off x="3750997" y="2789652"/>
              <a:ext cx="2671735" cy="2671735"/>
            </a:xfrm>
            <a:prstGeom prst="line">
              <a:avLst/>
            </a:prstGeom>
            <a:ln w="38100">
              <a:solidFill>
                <a:srgbClr val="3366FF"/>
              </a:solidFill>
            </a:ln>
          </p:spPr>
          <p:txBody>
            <a:bodyPr lIns="45718" tIns="45718" rIns="45718" bIns="45718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60" name="TextBox 3"/>
            <p:cNvSpPr txBox="1"/>
            <p:nvPr/>
          </p:nvSpPr>
          <p:spPr>
            <a:xfrm>
              <a:off x="4211428" y="1378053"/>
              <a:ext cx="1707911" cy="56133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8" tIns="45718" rIns="45718" bIns="45718">
              <a:spAutoFit/>
            </a:bodyPr>
            <a:lstStyle>
              <a:lvl1pPr>
                <a:defRPr sz="3200"/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Adaptive</a:t>
              </a:r>
            </a:p>
          </p:txBody>
        </p:sp>
        <p:sp>
          <p:nvSpPr>
            <p:cNvPr id="61" name="TextBox 4"/>
            <p:cNvSpPr txBox="1"/>
            <p:nvPr/>
          </p:nvSpPr>
          <p:spPr>
            <a:xfrm>
              <a:off x="2401729" y="4965558"/>
              <a:ext cx="1019222" cy="64024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8" tIns="45718" rIns="45718" bIns="45718">
              <a:spAutoFit/>
            </a:bodyPr>
            <a:lstStyle>
              <a:lvl1pPr>
                <a:defRPr sz="3200" b="1"/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Fast</a:t>
              </a:r>
              <a:endPara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62" name="TextBox 30"/>
            <p:cNvSpPr txBox="1"/>
            <p:nvPr/>
          </p:nvSpPr>
          <p:spPr>
            <a:xfrm>
              <a:off x="3429000" y="5687061"/>
              <a:ext cx="1632815" cy="5232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8" tIns="45718" rIns="45718" bIns="45718">
              <a:spAutoFit/>
            </a:bodyPr>
            <a:lstStyle>
              <a:lvl1pPr>
                <a:defRPr sz="3200" b="1"/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Accurate</a:t>
              </a:r>
            </a:p>
          </p:txBody>
        </p:sp>
        <p:sp>
          <p:nvSpPr>
            <p:cNvPr id="63" name="TextBox 5"/>
            <p:cNvSpPr txBox="1"/>
            <p:nvPr/>
          </p:nvSpPr>
          <p:spPr>
            <a:xfrm rot="2506430">
              <a:off x="3891131" y="3712301"/>
              <a:ext cx="1363267" cy="57927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8" tIns="45718" rIns="45718" bIns="45718">
              <a:spAutoFit/>
            </a:bodyPr>
            <a:lstStyle>
              <a:lvl1pPr>
                <a:defRPr sz="2800"/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Tradeoffs</a:t>
              </a:r>
            </a:p>
          </p:txBody>
        </p:sp>
        <p:sp>
          <p:nvSpPr>
            <p:cNvPr id="64" name="TextBox 28"/>
            <p:cNvSpPr txBox="1"/>
            <p:nvPr/>
          </p:nvSpPr>
          <p:spPr>
            <a:xfrm>
              <a:off x="6294582" y="2215915"/>
              <a:ext cx="1992668" cy="56133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8" tIns="45718" rIns="45718" bIns="45718">
              <a:spAutoFit/>
            </a:bodyPr>
            <a:lstStyle>
              <a:lvl1pPr>
                <a:defRPr sz="3200"/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pMHC</a:t>
              </a:r>
              <a:r>
                <a:rPr kumimoji="0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-TCR</a:t>
              </a:r>
            </a:p>
          </p:txBody>
        </p:sp>
        <p:sp>
          <p:nvSpPr>
            <p:cNvPr id="65" name="Line"/>
            <p:cNvSpPr/>
            <p:nvPr/>
          </p:nvSpPr>
          <p:spPr>
            <a:xfrm flipH="1" flipV="1">
              <a:off x="5392497" y="2215743"/>
              <a:ext cx="1771708" cy="1771708"/>
            </a:xfrm>
            <a:prstGeom prst="line">
              <a:avLst/>
            </a:prstGeom>
            <a:ln w="38100">
              <a:solidFill>
                <a:srgbClr val="FDBB48"/>
              </a:solidFill>
              <a:tailEnd type="triangle"/>
            </a:ln>
          </p:spPr>
          <p:txBody>
            <a:bodyPr lIns="45718" tIns="45718" rIns="45718" bIns="45718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66" name="Line"/>
            <p:cNvSpPr/>
            <p:nvPr/>
          </p:nvSpPr>
          <p:spPr>
            <a:xfrm flipH="1" flipV="1">
              <a:off x="5544513" y="2539427"/>
              <a:ext cx="1771709" cy="1771708"/>
            </a:xfrm>
            <a:prstGeom prst="line">
              <a:avLst/>
            </a:prstGeom>
            <a:ln w="38100">
              <a:solidFill>
                <a:srgbClr val="C662A1"/>
              </a:solidFill>
              <a:headEnd type="triangle"/>
            </a:ln>
          </p:spPr>
          <p:txBody>
            <a:bodyPr lIns="45718" tIns="45718" rIns="45718" bIns="45718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68" name="TextBox 28"/>
            <p:cNvSpPr txBox="1"/>
            <p:nvPr/>
          </p:nvSpPr>
          <p:spPr>
            <a:xfrm>
              <a:off x="4896575" y="2992285"/>
              <a:ext cx="755213" cy="56133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8" tIns="45718" rIns="45718" bIns="45718">
              <a:spAutoFit/>
            </a:bodyPr>
            <a:lstStyle>
              <a:lvl1pPr>
                <a:defRPr sz="3200"/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FcR</a:t>
              </a:r>
            </a:p>
          </p:txBody>
        </p:sp>
      </p:grpSp>
      <p:sp>
        <p:nvSpPr>
          <p:cNvPr id="78" name="TextBox 77"/>
          <p:cNvSpPr txBox="1"/>
          <p:nvPr/>
        </p:nvSpPr>
        <p:spPr>
          <a:xfrm>
            <a:off x="8761901" y="1337195"/>
            <a:ext cx="1758815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Immune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宋体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2888" y="3617584"/>
            <a:ext cx="4778354" cy="726584"/>
          </a:xfrm>
          <a:prstGeom prst="rect">
            <a:avLst/>
          </a:prstGeom>
          <a:gradFill flip="none" rotWithShape="1">
            <a:gsLst>
              <a:gs pos="0">
                <a:srgbClr val="FF99CC"/>
              </a:gs>
              <a:gs pos="25000">
                <a:srgbClr val="FF9371"/>
              </a:gs>
              <a:gs pos="50000">
                <a:srgbClr val="FFFF00"/>
              </a:gs>
              <a:gs pos="75000">
                <a:srgbClr val="01FDD9"/>
              </a:gs>
              <a:gs pos="100000">
                <a:srgbClr val="6699FF"/>
              </a:gs>
            </a:gsLst>
            <a:lin ang="5400000" scaled="1"/>
            <a:tileRect/>
          </a:gra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>
            <a:defPPr>
              <a:defRPr lang="en-US"/>
            </a:defPPr>
            <a:lvl1pPr marR="0" lvl="0" indent="0" defTabSz="914377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>
                <a:solidFill>
                  <a:srgbClr val="000000"/>
                </a:solidFill>
                <a:latin typeface="Arial Black" pitchFamily="34" charset="0"/>
                <a:cs typeface="Arial"/>
              </a:defRPr>
            </a:lvl1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/>
              </a:rPr>
              <a:t>DSS everywhere</a:t>
            </a:r>
          </a:p>
        </p:txBody>
      </p:sp>
      <p:sp>
        <p:nvSpPr>
          <p:cNvPr id="80" name="Explosion 2 79"/>
          <p:cNvSpPr/>
          <p:nvPr/>
        </p:nvSpPr>
        <p:spPr bwMode="auto">
          <a:xfrm>
            <a:off x="3659485" y="2331270"/>
            <a:ext cx="1564623" cy="995087"/>
          </a:xfrm>
          <a:prstGeom prst="irregularSeal2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  <a:tileRect/>
          </a:gra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/>
              </a:rPr>
              <a:t>DSS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  <a:ea typeface="+mn-ea"/>
              <a:cs typeface="Arial"/>
            </a:endParaRPr>
          </a:p>
        </p:txBody>
      </p:sp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4"/>
          <a:srcRect b="25772"/>
          <a:stretch/>
        </p:blipFill>
        <p:spPr>
          <a:xfrm>
            <a:off x="8109853" y="3080666"/>
            <a:ext cx="1885950" cy="1767559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5"/>
          <a:srcRect l="15264" t="5127" r="15964" b="23644"/>
          <a:stretch/>
        </p:blipFill>
        <p:spPr>
          <a:xfrm>
            <a:off x="905275" y="2948601"/>
            <a:ext cx="1773848" cy="1837201"/>
          </a:xfrm>
          <a:prstGeom prst="rect">
            <a:avLst/>
          </a:prstGeom>
        </p:spPr>
      </p:pic>
      <p:pic>
        <p:nvPicPr>
          <p:cNvPr id="129026" name="Picture 2" descr="Image result for terry sejnowsk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669" y="4643335"/>
            <a:ext cx="1912423" cy="1912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981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05275" y="2948601"/>
            <a:ext cx="9090528" cy="3607157"/>
            <a:chOff x="905275" y="2948601"/>
            <a:chExt cx="9090528" cy="3607157"/>
          </a:xfrm>
        </p:grpSpPr>
        <p:sp>
          <p:nvSpPr>
            <p:cNvPr id="5" name="TextBox 4"/>
            <p:cNvSpPr txBox="1"/>
            <p:nvPr/>
          </p:nvSpPr>
          <p:spPr>
            <a:xfrm>
              <a:off x="3042888" y="3617584"/>
              <a:ext cx="4778354" cy="726584"/>
            </a:xfrm>
            <a:prstGeom prst="rect">
              <a:avLst/>
            </a:prstGeom>
            <a:gradFill flip="none" rotWithShape="1">
              <a:gsLst>
                <a:gs pos="0">
                  <a:srgbClr val="FF99CC"/>
                </a:gs>
                <a:gs pos="25000">
                  <a:srgbClr val="FF9371"/>
                </a:gs>
                <a:gs pos="50000">
                  <a:srgbClr val="FFFF00"/>
                </a:gs>
                <a:gs pos="75000">
                  <a:srgbClr val="01FDD9"/>
                </a:gs>
                <a:gs pos="100000">
                  <a:srgbClr val="6699FF"/>
                </a:gs>
              </a:gsLst>
              <a:lin ang="5400000" scaled="1"/>
              <a:tileRect/>
            </a:gra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defTabSz="914377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000000"/>
                  </a:solidFill>
                  <a:latin typeface="Arial Black" pitchFamily="34" charset="0"/>
                  <a:cs typeface="Arial"/>
                </a:defRPr>
              </a:lvl1pPr>
            </a:lstStyle>
            <a:p>
              <a:pPr marL="0" marR="0" lvl="0" indent="0" algn="l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itchFamily="34" charset="0"/>
                  <a:ea typeface="+mn-ea"/>
                  <a:cs typeface="Arial"/>
                </a:rPr>
                <a:t>DSS everywhere</a:t>
              </a:r>
            </a:p>
          </p:txBody>
        </p:sp>
        <p:pic>
          <p:nvPicPr>
            <p:cNvPr id="81" name="Picture 80"/>
            <p:cNvPicPr>
              <a:picLocks noChangeAspect="1"/>
            </p:cNvPicPr>
            <p:nvPr/>
          </p:nvPicPr>
          <p:blipFill rotWithShape="1">
            <a:blip r:embed="rId3"/>
            <a:srcRect b="25772"/>
            <a:stretch/>
          </p:blipFill>
          <p:spPr>
            <a:xfrm>
              <a:off x="8109853" y="3080666"/>
              <a:ext cx="1885950" cy="1767559"/>
            </a:xfrm>
            <a:prstGeom prst="rect">
              <a:avLst/>
            </a:prstGeom>
          </p:spPr>
        </p:pic>
        <p:pic>
          <p:nvPicPr>
            <p:cNvPr id="82" name="Picture 81"/>
            <p:cNvPicPr>
              <a:picLocks noChangeAspect="1"/>
            </p:cNvPicPr>
            <p:nvPr/>
          </p:nvPicPr>
          <p:blipFill rotWithShape="1">
            <a:blip r:embed="rId4"/>
            <a:srcRect l="15264" t="5127" r="15964" b="23644"/>
            <a:stretch/>
          </p:blipFill>
          <p:spPr>
            <a:xfrm>
              <a:off x="905275" y="2948601"/>
              <a:ext cx="1773848" cy="1837201"/>
            </a:xfrm>
            <a:prstGeom prst="rect">
              <a:avLst/>
            </a:prstGeom>
          </p:spPr>
        </p:pic>
        <p:pic>
          <p:nvPicPr>
            <p:cNvPr id="129026" name="Picture 2" descr="Image result for terry sejnowski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6669" y="4643335"/>
              <a:ext cx="1912423" cy="19124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737449" y="2438400"/>
            <a:ext cx="24801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840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Quanying Liu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840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7859342" y="2524780"/>
            <a:ext cx="26747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840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Yorie Nakahira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840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890168" y="6019838"/>
            <a:ext cx="27032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Terry Sejnowski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4593409" y="2514600"/>
            <a:ext cx="14847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840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Caltech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840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7292562" y="5943600"/>
            <a:ext cx="21002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Salk, UCSD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6686" y="749755"/>
            <a:ext cx="22676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Diversity Sweet Spots</a:t>
            </a:r>
          </a:p>
        </p:txBody>
      </p:sp>
    </p:spTree>
    <p:extLst>
      <p:ext uri="{BB962C8B-B14F-4D97-AF65-F5344CB8AC3E}">
        <p14:creationId xmlns:p14="http://schemas.microsoft.com/office/powerpoint/2010/main" val="118799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4"/>
          <p:cNvSpPr>
            <a:spLocks noGrp="1"/>
          </p:cNvSpPr>
          <p:nvPr>
            <p:ph idx="1"/>
          </p:nvPr>
        </p:nvSpPr>
        <p:spPr>
          <a:xfrm>
            <a:off x="339090" y="220826"/>
            <a:ext cx="6062540" cy="1419594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800" b="1" dirty="0" smtClean="0">
                <a:latin typeface="Arial Black" panose="020B0A04020102020204" pitchFamily="34" charset="0"/>
              </a:rPr>
              <a:t>Compute/control technology</a:t>
            </a:r>
            <a:endParaRPr lang="en-US" sz="2800" b="1" dirty="0">
              <a:latin typeface="Arial Black" panose="020B0A040201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800" dirty="0" smtClean="0">
                <a:latin typeface="Arial Black" panose="020B0A04020102020204" pitchFamily="34" charset="0"/>
              </a:rPr>
              <a:t>Brains/Bipedalism</a:t>
            </a:r>
            <a:endParaRPr lang="en-US" sz="2800" dirty="0">
              <a:latin typeface="Arial Black" panose="020B0A040201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800" dirty="0" smtClean="0">
                <a:latin typeface="Arial Black" panose="020B0A04020102020204" pitchFamily="34" charset="0"/>
              </a:rPr>
              <a:t>Bacterial </a:t>
            </a:r>
            <a:r>
              <a:rPr lang="en-US" sz="2800" dirty="0">
                <a:latin typeface="Arial Black" panose="020B0A04020102020204" pitchFamily="34" charset="0"/>
              </a:rPr>
              <a:t>Cell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742599" y="152400"/>
            <a:ext cx="211628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Theory of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Evolution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Architecture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Complexity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Networks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1094" y="2209800"/>
            <a:ext cx="22676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A"/>
                </a:solidFill>
                <a:latin typeface="Arial Black" panose="020B0A04020102020204" pitchFamily="34" charset="0"/>
              </a:rPr>
              <a:t>Diversity Sweet Spot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858680" y="3655624"/>
            <a:ext cx="4184825" cy="1516228"/>
            <a:chOff x="1359789" y="516437"/>
            <a:chExt cx="4184825" cy="1516228"/>
          </a:xfrm>
        </p:grpSpPr>
        <p:cxnSp>
          <p:nvCxnSpPr>
            <p:cNvPr id="11" name="Straight Connector 10"/>
            <p:cNvCxnSpPr/>
            <p:nvPr/>
          </p:nvCxnSpPr>
          <p:spPr bwMode="auto">
            <a:xfrm>
              <a:off x="1827611" y="708273"/>
              <a:ext cx="3366100" cy="1241919"/>
            </a:xfrm>
            <a:prstGeom prst="line">
              <a:avLst/>
            </a:prstGeom>
            <a:noFill/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" name="TextBox 11"/>
            <p:cNvSpPr txBox="1"/>
            <p:nvPr/>
          </p:nvSpPr>
          <p:spPr>
            <a:xfrm>
              <a:off x="2478364" y="994610"/>
              <a:ext cx="1524554" cy="496257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/>
          </p:spPr>
          <p:txBody>
            <a:bodyPr wrap="none" lIns="0" tIns="0" rIns="0" bIns="0" rtlCol="0" anchor="ctr" anchorCtr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??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359789" y="516437"/>
              <a:ext cx="1086024" cy="485152"/>
            </a:xfrm>
            <a:prstGeom prst="roundRect">
              <a:avLst/>
            </a:prstGeom>
            <a:solidFill>
              <a:srgbClr val="66FFFF"/>
            </a:solidFill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800" b="1">
                  <a:solidFill>
                    <a:srgbClr val="000000"/>
                  </a:solidFill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Cortex</a:t>
              </a:r>
            </a:p>
          </p:txBody>
        </p:sp>
        <p:sp>
          <p:nvSpPr>
            <p:cNvPr id="14" name="Rectangle 9"/>
            <p:cNvSpPr>
              <a:spLocks noChangeArrowheads="1"/>
            </p:cNvSpPr>
            <p:nvPr/>
          </p:nvSpPr>
          <p:spPr bwMode="auto">
            <a:xfrm>
              <a:off x="4560806" y="1746152"/>
              <a:ext cx="983808" cy="286513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Reflex</a:t>
              </a:r>
            </a:p>
          </p:txBody>
        </p:sp>
      </p:grpSp>
      <p:cxnSp>
        <p:nvCxnSpPr>
          <p:cNvPr id="20" name="Straight Connector 19"/>
          <p:cNvCxnSpPr/>
          <p:nvPr/>
        </p:nvCxnSpPr>
        <p:spPr bwMode="auto">
          <a:xfrm>
            <a:off x="1929402" y="4296991"/>
            <a:ext cx="3366100" cy="1241919"/>
          </a:xfrm>
          <a:prstGeom prst="line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>
            <a:off x="1429233" y="5971616"/>
            <a:ext cx="4620040" cy="0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 flipV="1">
            <a:off x="1434642" y="3836332"/>
            <a:ext cx="0" cy="2122493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457200" y="5581557"/>
            <a:ext cx="925173" cy="523184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Fast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40183" y="5917335"/>
            <a:ext cx="1725071" cy="954071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A"/>
                </a:solidFill>
                <a:effectLst/>
                <a:uLnTx/>
                <a:uFillTx/>
                <a:latin typeface="Arial"/>
                <a:cs typeface="Arial"/>
              </a:rPr>
              <a:t>Flexible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0000FA"/>
                </a:solidFill>
                <a:latin typeface="Arial"/>
                <a:cs typeface="Arial"/>
              </a:rPr>
              <a:t>Accurate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A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00200" y="4138578"/>
            <a:ext cx="1035760" cy="461665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Gene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100485" y="4664849"/>
            <a:ext cx="1156226" cy="49697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Trans*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836844" y="5309614"/>
            <a:ext cx="1120652" cy="438503"/>
          </a:xfrm>
          <a:prstGeom prst="rect">
            <a:avLst/>
          </a:prstGeom>
          <a:solidFill>
            <a:srgbClr val="FFCCCC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Protein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2068629" y="3081422"/>
            <a:ext cx="3974876" cy="1666736"/>
            <a:chOff x="1419915" y="4149357"/>
            <a:chExt cx="3974876" cy="1666736"/>
          </a:xfrm>
        </p:grpSpPr>
        <p:cxnSp>
          <p:nvCxnSpPr>
            <p:cNvPr id="29" name="Straight Connector 28"/>
            <p:cNvCxnSpPr/>
            <p:nvPr/>
          </p:nvCxnSpPr>
          <p:spPr bwMode="auto">
            <a:xfrm>
              <a:off x="1769812" y="4370114"/>
              <a:ext cx="3366100" cy="1241919"/>
            </a:xfrm>
            <a:prstGeom prst="line">
              <a:avLst/>
            </a:prstGeom>
            <a:noFill/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0" name="TextBox 29"/>
            <p:cNvSpPr txBox="1"/>
            <p:nvPr/>
          </p:nvSpPr>
          <p:spPr>
            <a:xfrm>
              <a:off x="1419915" y="4149357"/>
              <a:ext cx="1035760" cy="461665"/>
            </a:xfrm>
            <a:prstGeom prst="rect">
              <a:avLst/>
            </a:prstGeom>
            <a:solidFill>
              <a:srgbClr val="66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Apps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093750" y="4727287"/>
              <a:ext cx="632659" cy="496970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OS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766463" y="5377590"/>
              <a:ext cx="628328" cy="438503"/>
            </a:xfrm>
            <a:prstGeom prst="rect">
              <a:avLst/>
            </a:prstGeom>
            <a:solidFill>
              <a:srgbClr val="FFCCCC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HW</a:t>
              </a:r>
            </a:p>
          </p:txBody>
        </p:sp>
      </p:grpSp>
      <p:sp>
        <p:nvSpPr>
          <p:cNvPr id="34" name="Explosion 2 33"/>
          <p:cNvSpPr/>
          <p:nvPr/>
        </p:nvSpPr>
        <p:spPr bwMode="auto">
          <a:xfrm>
            <a:off x="1170031" y="4896304"/>
            <a:ext cx="1797195" cy="1143000"/>
          </a:xfrm>
          <a:prstGeom prst="irregularSeal2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  <a:tileRect/>
          </a:gra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solidFill>
                  <a:srgbClr val="000000"/>
                </a:solidFill>
                <a:latin typeface="Arial Black" pitchFamily="34" charset="0"/>
                <a:cs typeface="Arial"/>
              </a:rPr>
              <a:t>DSS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  <a:ea typeface="+mn-ea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043505" y="4878438"/>
            <a:ext cx="22676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latin typeface="Arial Black" panose="020B0A04020102020204" pitchFamily="34" charset="0"/>
              </a:rPr>
              <a:t>SAT=</a:t>
            </a:r>
          </a:p>
          <a:p>
            <a:pPr algn="r"/>
            <a:r>
              <a:rPr lang="en-US" sz="2800" b="1" dirty="0" smtClean="0">
                <a:latin typeface="Arial Black" panose="020B0A04020102020204" pitchFamily="34" charset="0"/>
              </a:rPr>
              <a:t>Speed</a:t>
            </a:r>
          </a:p>
          <a:p>
            <a:pPr algn="r"/>
            <a:r>
              <a:rPr lang="en-US" sz="2800" b="1" dirty="0" smtClean="0">
                <a:latin typeface="Arial Black" panose="020B0A04020102020204" pitchFamily="34" charset="0"/>
              </a:rPr>
              <a:t>Accuracy</a:t>
            </a:r>
          </a:p>
          <a:p>
            <a:pPr algn="r"/>
            <a:r>
              <a:rPr lang="en-US" sz="2800" b="1" dirty="0" smtClean="0">
                <a:latin typeface="Arial Black" panose="020B0A04020102020204" pitchFamily="34" charset="0"/>
              </a:rPr>
              <a:t>Tradeoffs</a:t>
            </a:r>
          </a:p>
        </p:txBody>
      </p:sp>
      <p:sp>
        <p:nvSpPr>
          <p:cNvPr id="36" name="TextBox 35"/>
          <p:cNvSpPr txBox="1"/>
          <p:nvPr/>
        </p:nvSpPr>
        <p:spPr>
          <a:xfrm rot="19938940">
            <a:off x="3875584" y="1057887"/>
            <a:ext cx="22346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iller" panose="04020404031007020602" pitchFamily="82" charset="0"/>
                <a:ea typeface="宋体"/>
                <a:cs typeface="Arial"/>
              </a:rPr>
              <a:t>Extremes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728799" y="2895600"/>
            <a:ext cx="441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Universal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 laws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and architectures?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 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Black" panose="020B0A04020102020204" pitchFamily="34" charset="0"/>
              <a:ea typeface="宋体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6785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4"/>
          <p:cNvSpPr>
            <a:spLocks noGrp="1"/>
          </p:cNvSpPr>
          <p:nvPr>
            <p:ph idx="1"/>
          </p:nvPr>
        </p:nvSpPr>
        <p:spPr>
          <a:xfrm>
            <a:off x="339090" y="220826"/>
            <a:ext cx="6062540" cy="1419594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800" b="1" dirty="0" smtClean="0">
                <a:latin typeface="Arial Black" panose="020B0A04020102020204" pitchFamily="34" charset="0"/>
              </a:rPr>
              <a:t>Compute/control technology</a:t>
            </a:r>
            <a:endParaRPr lang="en-US" sz="2800" b="1" dirty="0">
              <a:latin typeface="Arial Black" panose="020B0A040201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800" dirty="0" smtClean="0">
                <a:latin typeface="Arial Black" panose="020B0A04020102020204" pitchFamily="34" charset="0"/>
              </a:rPr>
              <a:t>Brains/Bipedalism</a:t>
            </a:r>
            <a:endParaRPr lang="en-US" sz="2800" dirty="0">
              <a:latin typeface="Arial Black" panose="020B0A040201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800" dirty="0" smtClean="0">
                <a:latin typeface="Arial Black" panose="020B0A04020102020204" pitchFamily="34" charset="0"/>
              </a:rPr>
              <a:t>Bacterial </a:t>
            </a:r>
            <a:r>
              <a:rPr lang="en-US" sz="2800" dirty="0">
                <a:latin typeface="Arial Black" panose="020B0A04020102020204" pitchFamily="34" charset="0"/>
              </a:rPr>
              <a:t>Cell </a:t>
            </a:r>
          </a:p>
        </p:txBody>
      </p:sp>
      <p:cxnSp>
        <p:nvCxnSpPr>
          <p:cNvPr id="20" name="Straight Connector 19"/>
          <p:cNvCxnSpPr/>
          <p:nvPr/>
        </p:nvCxnSpPr>
        <p:spPr bwMode="auto">
          <a:xfrm>
            <a:off x="1465353" y="4768975"/>
            <a:ext cx="3366100" cy="1241919"/>
          </a:xfrm>
          <a:prstGeom prst="line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>
            <a:off x="965184" y="6443600"/>
            <a:ext cx="4620040" cy="0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 flipV="1">
            <a:off x="970593" y="4308316"/>
            <a:ext cx="0" cy="2122493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-6849" y="6053541"/>
            <a:ext cx="795731" cy="496935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Fast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76134" y="6389319"/>
            <a:ext cx="1283724" cy="496935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Flexible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136151" y="4610562"/>
            <a:ext cx="1035760" cy="461665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Gene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636436" y="5136833"/>
            <a:ext cx="1156226" cy="49697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Trans*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372795" y="5781598"/>
            <a:ext cx="1120652" cy="438503"/>
          </a:xfrm>
          <a:prstGeom prst="rect">
            <a:avLst/>
          </a:prstGeom>
          <a:solidFill>
            <a:srgbClr val="FFCCCC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Protein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013094" y="4271800"/>
            <a:ext cx="22676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rgbClr val="0000FA"/>
                </a:solidFill>
                <a:latin typeface="Arial Black" panose="020B0A04020102020204" pitchFamily="34" charset="0"/>
              </a:rPr>
              <a:t>SAT=</a:t>
            </a:r>
          </a:p>
          <a:p>
            <a:pPr algn="r"/>
            <a:r>
              <a:rPr lang="en-US" sz="2800" b="1" dirty="0" smtClean="0">
                <a:solidFill>
                  <a:srgbClr val="0000FA"/>
                </a:solidFill>
                <a:latin typeface="Arial Black" panose="020B0A04020102020204" pitchFamily="34" charset="0"/>
              </a:rPr>
              <a:t>Speed</a:t>
            </a:r>
          </a:p>
          <a:p>
            <a:pPr algn="r"/>
            <a:r>
              <a:rPr lang="en-US" sz="2800" b="1" dirty="0" smtClean="0">
                <a:solidFill>
                  <a:srgbClr val="0000FA"/>
                </a:solidFill>
                <a:latin typeface="Arial Black" panose="020B0A04020102020204" pitchFamily="34" charset="0"/>
              </a:rPr>
              <a:t>Accuracy</a:t>
            </a:r>
          </a:p>
          <a:p>
            <a:pPr algn="r"/>
            <a:r>
              <a:rPr lang="en-US" sz="2800" b="1" dirty="0" smtClean="0">
                <a:solidFill>
                  <a:srgbClr val="0000FA"/>
                </a:solidFill>
                <a:latin typeface="Arial Black" panose="020B0A04020102020204" pitchFamily="34" charset="0"/>
              </a:rPr>
              <a:t>Tradeoffs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4218609" y="2674244"/>
            <a:ext cx="4184825" cy="1516228"/>
            <a:chOff x="1359789" y="516437"/>
            <a:chExt cx="4184825" cy="1516228"/>
          </a:xfrm>
        </p:grpSpPr>
        <p:cxnSp>
          <p:nvCxnSpPr>
            <p:cNvPr id="38" name="Straight Connector 37"/>
            <p:cNvCxnSpPr/>
            <p:nvPr/>
          </p:nvCxnSpPr>
          <p:spPr bwMode="auto">
            <a:xfrm>
              <a:off x="1827611" y="708273"/>
              <a:ext cx="3366100" cy="1241919"/>
            </a:xfrm>
            <a:prstGeom prst="line">
              <a:avLst/>
            </a:prstGeom>
            <a:noFill/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9" name="TextBox 38"/>
            <p:cNvSpPr txBox="1"/>
            <p:nvPr/>
          </p:nvSpPr>
          <p:spPr>
            <a:xfrm>
              <a:off x="2478364" y="994610"/>
              <a:ext cx="1524554" cy="496257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/>
          </p:spPr>
          <p:txBody>
            <a:bodyPr wrap="none" lIns="0" tIns="0" rIns="0" bIns="0" rtlCol="0" anchor="ctr" anchorCtr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??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359789" y="516437"/>
              <a:ext cx="1086024" cy="485152"/>
            </a:xfrm>
            <a:prstGeom prst="roundRect">
              <a:avLst/>
            </a:prstGeom>
            <a:solidFill>
              <a:srgbClr val="66FFFF"/>
            </a:solidFill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800" b="1">
                  <a:solidFill>
                    <a:srgbClr val="000000"/>
                  </a:solidFill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Cortex</a:t>
              </a:r>
            </a:p>
          </p:txBody>
        </p:sp>
        <p:sp>
          <p:nvSpPr>
            <p:cNvPr id="41" name="Rectangle 9"/>
            <p:cNvSpPr>
              <a:spLocks noChangeArrowheads="1"/>
            </p:cNvSpPr>
            <p:nvPr/>
          </p:nvSpPr>
          <p:spPr bwMode="auto">
            <a:xfrm>
              <a:off x="4560806" y="1746152"/>
              <a:ext cx="983808" cy="286513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Reflex</a:t>
              </a:r>
            </a:p>
          </p:txBody>
        </p:sp>
      </p:grpSp>
      <p:cxnSp>
        <p:nvCxnSpPr>
          <p:cNvPr id="43" name="Straight Arrow Connector 42"/>
          <p:cNvCxnSpPr/>
          <p:nvPr/>
        </p:nvCxnSpPr>
        <p:spPr bwMode="auto">
          <a:xfrm>
            <a:off x="3948588" y="4523083"/>
            <a:ext cx="4620040" cy="0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4" name="Straight Arrow Connector 43"/>
          <p:cNvCxnSpPr/>
          <p:nvPr/>
        </p:nvCxnSpPr>
        <p:spPr bwMode="auto">
          <a:xfrm flipV="1">
            <a:off x="3953997" y="2387799"/>
            <a:ext cx="0" cy="2122493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5" name="TextBox 44"/>
          <p:cNvSpPr txBox="1"/>
          <p:nvPr/>
        </p:nvSpPr>
        <p:spPr>
          <a:xfrm>
            <a:off x="2976555" y="4133024"/>
            <a:ext cx="795731" cy="496935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Fast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959538" y="4468802"/>
            <a:ext cx="1603243" cy="954071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pPr lvl="0">
              <a:defRPr/>
            </a:pPr>
            <a:r>
              <a:rPr lang="en-US" sz="2800" dirty="0">
                <a:solidFill>
                  <a:srgbClr val="000000"/>
                </a:solidFill>
              </a:rPr>
              <a:t>Flexible</a:t>
            </a:r>
          </a:p>
          <a:p>
            <a:pPr lvl="0">
              <a:defRPr/>
            </a:pPr>
            <a:r>
              <a:rPr lang="en-US" sz="2800" dirty="0" smtClean="0">
                <a:solidFill>
                  <a:srgbClr val="000000"/>
                </a:solidFill>
              </a:rPr>
              <a:t>Accurate</a:t>
            </a:r>
            <a:endParaRPr lang="en-US" sz="2800" dirty="0">
              <a:solidFill>
                <a:srgbClr val="000000"/>
              </a:solidFill>
            </a:endParaRPr>
          </a:p>
        </p:txBody>
      </p:sp>
      <p:cxnSp>
        <p:nvCxnSpPr>
          <p:cNvPr id="61" name="Straight Arrow Connector 60"/>
          <p:cNvCxnSpPr/>
          <p:nvPr/>
        </p:nvCxnSpPr>
        <p:spPr bwMode="auto">
          <a:xfrm>
            <a:off x="7325541" y="2571557"/>
            <a:ext cx="4620040" cy="0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2" name="Straight Arrow Connector 61"/>
          <p:cNvCxnSpPr/>
          <p:nvPr/>
        </p:nvCxnSpPr>
        <p:spPr bwMode="auto">
          <a:xfrm flipV="1">
            <a:off x="7330950" y="436273"/>
            <a:ext cx="0" cy="2122493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3" name="TextBox 62"/>
          <p:cNvSpPr txBox="1"/>
          <p:nvPr/>
        </p:nvSpPr>
        <p:spPr>
          <a:xfrm>
            <a:off x="6353508" y="2181498"/>
            <a:ext cx="795731" cy="496935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Fast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336491" y="2517276"/>
            <a:ext cx="1603243" cy="954071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pPr lvl="0">
              <a:defRPr/>
            </a:pPr>
            <a:r>
              <a:rPr lang="en-US" sz="2800" dirty="0">
                <a:solidFill>
                  <a:srgbClr val="000000"/>
                </a:solidFill>
              </a:rPr>
              <a:t>Flexible</a:t>
            </a:r>
          </a:p>
          <a:p>
            <a:pPr lvl="0">
              <a:defRPr/>
            </a:pPr>
            <a:r>
              <a:rPr lang="en-US" sz="2800" dirty="0" smtClean="0">
                <a:solidFill>
                  <a:srgbClr val="000000"/>
                </a:solidFill>
              </a:rPr>
              <a:t>Accurate</a:t>
            </a:r>
            <a:endParaRPr lang="en-US" sz="2800" dirty="0">
              <a:solidFill>
                <a:srgbClr val="000000"/>
              </a:solidFill>
            </a:endParaRPr>
          </a:p>
        </p:txBody>
      </p:sp>
      <p:grpSp>
        <p:nvGrpSpPr>
          <p:cNvPr id="65" name="Group 64"/>
          <p:cNvGrpSpPr/>
          <p:nvPr/>
        </p:nvGrpSpPr>
        <p:grpSpPr>
          <a:xfrm>
            <a:off x="7620000" y="609600"/>
            <a:ext cx="3974876" cy="1666736"/>
            <a:chOff x="1419915" y="4149357"/>
            <a:chExt cx="3974876" cy="1666736"/>
          </a:xfrm>
        </p:grpSpPr>
        <p:cxnSp>
          <p:nvCxnSpPr>
            <p:cNvPr id="66" name="Straight Connector 65"/>
            <p:cNvCxnSpPr/>
            <p:nvPr/>
          </p:nvCxnSpPr>
          <p:spPr bwMode="auto">
            <a:xfrm>
              <a:off x="1769812" y="4370114"/>
              <a:ext cx="3366100" cy="1241919"/>
            </a:xfrm>
            <a:prstGeom prst="line">
              <a:avLst/>
            </a:prstGeom>
            <a:noFill/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7" name="TextBox 66"/>
            <p:cNvSpPr txBox="1"/>
            <p:nvPr/>
          </p:nvSpPr>
          <p:spPr>
            <a:xfrm>
              <a:off x="1419915" y="4149357"/>
              <a:ext cx="1035760" cy="461665"/>
            </a:xfrm>
            <a:prstGeom prst="rect">
              <a:avLst/>
            </a:prstGeom>
            <a:solidFill>
              <a:srgbClr val="66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Apps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3093750" y="4727287"/>
              <a:ext cx="632659" cy="496970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OS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4766463" y="5377590"/>
              <a:ext cx="628328" cy="438503"/>
            </a:xfrm>
            <a:prstGeom prst="rect">
              <a:avLst/>
            </a:prstGeom>
            <a:solidFill>
              <a:srgbClr val="FFCCCC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HW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2324679" y="5826072"/>
            <a:ext cx="9428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 Black" panose="020B0A04020102020204" pitchFamily="34" charset="0"/>
              </a:rPr>
              <a:t>Cell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5337184" y="3853543"/>
            <a:ext cx="12263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 Black" panose="020B0A04020102020204" pitchFamily="34" charset="0"/>
              </a:rPr>
              <a:t>Brain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8655760" y="1900261"/>
            <a:ext cx="19367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Arial Black" panose="020B0A04020102020204" pitchFamily="34" charset="0"/>
              </a:rPr>
              <a:t>Compute</a:t>
            </a:r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38044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4"/>
          <p:cNvSpPr>
            <a:spLocks noGrp="1"/>
          </p:cNvSpPr>
          <p:nvPr>
            <p:ph idx="1"/>
          </p:nvPr>
        </p:nvSpPr>
        <p:spPr>
          <a:xfrm>
            <a:off x="339090" y="220826"/>
            <a:ext cx="6062540" cy="1419594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800" b="1" dirty="0" smtClean="0">
                <a:latin typeface="Arial Black" panose="020B0A04020102020204" pitchFamily="34" charset="0"/>
              </a:rPr>
              <a:t>Compute/control technology</a:t>
            </a:r>
            <a:endParaRPr lang="en-US" sz="2800" b="1" dirty="0">
              <a:latin typeface="Arial Black" panose="020B0A040201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800" dirty="0" smtClean="0">
                <a:latin typeface="Arial Black" panose="020B0A04020102020204" pitchFamily="34" charset="0"/>
              </a:rPr>
              <a:t>Brains/Bipedalism</a:t>
            </a:r>
            <a:endParaRPr lang="en-US" sz="2800" dirty="0">
              <a:latin typeface="Arial Black" panose="020B0A040201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800" dirty="0" smtClean="0">
                <a:latin typeface="Arial Black" panose="020B0A04020102020204" pitchFamily="34" charset="0"/>
              </a:rPr>
              <a:t>Bacterial </a:t>
            </a:r>
            <a:r>
              <a:rPr lang="en-US" sz="2800" dirty="0">
                <a:latin typeface="Arial Black" panose="020B0A04020102020204" pitchFamily="34" charset="0"/>
              </a:rPr>
              <a:t>Cell </a:t>
            </a:r>
          </a:p>
        </p:txBody>
      </p:sp>
      <p:cxnSp>
        <p:nvCxnSpPr>
          <p:cNvPr id="20" name="Straight Connector 19"/>
          <p:cNvCxnSpPr/>
          <p:nvPr/>
        </p:nvCxnSpPr>
        <p:spPr bwMode="auto">
          <a:xfrm>
            <a:off x="1465353" y="4768975"/>
            <a:ext cx="3366100" cy="1241919"/>
          </a:xfrm>
          <a:prstGeom prst="line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>
            <a:off x="965184" y="6443600"/>
            <a:ext cx="4620040" cy="0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 flipV="1">
            <a:off x="970593" y="4308316"/>
            <a:ext cx="0" cy="2122493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-6849" y="6053541"/>
            <a:ext cx="795731" cy="496935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Fast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76134" y="6389319"/>
            <a:ext cx="1283724" cy="496935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Flexible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136151" y="4610562"/>
            <a:ext cx="1035760" cy="461665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Gene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636436" y="5136833"/>
            <a:ext cx="1156226" cy="49697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Trans*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372795" y="5781598"/>
            <a:ext cx="1120652" cy="438503"/>
          </a:xfrm>
          <a:prstGeom prst="rect">
            <a:avLst/>
          </a:prstGeom>
          <a:solidFill>
            <a:srgbClr val="FFCCCC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Protein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4218609" y="2674244"/>
            <a:ext cx="4184825" cy="1516228"/>
            <a:chOff x="1359789" y="516437"/>
            <a:chExt cx="4184825" cy="1516228"/>
          </a:xfrm>
        </p:grpSpPr>
        <p:cxnSp>
          <p:nvCxnSpPr>
            <p:cNvPr id="38" name="Straight Connector 37"/>
            <p:cNvCxnSpPr/>
            <p:nvPr/>
          </p:nvCxnSpPr>
          <p:spPr bwMode="auto">
            <a:xfrm>
              <a:off x="1827611" y="708273"/>
              <a:ext cx="3366100" cy="1241919"/>
            </a:xfrm>
            <a:prstGeom prst="line">
              <a:avLst/>
            </a:prstGeom>
            <a:noFill/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9" name="TextBox 38"/>
            <p:cNvSpPr txBox="1"/>
            <p:nvPr/>
          </p:nvSpPr>
          <p:spPr>
            <a:xfrm>
              <a:off x="2478364" y="994610"/>
              <a:ext cx="1524554" cy="496257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/>
          </p:spPr>
          <p:txBody>
            <a:bodyPr wrap="none" lIns="0" tIns="0" rIns="0" bIns="0" rtlCol="0" anchor="ctr" anchorCtr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??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359789" y="516437"/>
              <a:ext cx="1086024" cy="485152"/>
            </a:xfrm>
            <a:prstGeom prst="roundRect">
              <a:avLst/>
            </a:prstGeom>
            <a:solidFill>
              <a:srgbClr val="66FFFF"/>
            </a:solidFill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800" b="1">
                  <a:solidFill>
                    <a:srgbClr val="000000"/>
                  </a:solidFill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Cortex</a:t>
              </a:r>
            </a:p>
          </p:txBody>
        </p:sp>
        <p:sp>
          <p:nvSpPr>
            <p:cNvPr id="41" name="Rectangle 9"/>
            <p:cNvSpPr>
              <a:spLocks noChangeArrowheads="1"/>
            </p:cNvSpPr>
            <p:nvPr/>
          </p:nvSpPr>
          <p:spPr bwMode="auto">
            <a:xfrm>
              <a:off x="4560806" y="1746152"/>
              <a:ext cx="983808" cy="286513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Reflex</a:t>
              </a:r>
            </a:p>
          </p:txBody>
        </p:sp>
      </p:grpSp>
      <p:cxnSp>
        <p:nvCxnSpPr>
          <p:cNvPr id="43" name="Straight Arrow Connector 42"/>
          <p:cNvCxnSpPr/>
          <p:nvPr/>
        </p:nvCxnSpPr>
        <p:spPr bwMode="auto">
          <a:xfrm>
            <a:off x="3948588" y="4523083"/>
            <a:ext cx="4620040" cy="0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4" name="Straight Arrow Connector 43"/>
          <p:cNvCxnSpPr/>
          <p:nvPr/>
        </p:nvCxnSpPr>
        <p:spPr bwMode="auto">
          <a:xfrm flipV="1">
            <a:off x="3953997" y="2387799"/>
            <a:ext cx="0" cy="2122493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5" name="TextBox 44"/>
          <p:cNvSpPr txBox="1"/>
          <p:nvPr/>
        </p:nvSpPr>
        <p:spPr>
          <a:xfrm>
            <a:off x="2976555" y="4133024"/>
            <a:ext cx="795731" cy="496935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Fast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959538" y="4468802"/>
            <a:ext cx="1603243" cy="954071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pPr lvl="0">
              <a:defRPr/>
            </a:pPr>
            <a:r>
              <a:rPr lang="en-US" sz="2800" dirty="0">
                <a:solidFill>
                  <a:srgbClr val="000000"/>
                </a:solidFill>
              </a:rPr>
              <a:t>Flexible</a:t>
            </a:r>
          </a:p>
          <a:p>
            <a:pPr lvl="0">
              <a:defRPr/>
            </a:pPr>
            <a:r>
              <a:rPr lang="en-US" sz="2800" dirty="0" smtClean="0">
                <a:solidFill>
                  <a:srgbClr val="000000"/>
                </a:solidFill>
              </a:rPr>
              <a:t>Accurate</a:t>
            </a:r>
            <a:endParaRPr lang="en-US" sz="2800" dirty="0">
              <a:solidFill>
                <a:srgbClr val="000000"/>
              </a:solidFill>
            </a:endParaRPr>
          </a:p>
        </p:txBody>
      </p:sp>
      <p:cxnSp>
        <p:nvCxnSpPr>
          <p:cNvPr id="61" name="Straight Arrow Connector 60"/>
          <p:cNvCxnSpPr/>
          <p:nvPr/>
        </p:nvCxnSpPr>
        <p:spPr bwMode="auto">
          <a:xfrm>
            <a:off x="7325541" y="2571557"/>
            <a:ext cx="4620040" cy="0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2" name="Straight Arrow Connector 61"/>
          <p:cNvCxnSpPr/>
          <p:nvPr/>
        </p:nvCxnSpPr>
        <p:spPr bwMode="auto">
          <a:xfrm flipV="1">
            <a:off x="7330950" y="436273"/>
            <a:ext cx="0" cy="2122493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3" name="TextBox 62"/>
          <p:cNvSpPr txBox="1"/>
          <p:nvPr/>
        </p:nvSpPr>
        <p:spPr>
          <a:xfrm>
            <a:off x="6353508" y="2181498"/>
            <a:ext cx="795731" cy="496935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Fast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336491" y="2517276"/>
            <a:ext cx="1603243" cy="954071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pPr lvl="0">
              <a:defRPr/>
            </a:pPr>
            <a:r>
              <a:rPr lang="en-US" sz="2800" dirty="0">
                <a:solidFill>
                  <a:srgbClr val="000000"/>
                </a:solidFill>
              </a:rPr>
              <a:t>Flexible</a:t>
            </a:r>
          </a:p>
          <a:p>
            <a:pPr lvl="0">
              <a:defRPr/>
            </a:pPr>
            <a:r>
              <a:rPr lang="en-US" sz="2800" dirty="0" smtClean="0">
                <a:solidFill>
                  <a:srgbClr val="000000"/>
                </a:solidFill>
              </a:rPr>
              <a:t>Accurate</a:t>
            </a:r>
            <a:endParaRPr lang="en-US" sz="2800" dirty="0">
              <a:solidFill>
                <a:srgbClr val="000000"/>
              </a:solidFill>
            </a:endParaRPr>
          </a:p>
        </p:txBody>
      </p:sp>
      <p:grpSp>
        <p:nvGrpSpPr>
          <p:cNvPr id="65" name="Group 64"/>
          <p:cNvGrpSpPr/>
          <p:nvPr/>
        </p:nvGrpSpPr>
        <p:grpSpPr>
          <a:xfrm>
            <a:off x="7620000" y="609600"/>
            <a:ext cx="3974876" cy="1666736"/>
            <a:chOff x="1419915" y="4149357"/>
            <a:chExt cx="3974876" cy="1666736"/>
          </a:xfrm>
        </p:grpSpPr>
        <p:cxnSp>
          <p:nvCxnSpPr>
            <p:cNvPr id="66" name="Straight Connector 65"/>
            <p:cNvCxnSpPr/>
            <p:nvPr/>
          </p:nvCxnSpPr>
          <p:spPr bwMode="auto">
            <a:xfrm>
              <a:off x="1769812" y="4370114"/>
              <a:ext cx="3366100" cy="1241919"/>
            </a:xfrm>
            <a:prstGeom prst="line">
              <a:avLst/>
            </a:prstGeom>
            <a:noFill/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7" name="TextBox 66"/>
            <p:cNvSpPr txBox="1"/>
            <p:nvPr/>
          </p:nvSpPr>
          <p:spPr>
            <a:xfrm>
              <a:off x="1419915" y="4149357"/>
              <a:ext cx="1035760" cy="461665"/>
            </a:xfrm>
            <a:prstGeom prst="rect">
              <a:avLst/>
            </a:prstGeom>
            <a:solidFill>
              <a:srgbClr val="66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Apps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3093750" y="4727287"/>
              <a:ext cx="632659" cy="496970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OS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4766463" y="5377590"/>
              <a:ext cx="628328" cy="438503"/>
            </a:xfrm>
            <a:prstGeom prst="rect">
              <a:avLst/>
            </a:prstGeom>
            <a:solidFill>
              <a:srgbClr val="FFCCCC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HW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2324679" y="5826072"/>
            <a:ext cx="9428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 Black" panose="020B0A04020102020204" pitchFamily="34" charset="0"/>
              </a:rPr>
              <a:t>Cell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5337184" y="3853543"/>
            <a:ext cx="12263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 Black" panose="020B0A04020102020204" pitchFamily="34" charset="0"/>
              </a:rPr>
              <a:t>Brain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8655760" y="1900261"/>
            <a:ext cx="19367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Arial Black" panose="020B0A04020102020204" pitchFamily="34" charset="0"/>
              </a:rPr>
              <a:t>Compute</a:t>
            </a:r>
            <a:endParaRPr lang="en-US" sz="2800" dirty="0"/>
          </a:p>
        </p:txBody>
      </p:sp>
      <p:sp>
        <p:nvSpPr>
          <p:cNvPr id="34" name="TextBox 33"/>
          <p:cNvSpPr txBox="1"/>
          <p:nvPr/>
        </p:nvSpPr>
        <p:spPr>
          <a:xfrm>
            <a:off x="1153606" y="2099083"/>
            <a:ext cx="22676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A"/>
                </a:solidFill>
                <a:latin typeface="Arial Black" panose="020B0A04020102020204" pitchFamily="34" charset="0"/>
              </a:rPr>
              <a:t>Diversity Sweet Spot</a:t>
            </a:r>
          </a:p>
        </p:txBody>
      </p:sp>
      <p:sp>
        <p:nvSpPr>
          <p:cNvPr id="36" name="Explosion 2 35"/>
          <p:cNvSpPr/>
          <p:nvPr/>
        </p:nvSpPr>
        <p:spPr bwMode="auto">
          <a:xfrm>
            <a:off x="705983" y="5556542"/>
            <a:ext cx="1501192" cy="954745"/>
          </a:xfrm>
          <a:prstGeom prst="irregularSeal2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  <a:tileRect/>
          </a:gra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000000"/>
                </a:solidFill>
                <a:cs typeface="Arial"/>
              </a:rPr>
              <a:t>DSS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013094" y="4271800"/>
            <a:ext cx="22676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>
                <a:solidFill>
                  <a:srgbClr val="0000FA"/>
                </a:solidFill>
              </a:rPr>
              <a:t>SAT=</a:t>
            </a:r>
          </a:p>
          <a:p>
            <a:pPr algn="r"/>
            <a:r>
              <a:rPr lang="en-US" sz="2800" dirty="0" smtClean="0">
                <a:solidFill>
                  <a:srgbClr val="0000FA"/>
                </a:solidFill>
              </a:rPr>
              <a:t>Speed</a:t>
            </a:r>
          </a:p>
          <a:p>
            <a:pPr algn="r"/>
            <a:r>
              <a:rPr lang="en-US" sz="2800" dirty="0" smtClean="0">
                <a:solidFill>
                  <a:srgbClr val="0000FA"/>
                </a:solidFill>
              </a:rPr>
              <a:t>Accuracy</a:t>
            </a:r>
          </a:p>
          <a:p>
            <a:pPr algn="r"/>
            <a:r>
              <a:rPr lang="en-US" sz="2800" dirty="0" smtClean="0">
                <a:solidFill>
                  <a:srgbClr val="0000FA"/>
                </a:solidFill>
              </a:rPr>
              <a:t>Tradeoffs</a:t>
            </a:r>
          </a:p>
        </p:txBody>
      </p:sp>
      <p:sp>
        <p:nvSpPr>
          <p:cNvPr id="42" name="Explosion 2 41"/>
          <p:cNvSpPr/>
          <p:nvPr/>
        </p:nvSpPr>
        <p:spPr bwMode="auto">
          <a:xfrm>
            <a:off x="3689387" y="3636025"/>
            <a:ext cx="1501192" cy="954745"/>
          </a:xfrm>
          <a:prstGeom prst="irregularSeal2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  <a:tileRect/>
          </a:gra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000000"/>
                </a:solidFill>
                <a:cs typeface="Arial"/>
              </a:rPr>
              <a:t>DSS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</a:endParaRPr>
          </a:p>
        </p:txBody>
      </p:sp>
      <p:sp>
        <p:nvSpPr>
          <p:cNvPr id="47" name="Explosion 2 46"/>
          <p:cNvSpPr/>
          <p:nvPr/>
        </p:nvSpPr>
        <p:spPr bwMode="auto">
          <a:xfrm>
            <a:off x="7066340" y="1684499"/>
            <a:ext cx="1501192" cy="954745"/>
          </a:xfrm>
          <a:prstGeom prst="irregularSeal2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  <a:tileRect/>
          </a:gra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000000"/>
                </a:solidFill>
                <a:cs typeface="Arial"/>
              </a:rPr>
              <a:t>DSS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43145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59" y="18210"/>
            <a:ext cx="12976412" cy="765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Box 3"/>
          <p:cNvSpPr txBox="1">
            <a:spLocks noChangeArrowheads="1"/>
          </p:cNvSpPr>
          <p:nvPr/>
        </p:nvSpPr>
        <p:spPr bwMode="auto">
          <a:xfrm rot="-5400000">
            <a:off x="-1180379" y="2951920"/>
            <a:ext cx="2965877" cy="52693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2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Longevity (years)</a:t>
            </a:r>
          </a:p>
        </p:txBody>
      </p:sp>
      <p:sp>
        <p:nvSpPr>
          <p:cNvPr id="6148" name="TextBox 5"/>
          <p:cNvSpPr txBox="1">
            <a:spLocks noChangeArrowheads="1"/>
          </p:cNvSpPr>
          <p:nvPr/>
        </p:nvSpPr>
        <p:spPr bwMode="auto">
          <a:xfrm>
            <a:off x="5279152" y="5972735"/>
            <a:ext cx="978153" cy="852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71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Mass</a:t>
            </a:r>
          </a:p>
          <a:p>
            <a:pPr marL="0" marR="0" lvl="0" indent="0" algn="ctr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71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(gr)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263588" y="1613647"/>
            <a:ext cx="6185647" cy="537882"/>
          </a:xfrm>
          <a:prstGeom prst="line">
            <a:avLst/>
          </a:prstGeom>
          <a:ln w="152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508504" y="3348343"/>
            <a:ext cx="4034118" cy="269997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13500000" sx="103000" sy="103000" algn="br" rotWithShape="0">
              <a:prstClr val="black">
                <a:alpha val="67000"/>
              </a:prstClr>
            </a:outerShdw>
          </a:effectLst>
        </p:spPr>
        <p:txBody>
          <a:bodyPr>
            <a:spAutoFit/>
          </a:bodyPr>
          <a:lstStyle/>
          <a:p>
            <a:pPr marL="0" marR="0" lvl="0" indent="0" algn="l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2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Long life </a:t>
            </a:r>
            <a:r>
              <a:rPr kumimoji="0" lang="en-US" sz="2824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can</a:t>
            </a:r>
            <a:r>
              <a:rPr kumimoji="0" lang="en-US" sz="282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 evolve </a:t>
            </a:r>
            <a:r>
              <a:rPr kumimoji="0" lang="en-US" sz="2824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iff</a:t>
            </a:r>
            <a:r>
              <a:rPr kumimoji="0" lang="en-US" sz="2824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 </a:t>
            </a:r>
            <a:r>
              <a:rPr kumimoji="0" lang="en-US" sz="282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violence is avoided</a:t>
            </a:r>
          </a:p>
          <a:p>
            <a:pPr marL="403433" marR="0" lvl="0" indent="-403433" algn="l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2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Fly</a:t>
            </a:r>
          </a:p>
          <a:p>
            <a:pPr marL="403433" marR="0" lvl="0" indent="-403433" algn="l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2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Burrow</a:t>
            </a:r>
          </a:p>
          <a:p>
            <a:pPr marL="403433" marR="0" lvl="0" indent="-403433" algn="l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2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Social</a:t>
            </a:r>
          </a:p>
          <a:p>
            <a:pPr marL="403433" marR="0" lvl="0" indent="-403433" algn="l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2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Big</a:t>
            </a:r>
          </a:p>
        </p:txBody>
      </p:sp>
    </p:spTree>
    <p:extLst>
      <p:ext uri="{BB962C8B-B14F-4D97-AF65-F5344CB8AC3E}">
        <p14:creationId xmlns:p14="http://schemas.microsoft.com/office/powerpoint/2010/main" val="337742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6"/>
          <a:stretch/>
        </p:blipFill>
        <p:spPr>
          <a:xfrm>
            <a:off x="8018758" y="3873229"/>
            <a:ext cx="4230616" cy="272291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921" y="3776677"/>
            <a:ext cx="1828914" cy="138083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 bwMode="auto">
          <a:xfrm>
            <a:off x="2638179" y="3746186"/>
            <a:ext cx="3702837" cy="1241919"/>
          </a:xfrm>
          <a:prstGeom prst="line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3354032" y="4032523"/>
            <a:ext cx="1677067" cy="496257"/>
          </a:xfrm>
          <a:prstGeom prst="ellipse">
            <a:avLst/>
          </a:prstGeom>
          <a:solidFill>
            <a:srgbClr val="FFFFCC"/>
          </a:solidFill>
          <a:ln>
            <a:solidFill>
              <a:schemeClr val="tx1"/>
            </a:solidFill>
          </a:ln>
          <a:effectLst/>
        </p:spPr>
        <p:txBody>
          <a:bodyPr wrap="none" lIns="0" tIns="0" rIns="0" bIns="0" rtlCol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??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23557" y="3554350"/>
            <a:ext cx="1375636" cy="578882"/>
          </a:xfrm>
          <a:prstGeom prst="roundRect">
            <a:avLst/>
          </a:prstGeom>
          <a:solidFill>
            <a:srgbClr val="CCFFFF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rgbClr val="000000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Cortex</a:t>
            </a: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5644796" y="4784065"/>
            <a:ext cx="1227172" cy="380242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Reflex</a:t>
            </a:r>
          </a:p>
        </p:txBody>
      </p:sp>
      <p:cxnSp>
        <p:nvCxnSpPr>
          <p:cNvPr id="20" name="Straight Connector 19"/>
          <p:cNvCxnSpPr/>
          <p:nvPr/>
        </p:nvCxnSpPr>
        <p:spPr bwMode="auto">
          <a:xfrm>
            <a:off x="2194279" y="4195717"/>
            <a:ext cx="3366100" cy="1241919"/>
          </a:xfrm>
          <a:prstGeom prst="line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>
            <a:off x="1694110" y="5870342"/>
            <a:ext cx="5082218" cy="0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 flipV="1">
            <a:off x="1699519" y="3735059"/>
            <a:ext cx="0" cy="2122493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385461" y="5285603"/>
            <a:ext cx="1354362" cy="584739"/>
          </a:xfrm>
          <a:prstGeom prst="rect">
            <a:avLst/>
          </a:prstGeom>
          <a:noFill/>
        </p:spPr>
        <p:txBody>
          <a:bodyPr wrap="square" lIns="91400" tIns="45702" rIns="91400" bIns="4570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cs typeface="Arial"/>
              </a:rPr>
              <a:t>Fast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705060" y="5816061"/>
            <a:ext cx="1756574" cy="584739"/>
          </a:xfrm>
          <a:prstGeom prst="rect">
            <a:avLst/>
          </a:prstGeom>
          <a:noFill/>
        </p:spPr>
        <p:txBody>
          <a:bodyPr wrap="square" lIns="91400" tIns="45702" rIns="91400" bIns="4570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Flexible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65076" y="4037304"/>
            <a:ext cx="1139375" cy="523220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Gene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365362" y="4563575"/>
            <a:ext cx="1581878" cy="58477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Trans*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101720" y="5208340"/>
            <a:ext cx="1773989" cy="584775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Protein</a:t>
            </a:r>
          </a:p>
        </p:txBody>
      </p:sp>
      <p:cxnSp>
        <p:nvCxnSpPr>
          <p:cNvPr id="29" name="Straight Connector 28"/>
          <p:cNvCxnSpPr/>
          <p:nvPr/>
        </p:nvCxnSpPr>
        <p:spPr bwMode="auto">
          <a:xfrm>
            <a:off x="2718406" y="3200905"/>
            <a:ext cx="3702837" cy="1241919"/>
          </a:xfrm>
          <a:prstGeom prst="line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2333507" y="2980148"/>
            <a:ext cx="1128128" cy="523220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Apps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174787" y="3558078"/>
            <a:ext cx="777777" cy="584775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014835" y="4208381"/>
            <a:ext cx="985557" cy="584775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HW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543800" y="457200"/>
            <a:ext cx="441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Universal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 laws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and architectures?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 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Black" panose="020B0A04020102020204" pitchFamily="34" charset="0"/>
              <a:ea typeface="宋体"/>
              <a:cs typeface="Arial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961" y="5492713"/>
            <a:ext cx="3048408" cy="1556406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3835525" y="1553800"/>
            <a:ext cx="26720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latin typeface="Arial Black" panose="020B0A04020102020204" pitchFamily="34" charset="0"/>
              </a:rPr>
              <a:t>SAT=Speed</a:t>
            </a:r>
          </a:p>
          <a:p>
            <a:pPr algn="r"/>
            <a:r>
              <a:rPr lang="en-US" sz="2800" b="1" dirty="0" smtClean="0">
                <a:latin typeface="Arial Black" panose="020B0A04020102020204" pitchFamily="34" charset="0"/>
              </a:rPr>
              <a:t>Accuracy</a:t>
            </a:r>
          </a:p>
          <a:p>
            <a:pPr algn="r"/>
            <a:r>
              <a:rPr lang="en-US" sz="2800" b="1" dirty="0" smtClean="0">
                <a:latin typeface="Arial Black" panose="020B0A04020102020204" pitchFamily="34" charset="0"/>
              </a:rPr>
              <a:t>Tradeoffs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004189" y="5069244"/>
            <a:ext cx="3834704" cy="646331"/>
          </a:xfrm>
          <a:prstGeom prst="rect">
            <a:avLst/>
          </a:prstGeom>
          <a:solidFill>
            <a:srgbClr val="FFCCCC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Diverse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 Hardware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07885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90"/>
            <a:ext cx="6172199" cy="321598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 bwMode="auto">
          <a:xfrm>
            <a:off x="2638179" y="3746186"/>
            <a:ext cx="3702837" cy="1241919"/>
          </a:xfrm>
          <a:prstGeom prst="line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3354032" y="4032523"/>
            <a:ext cx="1677067" cy="496257"/>
          </a:xfrm>
          <a:prstGeom prst="ellipse">
            <a:avLst/>
          </a:prstGeom>
          <a:solidFill>
            <a:srgbClr val="FFFFCC"/>
          </a:solidFill>
          <a:ln>
            <a:solidFill>
              <a:schemeClr val="tx1"/>
            </a:solidFill>
          </a:ln>
          <a:effectLst/>
        </p:spPr>
        <p:txBody>
          <a:bodyPr wrap="none" lIns="0" tIns="0" rIns="0" bIns="0" rtlCol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??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23557" y="3554350"/>
            <a:ext cx="1375636" cy="578882"/>
          </a:xfrm>
          <a:prstGeom prst="roundRect">
            <a:avLst/>
          </a:prstGeom>
          <a:solidFill>
            <a:srgbClr val="00FFFF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rgbClr val="000000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Cortex</a:t>
            </a: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5644796" y="4784065"/>
            <a:ext cx="1227172" cy="380242"/>
          </a:xfrm>
          <a:prstGeom prst="rect">
            <a:avLst/>
          </a:prstGeom>
          <a:solidFill>
            <a:srgbClr val="FFCCCC"/>
          </a:solidFill>
          <a:ln w="57150">
            <a:solidFill>
              <a:srgbClr val="FFCC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Reflex</a:t>
            </a:r>
          </a:p>
        </p:txBody>
      </p:sp>
      <p:cxnSp>
        <p:nvCxnSpPr>
          <p:cNvPr id="20" name="Straight Connector 19"/>
          <p:cNvCxnSpPr/>
          <p:nvPr/>
        </p:nvCxnSpPr>
        <p:spPr bwMode="auto">
          <a:xfrm>
            <a:off x="2194279" y="4195717"/>
            <a:ext cx="3366100" cy="1241919"/>
          </a:xfrm>
          <a:prstGeom prst="line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>
            <a:off x="1694110" y="5870342"/>
            <a:ext cx="5082218" cy="0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 flipV="1">
            <a:off x="1699519" y="3735059"/>
            <a:ext cx="0" cy="2122493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385461" y="5285603"/>
            <a:ext cx="1354362" cy="584739"/>
          </a:xfrm>
          <a:prstGeom prst="rect">
            <a:avLst/>
          </a:prstGeom>
          <a:noFill/>
        </p:spPr>
        <p:txBody>
          <a:bodyPr wrap="square" lIns="91400" tIns="45702" rIns="91400" bIns="4570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cs typeface="Arial"/>
              </a:rPr>
              <a:t>Fast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705060" y="5816061"/>
            <a:ext cx="2257340" cy="1077182"/>
          </a:xfrm>
          <a:prstGeom prst="rect">
            <a:avLst/>
          </a:prstGeom>
          <a:noFill/>
        </p:spPr>
        <p:txBody>
          <a:bodyPr wrap="square" lIns="91400" tIns="45702" rIns="91400" bIns="4570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A"/>
                </a:solidFill>
                <a:effectLst/>
                <a:uLnTx/>
                <a:uFillTx/>
                <a:latin typeface="Arial Black" panose="020B0A04020102020204" pitchFamily="34" charset="0"/>
                <a:cs typeface="Arial"/>
              </a:rPr>
              <a:t>Flexible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rgbClr val="0000FA"/>
                </a:solidFill>
                <a:latin typeface="Arial Black" panose="020B0A04020102020204" pitchFamily="34" charset="0"/>
                <a:cs typeface="Arial"/>
              </a:rPr>
              <a:t>Accurate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A"/>
              </a:solidFill>
              <a:effectLst/>
              <a:uLnTx/>
              <a:uFillTx/>
              <a:latin typeface="Arial Black" panose="020B0A04020102020204" pitchFamily="34" charset="0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865076" y="4037304"/>
            <a:ext cx="1139375" cy="523220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Gene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365362" y="4563575"/>
            <a:ext cx="1581878" cy="52322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Trans*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101720" y="5208340"/>
            <a:ext cx="1773989" cy="523220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Protein</a:t>
            </a:r>
          </a:p>
        </p:txBody>
      </p:sp>
      <p:cxnSp>
        <p:nvCxnSpPr>
          <p:cNvPr id="29" name="Straight Connector 28"/>
          <p:cNvCxnSpPr/>
          <p:nvPr/>
        </p:nvCxnSpPr>
        <p:spPr bwMode="auto">
          <a:xfrm>
            <a:off x="2718406" y="3200905"/>
            <a:ext cx="3702837" cy="1241919"/>
          </a:xfrm>
          <a:prstGeom prst="line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2333507" y="2980148"/>
            <a:ext cx="1128128" cy="523220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Apps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174787" y="3558078"/>
            <a:ext cx="702436" cy="523220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014835" y="4208381"/>
            <a:ext cx="985557" cy="523220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HW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391400" y="2508407"/>
            <a:ext cx="26720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latin typeface="Arial Black" panose="020B0A04020102020204" pitchFamily="34" charset="0"/>
              </a:rPr>
              <a:t>SAT=Speed</a:t>
            </a:r>
          </a:p>
          <a:p>
            <a:pPr algn="r"/>
            <a:r>
              <a:rPr lang="en-US" sz="2800" b="1" dirty="0" smtClean="0">
                <a:latin typeface="Arial Black" panose="020B0A04020102020204" pitchFamily="34" charset="0"/>
              </a:rPr>
              <a:t>Accuracy</a:t>
            </a:r>
          </a:p>
          <a:p>
            <a:pPr algn="r"/>
            <a:r>
              <a:rPr lang="en-US" sz="2800" b="1" dirty="0" smtClean="0">
                <a:latin typeface="Arial Black" panose="020B0A04020102020204" pitchFamily="34" charset="0"/>
              </a:rPr>
              <a:t>Tradeoffs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543800" y="457200"/>
            <a:ext cx="441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Universal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 laws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and architectures?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 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Black" panose="020B0A04020102020204" pitchFamily="34" charset="0"/>
              <a:ea typeface="宋体"/>
              <a:cs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29912" y="1004563"/>
            <a:ext cx="3117072" cy="646331"/>
          </a:xfrm>
          <a:prstGeom prst="rect">
            <a:avLst/>
          </a:prstGeom>
          <a:solidFill>
            <a:srgbClr val="66FFFF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Diverse Apps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94332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6"/>
          <a:stretch/>
        </p:blipFill>
        <p:spPr>
          <a:xfrm>
            <a:off x="8018758" y="3873229"/>
            <a:ext cx="4230616" cy="272291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921" y="3776677"/>
            <a:ext cx="1828914" cy="138083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961" y="5492713"/>
            <a:ext cx="3048408" cy="1556406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 bwMode="auto">
          <a:xfrm>
            <a:off x="2638179" y="3746186"/>
            <a:ext cx="3702837" cy="1241919"/>
          </a:xfrm>
          <a:prstGeom prst="line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3354032" y="4032523"/>
            <a:ext cx="1677067" cy="496257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txBody>
          <a:bodyPr wrap="none" lIns="0" tIns="0" rIns="0" bIns="0" rtlCol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??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23557" y="3554350"/>
            <a:ext cx="1375636" cy="578882"/>
          </a:xfrm>
          <a:prstGeom prst="roundRect">
            <a:avLst/>
          </a:prstGeom>
          <a:solidFill>
            <a:srgbClr val="00FFFF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rgbClr val="000000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Cortex</a:t>
            </a: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5644796" y="4784065"/>
            <a:ext cx="1227172" cy="380242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Reflex</a:t>
            </a:r>
          </a:p>
        </p:txBody>
      </p:sp>
      <p:cxnSp>
        <p:nvCxnSpPr>
          <p:cNvPr id="20" name="Straight Connector 19"/>
          <p:cNvCxnSpPr/>
          <p:nvPr/>
        </p:nvCxnSpPr>
        <p:spPr bwMode="auto">
          <a:xfrm>
            <a:off x="2194279" y="4195717"/>
            <a:ext cx="3366100" cy="1241919"/>
          </a:xfrm>
          <a:prstGeom prst="line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>
            <a:off x="1694110" y="5870342"/>
            <a:ext cx="5082218" cy="0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 flipV="1">
            <a:off x="1699519" y="3735059"/>
            <a:ext cx="0" cy="2122493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385461" y="5285603"/>
            <a:ext cx="1354362" cy="523184"/>
          </a:xfrm>
          <a:prstGeom prst="rect">
            <a:avLst/>
          </a:prstGeom>
          <a:noFill/>
        </p:spPr>
        <p:txBody>
          <a:bodyPr wrap="square" lIns="91400" tIns="45702" rIns="91400" bIns="4570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cs typeface="Arial"/>
              </a:rPr>
              <a:t>Fast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865076" y="4037304"/>
            <a:ext cx="1139375" cy="523220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Gene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365362" y="4563575"/>
            <a:ext cx="158187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Trans*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101720" y="5208340"/>
            <a:ext cx="1773989" cy="584775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Protein</a:t>
            </a:r>
          </a:p>
        </p:txBody>
      </p:sp>
      <p:cxnSp>
        <p:nvCxnSpPr>
          <p:cNvPr id="29" name="Straight Connector 28"/>
          <p:cNvCxnSpPr/>
          <p:nvPr/>
        </p:nvCxnSpPr>
        <p:spPr bwMode="auto">
          <a:xfrm>
            <a:off x="2718406" y="3200905"/>
            <a:ext cx="3702837" cy="1241919"/>
          </a:xfrm>
          <a:prstGeom prst="line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2333507" y="2980148"/>
            <a:ext cx="1128128" cy="523220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Apps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174787" y="3558078"/>
            <a:ext cx="777777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OS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014835" y="4208381"/>
            <a:ext cx="985557" cy="584775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HW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543800" y="457200"/>
            <a:ext cx="441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Universal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 laws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and architectures?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 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Black" panose="020B0A04020102020204" pitchFamily="34" charset="0"/>
              <a:ea typeface="宋体"/>
              <a:cs typeface="Arial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2690"/>
            <a:ext cx="5560378" cy="2897195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705060" y="5816061"/>
            <a:ext cx="2257340" cy="954071"/>
          </a:xfrm>
          <a:prstGeom prst="rect">
            <a:avLst/>
          </a:prstGeom>
          <a:noFill/>
        </p:spPr>
        <p:txBody>
          <a:bodyPr wrap="square" lIns="91400" tIns="45702" rIns="91400" bIns="4570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A"/>
                </a:solidFill>
                <a:effectLst/>
                <a:uLnTx/>
                <a:uFillTx/>
                <a:latin typeface="Arial Black" panose="020B0A04020102020204" pitchFamily="34" charset="0"/>
                <a:cs typeface="Arial"/>
              </a:rPr>
              <a:t>Flexible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solidFill>
                  <a:srgbClr val="0000FA"/>
                </a:solidFill>
                <a:latin typeface="Arial Black" panose="020B0A04020102020204" pitchFamily="34" charset="0"/>
                <a:cs typeface="Arial"/>
              </a:rPr>
              <a:t>Accurate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A"/>
              </a:solidFill>
              <a:effectLst/>
              <a:uLnTx/>
              <a:uFillTx/>
              <a:latin typeface="Arial Black" panose="020B0A04020102020204" pitchFamily="34" charset="0"/>
              <a:cs typeface="Arial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29912" y="1004563"/>
            <a:ext cx="3117072" cy="646331"/>
          </a:xfrm>
          <a:prstGeom prst="rect">
            <a:avLst/>
          </a:prstGeom>
          <a:solidFill>
            <a:srgbClr val="66FFFF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Diverse Apps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004189" y="5069244"/>
            <a:ext cx="3834704" cy="646331"/>
          </a:xfrm>
          <a:prstGeom prst="rect">
            <a:avLst/>
          </a:prstGeom>
          <a:solidFill>
            <a:srgbClr val="FFCCCC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Diverse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 Hardware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966722" y="2507014"/>
            <a:ext cx="2027687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 panose="020B0604020202020204" pitchFamily="34" charset="0"/>
              </a:rPr>
              <a:t>Uniform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 panose="020B0604020202020204" pitchFamily="34" charset="0"/>
              </a:rPr>
              <a:t> OSes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宋体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61149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6"/>
          <a:stretch/>
        </p:blipFill>
        <p:spPr>
          <a:xfrm>
            <a:off x="8018758" y="3873229"/>
            <a:ext cx="4230616" cy="272291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921" y="3776677"/>
            <a:ext cx="1828914" cy="138083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961" y="5492713"/>
            <a:ext cx="3048408" cy="1556406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 bwMode="auto">
          <a:xfrm>
            <a:off x="2638179" y="3746186"/>
            <a:ext cx="3702837" cy="1241919"/>
          </a:xfrm>
          <a:prstGeom prst="line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3354032" y="4032523"/>
            <a:ext cx="1677067" cy="496257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txBody>
          <a:bodyPr wrap="none" lIns="0" tIns="0" rIns="0" bIns="0" rtlCol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??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23557" y="3554350"/>
            <a:ext cx="1375636" cy="578882"/>
          </a:xfrm>
          <a:prstGeom prst="roundRect">
            <a:avLst/>
          </a:prstGeom>
          <a:solidFill>
            <a:srgbClr val="00FFFF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rgbClr val="000000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Cortex</a:t>
            </a: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5644796" y="4784065"/>
            <a:ext cx="1227172" cy="380242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Reflex</a:t>
            </a:r>
          </a:p>
        </p:txBody>
      </p:sp>
      <p:cxnSp>
        <p:nvCxnSpPr>
          <p:cNvPr id="20" name="Straight Connector 19"/>
          <p:cNvCxnSpPr/>
          <p:nvPr/>
        </p:nvCxnSpPr>
        <p:spPr bwMode="auto">
          <a:xfrm>
            <a:off x="2194279" y="4195717"/>
            <a:ext cx="3366100" cy="1241919"/>
          </a:xfrm>
          <a:prstGeom prst="line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>
            <a:off x="1694110" y="5870342"/>
            <a:ext cx="5082218" cy="0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 flipV="1">
            <a:off x="1699519" y="3735059"/>
            <a:ext cx="0" cy="2122493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385461" y="5285603"/>
            <a:ext cx="1354362" cy="523184"/>
          </a:xfrm>
          <a:prstGeom prst="rect">
            <a:avLst/>
          </a:prstGeom>
          <a:noFill/>
        </p:spPr>
        <p:txBody>
          <a:bodyPr wrap="square" lIns="91400" tIns="45702" rIns="91400" bIns="4570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cs typeface="Arial"/>
              </a:rPr>
              <a:t>Fast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865076" y="4037304"/>
            <a:ext cx="1139375" cy="523220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Gene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365362" y="4563575"/>
            <a:ext cx="158187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Trans*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101720" y="5208340"/>
            <a:ext cx="1773989" cy="584775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Protein</a:t>
            </a:r>
          </a:p>
        </p:txBody>
      </p:sp>
      <p:cxnSp>
        <p:nvCxnSpPr>
          <p:cNvPr id="29" name="Straight Connector 28"/>
          <p:cNvCxnSpPr/>
          <p:nvPr/>
        </p:nvCxnSpPr>
        <p:spPr bwMode="auto">
          <a:xfrm>
            <a:off x="2718406" y="3200905"/>
            <a:ext cx="3702837" cy="1241919"/>
          </a:xfrm>
          <a:prstGeom prst="line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2333507" y="2980148"/>
            <a:ext cx="1128128" cy="523220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Apps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174787" y="3558078"/>
            <a:ext cx="777777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OS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014835" y="4208381"/>
            <a:ext cx="985557" cy="584775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HW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543800" y="457200"/>
            <a:ext cx="441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Universal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 laws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and architectures?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 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Black" panose="020B0A04020102020204" pitchFamily="34" charset="0"/>
              <a:ea typeface="宋体"/>
              <a:cs typeface="Arial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2690"/>
            <a:ext cx="5562600" cy="2898353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705060" y="5816061"/>
            <a:ext cx="2257340" cy="954071"/>
          </a:xfrm>
          <a:prstGeom prst="rect">
            <a:avLst/>
          </a:prstGeom>
          <a:noFill/>
        </p:spPr>
        <p:txBody>
          <a:bodyPr wrap="square" lIns="91400" tIns="45702" rIns="91400" bIns="4570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A"/>
                </a:solidFill>
                <a:effectLst/>
                <a:uLnTx/>
                <a:uFillTx/>
                <a:latin typeface="Arial Black" panose="020B0A04020102020204" pitchFamily="34" charset="0"/>
                <a:cs typeface="Arial"/>
              </a:rPr>
              <a:t>Flexible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solidFill>
                  <a:srgbClr val="0000FA"/>
                </a:solidFill>
                <a:latin typeface="Arial Black" panose="020B0A04020102020204" pitchFamily="34" charset="0"/>
                <a:cs typeface="Arial"/>
              </a:rPr>
              <a:t>Accurate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A"/>
              </a:solidFill>
              <a:effectLst/>
              <a:uLnTx/>
              <a:uFillTx/>
              <a:latin typeface="Arial Black" panose="020B0A04020102020204" pitchFamily="34" charset="0"/>
              <a:cs typeface="Arial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29912" y="1004563"/>
            <a:ext cx="3117072" cy="646331"/>
          </a:xfrm>
          <a:prstGeom prst="rect">
            <a:avLst/>
          </a:prstGeom>
          <a:solidFill>
            <a:srgbClr val="66FFFF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Diverse Apps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004189" y="5069244"/>
            <a:ext cx="3834704" cy="646331"/>
          </a:xfrm>
          <a:prstGeom prst="rect">
            <a:avLst/>
          </a:prstGeom>
          <a:solidFill>
            <a:srgbClr val="FFCCCC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Diverse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 Hardware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966722" y="2507014"/>
            <a:ext cx="2027687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 panose="020B0604020202020204" pitchFamily="34" charset="0"/>
              </a:rPr>
              <a:t>Uniform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 panose="020B0604020202020204" pitchFamily="34" charset="0"/>
              </a:rPr>
              <a:t> OSes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宋体"/>
              <a:cs typeface="Arial" panose="020B0604020202020204" pitchFamily="34" charset="0"/>
            </a:endParaRPr>
          </a:p>
        </p:txBody>
      </p:sp>
      <p:sp>
        <p:nvSpPr>
          <p:cNvPr id="42" name="Explosion 2 41"/>
          <p:cNvSpPr/>
          <p:nvPr/>
        </p:nvSpPr>
        <p:spPr bwMode="auto">
          <a:xfrm>
            <a:off x="1742147" y="4808230"/>
            <a:ext cx="1501192" cy="954745"/>
          </a:xfrm>
          <a:prstGeom prst="irregularSeal2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  <a:tileRect/>
          </a:gra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000000"/>
                </a:solidFill>
                <a:cs typeface="Arial"/>
              </a:rPr>
              <a:t>DSS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695457" y="1650894"/>
            <a:ext cx="28772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 smtClean="0">
                <a:latin typeface="Arial Black" panose="020B0A04020102020204" pitchFamily="34" charset="0"/>
              </a:rPr>
              <a:t>Diversity Sweet Spot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30373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/>
        </p:nvCxnSpPr>
        <p:spPr bwMode="auto">
          <a:xfrm>
            <a:off x="2638179" y="3746186"/>
            <a:ext cx="3702837" cy="1241919"/>
          </a:xfrm>
          <a:prstGeom prst="line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3651063" y="4218963"/>
            <a:ext cx="1677067" cy="496257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txBody>
          <a:bodyPr wrap="none" lIns="0" tIns="0" rIns="0" bIns="0" rtlCol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??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23557" y="3554350"/>
            <a:ext cx="1375636" cy="578882"/>
          </a:xfrm>
          <a:prstGeom prst="roundRect">
            <a:avLst/>
          </a:prstGeom>
          <a:solidFill>
            <a:srgbClr val="00FFFF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rgbClr val="000000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Cortex</a:t>
            </a: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5644796" y="4784065"/>
            <a:ext cx="1227172" cy="380242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Reflex</a:t>
            </a:r>
          </a:p>
        </p:txBody>
      </p:sp>
      <p:cxnSp>
        <p:nvCxnSpPr>
          <p:cNvPr id="21" name="Straight Arrow Connector 20"/>
          <p:cNvCxnSpPr/>
          <p:nvPr/>
        </p:nvCxnSpPr>
        <p:spPr bwMode="auto">
          <a:xfrm>
            <a:off x="1694110" y="5870342"/>
            <a:ext cx="5082218" cy="0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 flipV="1">
            <a:off x="1699519" y="3735059"/>
            <a:ext cx="0" cy="2122493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385461" y="5285603"/>
            <a:ext cx="1354362" cy="523184"/>
          </a:xfrm>
          <a:prstGeom prst="rect">
            <a:avLst/>
          </a:prstGeom>
          <a:noFill/>
        </p:spPr>
        <p:txBody>
          <a:bodyPr wrap="square" lIns="91400" tIns="45702" rIns="91400" bIns="4570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cs typeface="Arial"/>
              </a:rPr>
              <a:t>Fast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543800" y="457200"/>
            <a:ext cx="441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Universal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 laws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and architectures?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  <a:ea typeface="宋体"/>
                <a:cs typeface="Arial"/>
              </a:rPr>
              <a:t> 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Black" panose="020B0A04020102020204" pitchFamily="34" charset="0"/>
              <a:ea typeface="宋体"/>
              <a:cs typeface="Arial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705060" y="5816061"/>
            <a:ext cx="2257340" cy="954071"/>
          </a:xfrm>
          <a:prstGeom prst="rect">
            <a:avLst/>
          </a:prstGeom>
          <a:noFill/>
        </p:spPr>
        <p:txBody>
          <a:bodyPr wrap="square" lIns="91400" tIns="45702" rIns="91400" bIns="4570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A"/>
                </a:solidFill>
                <a:effectLst/>
                <a:uLnTx/>
                <a:uFillTx/>
                <a:latin typeface="Arial Black" panose="020B0A04020102020204" pitchFamily="34" charset="0"/>
                <a:cs typeface="Arial"/>
              </a:rPr>
              <a:t>Flexible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solidFill>
                  <a:srgbClr val="0000FA"/>
                </a:solidFill>
                <a:latin typeface="Arial Black" panose="020B0A04020102020204" pitchFamily="34" charset="0"/>
                <a:cs typeface="Arial"/>
              </a:rPr>
              <a:t>Accurate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A"/>
              </a:solidFill>
              <a:effectLst/>
              <a:uLnTx/>
              <a:uFillTx/>
              <a:latin typeface="Arial Black" panose="020B0A04020102020204" pitchFamily="34" charset="0"/>
              <a:cs typeface="Arial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131918" y="2362712"/>
            <a:ext cx="3117072" cy="646331"/>
          </a:xfrm>
          <a:prstGeom prst="rect">
            <a:avLst/>
          </a:prstGeom>
          <a:solidFill>
            <a:srgbClr val="66FFFF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Diverse Apps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239000" y="5116644"/>
            <a:ext cx="3834704" cy="646331"/>
          </a:xfrm>
          <a:prstGeom prst="rect">
            <a:avLst/>
          </a:prstGeom>
          <a:solidFill>
            <a:srgbClr val="FFCCCC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Diverse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 Hardware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870905" y="3077296"/>
            <a:ext cx="2027687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 panose="020B0604020202020204" pitchFamily="34" charset="0"/>
              </a:rPr>
              <a:t>Uniform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 panose="020B0604020202020204" pitchFamily="34" charset="0"/>
              </a:rPr>
              <a:t> OSes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宋体"/>
              <a:cs typeface="Arial" panose="020B0604020202020204" pitchFamily="34" charset="0"/>
            </a:endParaRPr>
          </a:p>
        </p:txBody>
      </p:sp>
      <p:sp>
        <p:nvSpPr>
          <p:cNvPr id="42" name="Explosion 2 41"/>
          <p:cNvSpPr/>
          <p:nvPr/>
        </p:nvSpPr>
        <p:spPr bwMode="auto">
          <a:xfrm>
            <a:off x="1742147" y="4808230"/>
            <a:ext cx="1501192" cy="954745"/>
          </a:xfrm>
          <a:prstGeom prst="irregularSeal2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  <a:tileRect/>
          </a:gra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000000"/>
                </a:solidFill>
                <a:cs typeface="Arial"/>
              </a:rPr>
              <a:t>DSS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917872" y="1973388"/>
            <a:ext cx="28772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 smtClean="0">
                <a:latin typeface="Arial Black" panose="020B0A04020102020204" pitchFamily="34" charset="0"/>
              </a:rPr>
              <a:t>Diversity Sweet Spot</a:t>
            </a:r>
          </a:p>
        </p:txBody>
      </p:sp>
      <p:sp>
        <p:nvSpPr>
          <p:cNvPr id="43" name="Content Placeholder 4"/>
          <p:cNvSpPr>
            <a:spLocks noGrp="1"/>
          </p:cNvSpPr>
          <p:nvPr>
            <p:ph idx="1"/>
          </p:nvPr>
        </p:nvSpPr>
        <p:spPr>
          <a:xfrm>
            <a:off x="339090" y="220826"/>
            <a:ext cx="6062540" cy="1419594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800" b="1" dirty="0" smtClean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</a:rPr>
              <a:t>Compute/control technology</a:t>
            </a:r>
            <a:endParaRPr lang="en-US" sz="2800" b="1" dirty="0">
              <a:solidFill>
                <a:schemeClr val="bg1">
                  <a:lumMod val="85000"/>
                </a:schemeClr>
              </a:solidFill>
              <a:latin typeface="Arial Black" panose="020B0A040201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800" dirty="0" smtClean="0">
                <a:latin typeface="Arial Black" panose="020B0A04020102020204" pitchFamily="34" charset="0"/>
              </a:rPr>
              <a:t>Brains/Bipedalism</a:t>
            </a:r>
            <a:endParaRPr lang="en-US" sz="2800" dirty="0">
              <a:latin typeface="Arial Black" panose="020B0A040201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</a:rPr>
              <a:t>Bacterial 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</a:rPr>
              <a:t>Cell </a:t>
            </a:r>
          </a:p>
        </p:txBody>
      </p:sp>
      <p:pic>
        <p:nvPicPr>
          <p:cNvPr id="44" name="Picture 2" descr="Image result for runn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89596" y="766891"/>
            <a:ext cx="1131179" cy="173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44283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563667" y="394141"/>
            <a:ext cx="4641033" cy="2390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Universal laws and </a:t>
            </a:r>
            <a:endParaRPr kumimoji="0" lang="en-US" sz="3733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v</a:t>
            </a:r>
            <a:r>
              <a:rPr kumimoji="0" lang="en-US" sz="3733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irtual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architectures</a:t>
            </a:r>
            <a:endParaRPr kumimoji="0" lang="en-US" sz="37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904074" y="1876160"/>
            <a:ext cx="976036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Law</a:t>
            </a:r>
          </a:p>
        </p:txBody>
      </p:sp>
      <p:sp>
        <p:nvSpPr>
          <p:cNvPr id="36" name="Left-Right Arrow 35"/>
          <p:cNvSpPr/>
          <p:nvPr/>
        </p:nvSpPr>
        <p:spPr>
          <a:xfrm rot="1913745">
            <a:off x="2996771" y="1257746"/>
            <a:ext cx="1528771" cy="592667"/>
          </a:xfrm>
          <a:prstGeom prst="leftRightArrow">
            <a:avLst/>
          </a:prstGeom>
          <a:solidFill>
            <a:srgbClr val="3333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832368" y="847221"/>
            <a:ext cx="264168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Architecture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2114" y="2106866"/>
            <a:ext cx="768928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Fast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42672" y="547753"/>
            <a:ext cx="875753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Slow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796651" y="3498640"/>
            <a:ext cx="901209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Rigid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796651" y="3099270"/>
            <a:ext cx="1708994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Inaccurate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128134" y="3444077"/>
            <a:ext cx="1290097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Flexible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28135" y="3071158"/>
            <a:ext cx="1466940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Accurate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1142999" y="273180"/>
            <a:ext cx="0" cy="287202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1143000" y="3145208"/>
            <a:ext cx="462171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228603" y="1003151"/>
            <a:ext cx="3338100" cy="20277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1421517" y="244202"/>
            <a:ext cx="1724126" cy="584775"/>
          </a:xfrm>
          <a:prstGeom prst="rect">
            <a:avLst/>
          </a:prstGeom>
          <a:solidFill>
            <a:srgbClr val="66FFFF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Software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153211" y="2313679"/>
            <a:ext cx="1858586" cy="584775"/>
          </a:xfrm>
          <a:prstGeom prst="rect">
            <a:avLst/>
          </a:prstGeom>
          <a:solidFill>
            <a:srgbClr val="FFCCCC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Hardware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990600" y="4930963"/>
            <a:ext cx="8512843" cy="18156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Laws: 					constrains the possible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Architectures: 		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deconstrains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the </a:t>
            </a:r>
            <a:r>
              <a:rPr kumimoji="0" lang="en-US" sz="3733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lawful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Virtualization:		create sweet spot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23" name="Explosion 2 22"/>
          <p:cNvSpPr/>
          <p:nvPr/>
        </p:nvSpPr>
        <p:spPr bwMode="auto">
          <a:xfrm>
            <a:off x="1003336" y="2181542"/>
            <a:ext cx="2237330" cy="852424"/>
          </a:xfrm>
          <a:prstGeom prst="irregularSeal2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  <a:tileRect/>
          </a:gra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20" tIns="60960" rIns="121920" bIns="6096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Virtual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40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563667" y="394141"/>
            <a:ext cx="4641033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Diversity 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Sweet 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Spots</a:t>
            </a:r>
            <a:endParaRPr kumimoji="0" lang="en-US" sz="37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904074" y="1876160"/>
            <a:ext cx="976036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Law</a:t>
            </a:r>
          </a:p>
        </p:txBody>
      </p:sp>
      <p:sp>
        <p:nvSpPr>
          <p:cNvPr id="36" name="Left-Right Arrow 35"/>
          <p:cNvSpPr/>
          <p:nvPr/>
        </p:nvSpPr>
        <p:spPr>
          <a:xfrm rot="1913745">
            <a:off x="2996771" y="1257746"/>
            <a:ext cx="1528771" cy="592667"/>
          </a:xfrm>
          <a:prstGeom prst="leftRightArrow">
            <a:avLst/>
          </a:prstGeom>
          <a:solidFill>
            <a:srgbClr val="3333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832368" y="847221"/>
            <a:ext cx="264168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Architecture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2114" y="2106866"/>
            <a:ext cx="781561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Fast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42672" y="547753"/>
            <a:ext cx="902106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Slow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796651" y="3498640"/>
            <a:ext cx="925253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Rigid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796651" y="3099270"/>
            <a:ext cx="1741631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Inaccurate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128134" y="3444077"/>
            <a:ext cx="1328377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Flexible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28135" y="3071158"/>
            <a:ext cx="1493166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Accurate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1142999" y="273180"/>
            <a:ext cx="0" cy="287202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1228603" y="3145209"/>
            <a:ext cx="462171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228603" y="1003151"/>
            <a:ext cx="3338100" cy="20277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1421517" y="244202"/>
            <a:ext cx="1679883" cy="584775"/>
          </a:xfrm>
          <a:prstGeom prst="rect">
            <a:avLst/>
          </a:prstGeom>
          <a:solidFill>
            <a:srgbClr val="66FFFF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Software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153211" y="2313679"/>
            <a:ext cx="1818511" cy="584775"/>
          </a:xfrm>
          <a:prstGeom prst="rect">
            <a:avLst/>
          </a:prstGeom>
          <a:solidFill>
            <a:srgbClr val="FFCCCC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Hardware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990600" y="4930963"/>
            <a:ext cx="8512843" cy="18156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Laws: 					constrains the possible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Architectures: 		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deconstrains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the </a:t>
            </a:r>
            <a:r>
              <a:rPr kumimoji="0" lang="en-US" sz="3733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lawful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Virtualization:		create sweet spot</a:t>
            </a:r>
            <a:endParaRPr kumimoji="0" lang="en-US" sz="37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23" name="Explosion 2 22"/>
          <p:cNvSpPr/>
          <p:nvPr/>
        </p:nvSpPr>
        <p:spPr bwMode="auto">
          <a:xfrm>
            <a:off x="1003336" y="2181542"/>
            <a:ext cx="2237330" cy="852424"/>
          </a:xfrm>
          <a:prstGeom prst="irregularSeal2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  <a:tileRect/>
          </a:gra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20" tIns="60960" rIns="121920" bIns="6096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DSS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68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 rot="19809664">
            <a:off x="4052797" y="2239167"/>
            <a:ext cx="1748811" cy="1039356"/>
          </a:xfrm>
          <a:prstGeom prst="leftArrow">
            <a:avLst/>
          </a:prstGeom>
          <a:solidFill>
            <a:schemeClr val="bg1"/>
          </a:solidFill>
          <a:ln w="38100">
            <a:solidFill>
              <a:srgbClr val="0000FA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A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Layers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A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21401">
            <a:off x="5605538" y="394855"/>
            <a:ext cx="1437110" cy="192210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973806" y="910572"/>
            <a:ext cx="26872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Trail&amp;bumps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610600" y="3840423"/>
            <a:ext cx="2971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A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Layered architectures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A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45116" y="5581609"/>
            <a:ext cx="3056184" cy="975644"/>
          </a:xfrm>
          <a:prstGeom prst="rect">
            <a:avLst/>
          </a:prstGeom>
          <a:gradFill flip="none" rotWithShape="1">
            <a:gsLst>
              <a:gs pos="0">
                <a:srgbClr val="FF99CC"/>
              </a:gs>
              <a:gs pos="25000">
                <a:srgbClr val="FFA589"/>
              </a:gs>
              <a:gs pos="50000">
                <a:srgbClr val="FFFF00"/>
              </a:gs>
              <a:gs pos="75000">
                <a:srgbClr val="12FEDC"/>
              </a:gs>
              <a:gs pos="100000">
                <a:srgbClr val="99CCFF"/>
              </a:gs>
            </a:gsLst>
            <a:lin ang="5400000" scaled="0"/>
            <a:tileRect/>
          </a:gra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>
            <a:defPPr>
              <a:defRPr lang="en-US"/>
            </a:defPPr>
            <a:lvl1pPr marR="0" lvl="0" indent="0" algn="ctr" defTabSz="914377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Arial"/>
              </a:defRPr>
            </a:lvl1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Diversity </a:t>
            </a: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sweet spots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" t="6251" r="10582" b="42162"/>
          <a:stretch/>
        </p:blipFill>
        <p:spPr bwMode="auto">
          <a:xfrm>
            <a:off x="5562449" y="5114162"/>
            <a:ext cx="1137455" cy="731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" descr="http://theprimalcyclist.files.wordpress.com/2012/02/untitled3.gi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06"/>
          <a:stretch/>
        </p:blipFill>
        <p:spPr bwMode="auto">
          <a:xfrm>
            <a:off x="2380461" y="3016542"/>
            <a:ext cx="1222930" cy="1284881"/>
          </a:xfrm>
          <a:prstGeom prst="rect">
            <a:avLst/>
          </a:prstGeom>
          <a:noFill/>
        </p:spPr>
      </p:pic>
      <p:sp>
        <p:nvSpPr>
          <p:cNvPr id="26" name="&quot;No&quot; Symbol 25"/>
          <p:cNvSpPr/>
          <p:nvPr/>
        </p:nvSpPr>
        <p:spPr>
          <a:xfrm>
            <a:off x="5701618" y="5136899"/>
            <a:ext cx="676163" cy="676163"/>
          </a:xfrm>
          <a:prstGeom prst="noSmoking">
            <a:avLst>
              <a:gd name="adj" fmla="val 8892"/>
            </a:avLst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724071" y="4636167"/>
            <a:ext cx="976036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/>
                <a:cs typeface="Arial"/>
              </a:rPr>
              <a:t>Law</a:t>
            </a:r>
          </a:p>
        </p:txBody>
      </p:sp>
      <p:sp>
        <p:nvSpPr>
          <p:cNvPr id="28" name="Left-Right Arrow 27"/>
          <p:cNvSpPr/>
          <p:nvPr/>
        </p:nvSpPr>
        <p:spPr>
          <a:xfrm rot="1913745">
            <a:off x="2296277" y="4199563"/>
            <a:ext cx="1528771" cy="592667"/>
          </a:xfrm>
          <a:prstGeom prst="leftRightArrow">
            <a:avLst/>
          </a:prstGeom>
          <a:solidFill>
            <a:srgbClr val="3333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150302" y="3703017"/>
            <a:ext cx="264168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宋体"/>
                <a:cs typeface="Arial"/>
              </a:rPr>
              <a:t>Architecture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42111" y="4866873"/>
            <a:ext cx="768928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Arial"/>
              </a:rPr>
              <a:t>Fast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2669" y="3307760"/>
            <a:ext cx="875753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Arial"/>
              </a:rPr>
              <a:t>Slow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616648" y="5859277"/>
            <a:ext cx="1708994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Arial"/>
              </a:rPr>
              <a:t>Inaccurate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48132" y="5831165"/>
            <a:ext cx="1466940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Arial"/>
              </a:rPr>
              <a:t>Accurate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962996" y="3033187"/>
            <a:ext cx="0" cy="287202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962997" y="5905215"/>
            <a:ext cx="462171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048600" y="3763158"/>
            <a:ext cx="3338100" cy="20277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030574" y="3188653"/>
            <a:ext cx="1701107" cy="523220"/>
          </a:xfrm>
          <a:prstGeom prst="rect">
            <a:avLst/>
          </a:prstGeom>
          <a:solidFill>
            <a:srgbClr val="66FFFF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/>
                <a:cs typeface="Arial" panose="020B0604020202020204" pitchFamily="34" charset="0"/>
              </a:rPr>
              <a:t>Planning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508359" y="5097705"/>
            <a:ext cx="1265090" cy="523220"/>
          </a:xfrm>
          <a:prstGeom prst="rect">
            <a:avLst/>
          </a:prstGeom>
          <a:solidFill>
            <a:srgbClr val="FFCCCC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/>
                <a:cs typeface="Arial"/>
              </a:rPr>
              <a:t>Reflex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Arial"/>
            </a:endParaRPr>
          </a:p>
        </p:txBody>
      </p:sp>
      <p:sp>
        <p:nvSpPr>
          <p:cNvPr id="39" name="Explosion 2 38"/>
          <p:cNvSpPr/>
          <p:nvPr/>
        </p:nvSpPr>
        <p:spPr bwMode="auto">
          <a:xfrm>
            <a:off x="823333" y="4941549"/>
            <a:ext cx="2237330" cy="852424"/>
          </a:xfrm>
          <a:prstGeom prst="irregularSeal2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  <a:tileRect/>
          </a:gra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20" tIns="60960" rIns="121920" bIns="6096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宋体"/>
                <a:cs typeface="Arial" panose="020B0604020202020204" pitchFamily="34" charset="0"/>
              </a:rPr>
              <a:t>Virtual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宋体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325642" y="4332669"/>
            <a:ext cx="2065758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Layers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873208" y="410516"/>
            <a:ext cx="2696736" cy="1275515"/>
          </a:xfrm>
          <a:prstGeom prst="rect">
            <a:avLst/>
          </a:prstGeom>
          <a:gradFill flip="none" rotWithShape="1">
            <a:gsLst>
              <a:gs pos="0">
                <a:srgbClr val="FF99CC"/>
              </a:gs>
              <a:gs pos="25000">
                <a:srgbClr val="FFA589"/>
              </a:gs>
              <a:gs pos="50000">
                <a:srgbClr val="FFFF00"/>
              </a:gs>
              <a:gs pos="75000">
                <a:srgbClr val="12FEDC"/>
              </a:gs>
              <a:gs pos="100000">
                <a:srgbClr val="99CCFF"/>
              </a:gs>
            </a:gsLst>
            <a:lin ang="5400000" scaled="0"/>
            <a:tileRect/>
          </a:gra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>
            <a:defPPr>
              <a:defRPr lang="en-US"/>
            </a:defPPr>
            <a:lvl1pPr marR="0" lvl="0" indent="0" algn="ctr" defTabSz="914377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Arial"/>
              </a:defRPr>
            </a:lvl1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Simpler 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/>
            </a:endParaRP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example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9978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ttp://www.publicdomainpictures.net/pictures/50000/nahled/woman-face.jpg"/>
          <p:cNvPicPr>
            <a:picLocks noChangeAspect="1" noChangeArrowheads="1"/>
          </p:cNvPicPr>
          <p:nvPr/>
        </p:nvPicPr>
        <p:blipFill>
          <a:blip r:embed="rId11" cstate="print"/>
          <a:srcRect l="30000" t="40000" r="30000" b="45000"/>
          <a:stretch>
            <a:fillRect/>
          </a:stretch>
        </p:blipFill>
        <p:spPr bwMode="auto">
          <a:xfrm>
            <a:off x="9826532" y="475881"/>
            <a:ext cx="1625600" cy="609600"/>
          </a:xfrm>
          <a:prstGeom prst="rect">
            <a:avLst/>
          </a:prstGeom>
          <a:noFill/>
        </p:spPr>
      </p:pic>
      <p:pic>
        <p:nvPicPr>
          <p:cNvPr id="16" name="Picture 2" descr="http://www.publicdomainpictures.net/pictures/50000/nahled/woman-face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405829" y="3582786"/>
            <a:ext cx="3048000" cy="3048001"/>
          </a:xfrm>
          <a:prstGeom prst="rect">
            <a:avLst/>
          </a:prstGeom>
          <a:noFill/>
        </p:spPr>
      </p:pic>
      <p:pic>
        <p:nvPicPr>
          <p:cNvPr id="18" name="Picture 4" descr="http://2.bp.blogspot.com/-dFd97rypwNk/TaM_BYxkhJI/AAAAAAAAAHM/ahP6A6w7tkg/s1600/hand+woman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727525" y="323482"/>
            <a:ext cx="2200471" cy="2114940"/>
          </a:xfrm>
          <a:prstGeom prst="rect">
            <a:avLst/>
          </a:prstGeom>
          <a:noFill/>
        </p:spPr>
      </p:pic>
      <p:pic>
        <p:nvPicPr>
          <p:cNvPr id="20" name="Picture 4" descr="http://2.bp.blogspot.com/-dFd97rypwNk/TaM_BYxkhJI/AAAAAAAAAHM/ahP6A6w7tkg/s1600/hand+woman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829595" y="4440139"/>
            <a:ext cx="2200471" cy="211494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8178104" y="1406795"/>
            <a:ext cx="1967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Slow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242560" y="4664451"/>
            <a:ext cx="1738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Fast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127685" y="218434"/>
            <a:ext cx="17750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Object motion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242559" y="3324301"/>
            <a:ext cx="14849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Head motion</a:t>
            </a:r>
          </a:p>
        </p:txBody>
      </p:sp>
      <p:pic>
        <p:nvPicPr>
          <p:cNvPr id="12" name="Downhill MTB GoPro footage through Scottish Highlands.m4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539807" y="11088"/>
            <a:ext cx="4028748" cy="226440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814627" cy="219456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80572" y="535605"/>
            <a:ext cx="2458488" cy="270163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021173" y="2623891"/>
            <a:ext cx="1712328" cy="58477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CEC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Bumps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73181" y="411480"/>
            <a:ext cx="1261192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Trail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127047" y="3222967"/>
            <a:ext cx="3560183" cy="666786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  <a:effectLst>
            <a:outerShdw blurRad="50800" dist="1397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Experiments</a:t>
            </a:r>
          </a:p>
        </p:txBody>
      </p:sp>
      <p:sp>
        <p:nvSpPr>
          <p:cNvPr id="26" name="Rectangle 25"/>
          <p:cNvSpPr/>
          <p:nvPr/>
        </p:nvSpPr>
        <p:spPr bwMode="auto">
          <a:xfrm>
            <a:off x="2868325" y="6020663"/>
            <a:ext cx="1576332" cy="619263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6563" tIns="33281" rIns="66563" bIns="33281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3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7" name="Freeform 98"/>
          <p:cNvSpPr>
            <a:spLocks/>
          </p:cNvSpPr>
          <p:nvPr/>
        </p:nvSpPr>
        <p:spPr bwMode="auto">
          <a:xfrm>
            <a:off x="1815111" y="3840895"/>
            <a:ext cx="1931019" cy="1390195"/>
          </a:xfrm>
          <a:custGeom>
            <a:avLst/>
            <a:gdLst>
              <a:gd name="T0" fmla="*/ 3342 w 3342"/>
              <a:gd name="T1" fmla="*/ 2406 h 2406"/>
              <a:gd name="T2" fmla="*/ 3186 w 3342"/>
              <a:gd name="T3" fmla="*/ 2004 h 2406"/>
              <a:gd name="T4" fmla="*/ 3018 w 3342"/>
              <a:gd name="T5" fmla="*/ 1812 h 2406"/>
              <a:gd name="T6" fmla="*/ 2820 w 3342"/>
              <a:gd name="T7" fmla="*/ 1644 h 2406"/>
              <a:gd name="T8" fmla="*/ 2598 w 3342"/>
              <a:gd name="T9" fmla="*/ 1482 h 2406"/>
              <a:gd name="T10" fmla="*/ 2334 w 3342"/>
              <a:gd name="T11" fmla="*/ 1314 h 2406"/>
              <a:gd name="T12" fmla="*/ 2010 w 3342"/>
              <a:gd name="T13" fmla="*/ 1122 h 2406"/>
              <a:gd name="T14" fmla="*/ 1596 w 3342"/>
              <a:gd name="T15" fmla="*/ 888 h 2406"/>
              <a:gd name="T16" fmla="*/ 1008 w 3342"/>
              <a:gd name="T17" fmla="*/ 570 h 2406"/>
              <a:gd name="T18" fmla="*/ 0 w 3342"/>
              <a:gd name="T19" fmla="*/ 0 h 24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342" h="2406">
                <a:moveTo>
                  <a:pt x="3342" y="2406"/>
                </a:moveTo>
                <a:lnTo>
                  <a:pt x="3186" y="2004"/>
                </a:lnTo>
                <a:lnTo>
                  <a:pt x="3018" y="1812"/>
                </a:lnTo>
                <a:lnTo>
                  <a:pt x="2820" y="1644"/>
                </a:lnTo>
                <a:lnTo>
                  <a:pt x="2598" y="1482"/>
                </a:lnTo>
                <a:lnTo>
                  <a:pt x="2334" y="1314"/>
                </a:lnTo>
                <a:lnTo>
                  <a:pt x="2010" y="1122"/>
                </a:lnTo>
                <a:lnTo>
                  <a:pt x="1596" y="888"/>
                </a:lnTo>
                <a:lnTo>
                  <a:pt x="1008" y="570"/>
                </a:lnTo>
                <a:lnTo>
                  <a:pt x="0" y="0"/>
                </a:lnTo>
              </a:path>
            </a:pathLst>
          </a:custGeom>
          <a:noFill/>
          <a:ln w="38100" cap="flat">
            <a:solidFill>
              <a:srgbClr val="FF505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8" name="Rectangle 8"/>
          <p:cNvSpPr>
            <a:spLocks noChangeArrowheads="1"/>
          </p:cNvSpPr>
          <p:nvPr/>
        </p:nvSpPr>
        <p:spPr bwMode="auto">
          <a:xfrm>
            <a:off x="1815111" y="3705688"/>
            <a:ext cx="1931019" cy="1615539"/>
          </a:xfrm>
          <a:prstGeom prst="rect">
            <a:avLst/>
          </a:prstGeom>
          <a:noFill/>
          <a:ln w="0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" name="Line 9"/>
          <p:cNvSpPr>
            <a:spLocks noChangeShapeType="1"/>
          </p:cNvSpPr>
          <p:nvPr/>
        </p:nvSpPr>
        <p:spPr bwMode="auto">
          <a:xfrm>
            <a:off x="1815111" y="3705687"/>
            <a:ext cx="1931019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0" name="Line 10"/>
          <p:cNvSpPr>
            <a:spLocks noChangeShapeType="1"/>
          </p:cNvSpPr>
          <p:nvPr/>
        </p:nvSpPr>
        <p:spPr bwMode="auto">
          <a:xfrm>
            <a:off x="1815111" y="5321225"/>
            <a:ext cx="1931019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1" name="Line 11"/>
          <p:cNvSpPr>
            <a:spLocks noChangeShapeType="1"/>
          </p:cNvSpPr>
          <p:nvPr/>
        </p:nvSpPr>
        <p:spPr bwMode="auto">
          <a:xfrm flipV="1">
            <a:off x="3746128" y="3705688"/>
            <a:ext cx="0" cy="1615539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2" name="Line 12"/>
          <p:cNvSpPr>
            <a:spLocks noChangeShapeType="1"/>
          </p:cNvSpPr>
          <p:nvPr/>
        </p:nvSpPr>
        <p:spPr bwMode="auto">
          <a:xfrm flipV="1">
            <a:off x="1815111" y="3705688"/>
            <a:ext cx="0" cy="1615539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3" name="Line 13"/>
          <p:cNvSpPr>
            <a:spLocks noChangeShapeType="1"/>
          </p:cNvSpPr>
          <p:nvPr/>
        </p:nvSpPr>
        <p:spPr bwMode="auto">
          <a:xfrm>
            <a:off x="1815111" y="5321225"/>
            <a:ext cx="1931019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4" name="Line 14"/>
          <p:cNvSpPr>
            <a:spLocks noChangeShapeType="1"/>
          </p:cNvSpPr>
          <p:nvPr/>
        </p:nvSpPr>
        <p:spPr bwMode="auto">
          <a:xfrm flipV="1">
            <a:off x="1815111" y="3705688"/>
            <a:ext cx="0" cy="1615539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5" name="Line 15"/>
          <p:cNvSpPr>
            <a:spLocks noChangeShapeType="1"/>
          </p:cNvSpPr>
          <p:nvPr/>
        </p:nvSpPr>
        <p:spPr bwMode="auto">
          <a:xfrm flipV="1">
            <a:off x="1815111" y="5310825"/>
            <a:ext cx="0" cy="104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6" name="Line 16"/>
          <p:cNvSpPr>
            <a:spLocks noChangeShapeType="1"/>
          </p:cNvSpPr>
          <p:nvPr/>
        </p:nvSpPr>
        <p:spPr bwMode="auto">
          <a:xfrm>
            <a:off x="1815111" y="3705687"/>
            <a:ext cx="0" cy="6935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7" name="Line 17"/>
          <p:cNvSpPr>
            <a:spLocks noChangeShapeType="1"/>
          </p:cNvSpPr>
          <p:nvPr/>
        </p:nvSpPr>
        <p:spPr bwMode="auto">
          <a:xfrm flipV="1">
            <a:off x="1815111" y="5300426"/>
            <a:ext cx="0" cy="20801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8" name="Line 18"/>
          <p:cNvSpPr>
            <a:spLocks noChangeShapeType="1"/>
          </p:cNvSpPr>
          <p:nvPr/>
        </p:nvSpPr>
        <p:spPr bwMode="auto">
          <a:xfrm>
            <a:off x="1815111" y="3705689"/>
            <a:ext cx="0" cy="17335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9" name="Line 21"/>
          <p:cNvSpPr>
            <a:spLocks noChangeShapeType="1"/>
          </p:cNvSpPr>
          <p:nvPr/>
        </p:nvSpPr>
        <p:spPr bwMode="auto">
          <a:xfrm flipV="1">
            <a:off x="2397536" y="5310825"/>
            <a:ext cx="0" cy="104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0" name="Line 22"/>
          <p:cNvSpPr>
            <a:spLocks noChangeShapeType="1"/>
          </p:cNvSpPr>
          <p:nvPr/>
        </p:nvSpPr>
        <p:spPr bwMode="auto">
          <a:xfrm>
            <a:off x="2397536" y="3705687"/>
            <a:ext cx="0" cy="6935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1" name="Line 23"/>
          <p:cNvSpPr>
            <a:spLocks noChangeShapeType="1"/>
          </p:cNvSpPr>
          <p:nvPr/>
        </p:nvSpPr>
        <p:spPr bwMode="auto">
          <a:xfrm flipV="1">
            <a:off x="2737284" y="5310825"/>
            <a:ext cx="0" cy="104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2" name="Line 24"/>
          <p:cNvSpPr>
            <a:spLocks noChangeShapeType="1"/>
          </p:cNvSpPr>
          <p:nvPr/>
        </p:nvSpPr>
        <p:spPr bwMode="auto">
          <a:xfrm>
            <a:off x="2737284" y="3705687"/>
            <a:ext cx="0" cy="6935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3" name="Line 25"/>
          <p:cNvSpPr>
            <a:spLocks noChangeShapeType="1"/>
          </p:cNvSpPr>
          <p:nvPr/>
        </p:nvSpPr>
        <p:spPr bwMode="auto">
          <a:xfrm flipV="1">
            <a:off x="2976495" y="5310825"/>
            <a:ext cx="0" cy="104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4" name="Line 26"/>
          <p:cNvSpPr>
            <a:spLocks noChangeShapeType="1"/>
          </p:cNvSpPr>
          <p:nvPr/>
        </p:nvSpPr>
        <p:spPr bwMode="auto">
          <a:xfrm>
            <a:off x="2976495" y="3705687"/>
            <a:ext cx="0" cy="6935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5" name="Line 27"/>
          <p:cNvSpPr>
            <a:spLocks noChangeShapeType="1"/>
          </p:cNvSpPr>
          <p:nvPr/>
        </p:nvSpPr>
        <p:spPr bwMode="auto">
          <a:xfrm flipV="1">
            <a:off x="3163703" y="5310825"/>
            <a:ext cx="0" cy="104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6" name="Line 28"/>
          <p:cNvSpPr>
            <a:spLocks noChangeShapeType="1"/>
          </p:cNvSpPr>
          <p:nvPr/>
        </p:nvSpPr>
        <p:spPr bwMode="auto">
          <a:xfrm>
            <a:off x="3163703" y="3705687"/>
            <a:ext cx="0" cy="6935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7" name="Line 29"/>
          <p:cNvSpPr>
            <a:spLocks noChangeShapeType="1"/>
          </p:cNvSpPr>
          <p:nvPr/>
        </p:nvSpPr>
        <p:spPr bwMode="auto">
          <a:xfrm flipV="1">
            <a:off x="3316243" y="5310825"/>
            <a:ext cx="0" cy="104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8" name="Line 30"/>
          <p:cNvSpPr>
            <a:spLocks noChangeShapeType="1"/>
          </p:cNvSpPr>
          <p:nvPr/>
        </p:nvSpPr>
        <p:spPr bwMode="auto">
          <a:xfrm>
            <a:off x="3316243" y="3705687"/>
            <a:ext cx="0" cy="6935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9" name="Line 31"/>
          <p:cNvSpPr>
            <a:spLocks noChangeShapeType="1"/>
          </p:cNvSpPr>
          <p:nvPr/>
        </p:nvSpPr>
        <p:spPr bwMode="auto">
          <a:xfrm flipV="1">
            <a:off x="3444515" y="5310825"/>
            <a:ext cx="0" cy="104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0" name="Line 32"/>
          <p:cNvSpPr>
            <a:spLocks noChangeShapeType="1"/>
          </p:cNvSpPr>
          <p:nvPr/>
        </p:nvSpPr>
        <p:spPr bwMode="auto">
          <a:xfrm>
            <a:off x="3444515" y="3705687"/>
            <a:ext cx="0" cy="6935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1" name="Line 33"/>
          <p:cNvSpPr>
            <a:spLocks noChangeShapeType="1"/>
          </p:cNvSpPr>
          <p:nvPr/>
        </p:nvSpPr>
        <p:spPr bwMode="auto">
          <a:xfrm flipV="1">
            <a:off x="3558920" y="5310825"/>
            <a:ext cx="0" cy="104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2" name="Line 34"/>
          <p:cNvSpPr>
            <a:spLocks noChangeShapeType="1"/>
          </p:cNvSpPr>
          <p:nvPr/>
        </p:nvSpPr>
        <p:spPr bwMode="auto">
          <a:xfrm>
            <a:off x="3707787" y="5444977"/>
            <a:ext cx="0" cy="6935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3" name="Line 35"/>
          <p:cNvSpPr>
            <a:spLocks noChangeShapeType="1"/>
          </p:cNvSpPr>
          <p:nvPr/>
        </p:nvSpPr>
        <p:spPr bwMode="auto">
          <a:xfrm flipV="1">
            <a:off x="3655991" y="5310825"/>
            <a:ext cx="0" cy="104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4" name="Line 36"/>
          <p:cNvSpPr>
            <a:spLocks noChangeShapeType="1"/>
          </p:cNvSpPr>
          <p:nvPr/>
        </p:nvSpPr>
        <p:spPr bwMode="auto">
          <a:xfrm>
            <a:off x="3804859" y="5444977"/>
            <a:ext cx="0" cy="6935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5" name="Line 37"/>
          <p:cNvSpPr>
            <a:spLocks noChangeShapeType="1"/>
          </p:cNvSpPr>
          <p:nvPr/>
        </p:nvSpPr>
        <p:spPr bwMode="auto">
          <a:xfrm flipV="1">
            <a:off x="3746128" y="5310825"/>
            <a:ext cx="0" cy="104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6" name="Line 38"/>
          <p:cNvSpPr>
            <a:spLocks noChangeShapeType="1"/>
          </p:cNvSpPr>
          <p:nvPr/>
        </p:nvSpPr>
        <p:spPr bwMode="auto">
          <a:xfrm>
            <a:off x="3894995" y="5444977"/>
            <a:ext cx="0" cy="6935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7" name="Line 39"/>
          <p:cNvSpPr>
            <a:spLocks noChangeShapeType="1"/>
          </p:cNvSpPr>
          <p:nvPr/>
        </p:nvSpPr>
        <p:spPr bwMode="auto">
          <a:xfrm flipV="1">
            <a:off x="3746128" y="5300426"/>
            <a:ext cx="0" cy="20801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8" name="Line 40"/>
          <p:cNvSpPr>
            <a:spLocks noChangeShapeType="1"/>
          </p:cNvSpPr>
          <p:nvPr/>
        </p:nvSpPr>
        <p:spPr bwMode="auto">
          <a:xfrm>
            <a:off x="3894995" y="5444978"/>
            <a:ext cx="0" cy="17335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9" name="Line 43"/>
          <p:cNvSpPr>
            <a:spLocks noChangeShapeType="1"/>
          </p:cNvSpPr>
          <p:nvPr/>
        </p:nvSpPr>
        <p:spPr bwMode="auto">
          <a:xfrm>
            <a:off x="1815111" y="4756133"/>
            <a:ext cx="104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0" name="Line 44"/>
          <p:cNvSpPr>
            <a:spLocks noChangeShapeType="1"/>
          </p:cNvSpPr>
          <p:nvPr/>
        </p:nvSpPr>
        <p:spPr bwMode="auto">
          <a:xfrm flipH="1">
            <a:off x="3735729" y="4756133"/>
            <a:ext cx="104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1" name="Line 45"/>
          <p:cNvSpPr>
            <a:spLocks noChangeShapeType="1"/>
          </p:cNvSpPr>
          <p:nvPr/>
        </p:nvSpPr>
        <p:spPr bwMode="auto">
          <a:xfrm>
            <a:off x="1815111" y="4790801"/>
            <a:ext cx="104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2" name="Line 46"/>
          <p:cNvSpPr>
            <a:spLocks noChangeShapeType="1"/>
          </p:cNvSpPr>
          <p:nvPr/>
        </p:nvSpPr>
        <p:spPr bwMode="auto">
          <a:xfrm flipH="1">
            <a:off x="3735729" y="4790801"/>
            <a:ext cx="104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3" name="Line 47"/>
          <p:cNvSpPr>
            <a:spLocks noChangeShapeType="1"/>
          </p:cNvSpPr>
          <p:nvPr/>
        </p:nvSpPr>
        <p:spPr bwMode="auto">
          <a:xfrm>
            <a:off x="1815111" y="4832404"/>
            <a:ext cx="104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4" name="Line 48"/>
          <p:cNvSpPr>
            <a:spLocks noChangeShapeType="1"/>
          </p:cNvSpPr>
          <p:nvPr/>
        </p:nvSpPr>
        <p:spPr bwMode="auto">
          <a:xfrm flipH="1">
            <a:off x="3735729" y="4832404"/>
            <a:ext cx="104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5" name="Line 49"/>
          <p:cNvSpPr>
            <a:spLocks noChangeShapeType="1"/>
          </p:cNvSpPr>
          <p:nvPr/>
        </p:nvSpPr>
        <p:spPr bwMode="auto">
          <a:xfrm>
            <a:off x="1815111" y="4880939"/>
            <a:ext cx="104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6" name="Line 50"/>
          <p:cNvSpPr>
            <a:spLocks noChangeShapeType="1"/>
          </p:cNvSpPr>
          <p:nvPr/>
        </p:nvSpPr>
        <p:spPr bwMode="auto">
          <a:xfrm flipH="1">
            <a:off x="3735729" y="4880939"/>
            <a:ext cx="104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7" name="Line 51"/>
          <p:cNvSpPr>
            <a:spLocks noChangeShapeType="1"/>
          </p:cNvSpPr>
          <p:nvPr/>
        </p:nvSpPr>
        <p:spPr bwMode="auto">
          <a:xfrm>
            <a:off x="1815111" y="4932941"/>
            <a:ext cx="104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8" name="Line 52"/>
          <p:cNvSpPr>
            <a:spLocks noChangeShapeType="1"/>
          </p:cNvSpPr>
          <p:nvPr/>
        </p:nvSpPr>
        <p:spPr bwMode="auto">
          <a:xfrm flipH="1">
            <a:off x="3735729" y="4932941"/>
            <a:ext cx="104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9" name="Line 53"/>
          <p:cNvSpPr>
            <a:spLocks noChangeShapeType="1"/>
          </p:cNvSpPr>
          <p:nvPr/>
        </p:nvSpPr>
        <p:spPr bwMode="auto">
          <a:xfrm>
            <a:off x="1815111" y="4998811"/>
            <a:ext cx="104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0" name="Line 54"/>
          <p:cNvSpPr>
            <a:spLocks noChangeShapeType="1"/>
          </p:cNvSpPr>
          <p:nvPr/>
        </p:nvSpPr>
        <p:spPr bwMode="auto">
          <a:xfrm flipH="1">
            <a:off x="3735729" y="4998811"/>
            <a:ext cx="104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1" name="Line 55"/>
          <p:cNvSpPr>
            <a:spLocks noChangeShapeType="1"/>
          </p:cNvSpPr>
          <p:nvPr/>
        </p:nvSpPr>
        <p:spPr bwMode="auto">
          <a:xfrm>
            <a:off x="1815111" y="5075081"/>
            <a:ext cx="104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2" name="Line 56"/>
          <p:cNvSpPr>
            <a:spLocks noChangeShapeType="1"/>
          </p:cNvSpPr>
          <p:nvPr/>
        </p:nvSpPr>
        <p:spPr bwMode="auto">
          <a:xfrm flipH="1">
            <a:off x="3735729" y="5075081"/>
            <a:ext cx="104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3" name="Line 57"/>
          <p:cNvSpPr>
            <a:spLocks noChangeShapeType="1"/>
          </p:cNvSpPr>
          <p:nvPr/>
        </p:nvSpPr>
        <p:spPr bwMode="auto">
          <a:xfrm>
            <a:off x="1815111" y="5175619"/>
            <a:ext cx="104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4" name="Line 58"/>
          <p:cNvSpPr>
            <a:spLocks noChangeShapeType="1"/>
          </p:cNvSpPr>
          <p:nvPr/>
        </p:nvSpPr>
        <p:spPr bwMode="auto">
          <a:xfrm flipH="1">
            <a:off x="3735729" y="5175619"/>
            <a:ext cx="104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5" name="Line 59"/>
          <p:cNvSpPr>
            <a:spLocks noChangeShapeType="1"/>
          </p:cNvSpPr>
          <p:nvPr/>
        </p:nvSpPr>
        <p:spPr bwMode="auto">
          <a:xfrm>
            <a:off x="1815111" y="5321225"/>
            <a:ext cx="104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6" name="Line 60"/>
          <p:cNvSpPr>
            <a:spLocks noChangeShapeType="1"/>
          </p:cNvSpPr>
          <p:nvPr/>
        </p:nvSpPr>
        <p:spPr bwMode="auto">
          <a:xfrm flipH="1">
            <a:off x="3735729" y="5321225"/>
            <a:ext cx="104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7" name="Line 61"/>
          <p:cNvSpPr>
            <a:spLocks noChangeShapeType="1"/>
          </p:cNvSpPr>
          <p:nvPr/>
        </p:nvSpPr>
        <p:spPr bwMode="auto">
          <a:xfrm>
            <a:off x="1815112" y="4756133"/>
            <a:ext cx="20801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8" name="Line 62"/>
          <p:cNvSpPr>
            <a:spLocks noChangeShapeType="1"/>
          </p:cNvSpPr>
          <p:nvPr/>
        </p:nvSpPr>
        <p:spPr bwMode="auto">
          <a:xfrm flipH="1">
            <a:off x="3725329" y="4756133"/>
            <a:ext cx="20801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9" name="Rectangle 63"/>
          <p:cNvSpPr>
            <a:spLocks noChangeArrowheads="1"/>
          </p:cNvSpPr>
          <p:nvPr/>
        </p:nvSpPr>
        <p:spPr bwMode="auto">
          <a:xfrm>
            <a:off x="1589744" y="4682388"/>
            <a:ext cx="176330" cy="190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3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+mn-ea"/>
                <a:cs typeface="Arial" pitchFamily="34" charset="0"/>
              </a:rPr>
              <a:t>10</a:t>
            </a:r>
            <a:endParaRPr kumimoji="0" lang="en-US" altLang="en-US" sz="105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0" name="Line 65"/>
          <p:cNvSpPr>
            <a:spLocks noChangeShapeType="1"/>
          </p:cNvSpPr>
          <p:nvPr/>
        </p:nvSpPr>
        <p:spPr bwMode="auto">
          <a:xfrm>
            <a:off x="1815111" y="4513457"/>
            <a:ext cx="104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1" name="Line 66"/>
          <p:cNvSpPr>
            <a:spLocks noChangeShapeType="1"/>
          </p:cNvSpPr>
          <p:nvPr/>
        </p:nvSpPr>
        <p:spPr bwMode="auto">
          <a:xfrm flipH="1">
            <a:off x="3735729" y="4513457"/>
            <a:ext cx="104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2" name="Line 67"/>
          <p:cNvSpPr>
            <a:spLocks noChangeShapeType="1"/>
          </p:cNvSpPr>
          <p:nvPr/>
        </p:nvSpPr>
        <p:spPr bwMode="auto">
          <a:xfrm>
            <a:off x="1815111" y="4367849"/>
            <a:ext cx="104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3" name="Line 69"/>
          <p:cNvSpPr>
            <a:spLocks noChangeShapeType="1"/>
          </p:cNvSpPr>
          <p:nvPr/>
        </p:nvSpPr>
        <p:spPr bwMode="auto">
          <a:xfrm>
            <a:off x="1815111" y="4267312"/>
            <a:ext cx="104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4" name="Line 71"/>
          <p:cNvSpPr>
            <a:spLocks noChangeShapeType="1"/>
          </p:cNvSpPr>
          <p:nvPr/>
        </p:nvSpPr>
        <p:spPr bwMode="auto">
          <a:xfrm>
            <a:off x="1815111" y="4191041"/>
            <a:ext cx="104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5" name="Line 73"/>
          <p:cNvSpPr>
            <a:spLocks noChangeShapeType="1"/>
          </p:cNvSpPr>
          <p:nvPr/>
        </p:nvSpPr>
        <p:spPr bwMode="auto">
          <a:xfrm>
            <a:off x="1815111" y="4125173"/>
            <a:ext cx="104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6" name="Line 75"/>
          <p:cNvSpPr>
            <a:spLocks noChangeShapeType="1"/>
          </p:cNvSpPr>
          <p:nvPr/>
        </p:nvSpPr>
        <p:spPr bwMode="auto">
          <a:xfrm>
            <a:off x="1815111" y="4073171"/>
            <a:ext cx="104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7" name="Line 77"/>
          <p:cNvSpPr>
            <a:spLocks noChangeShapeType="1"/>
          </p:cNvSpPr>
          <p:nvPr/>
        </p:nvSpPr>
        <p:spPr bwMode="auto">
          <a:xfrm>
            <a:off x="1815111" y="4024635"/>
            <a:ext cx="104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8" name="Line 79"/>
          <p:cNvSpPr>
            <a:spLocks noChangeShapeType="1"/>
          </p:cNvSpPr>
          <p:nvPr/>
        </p:nvSpPr>
        <p:spPr bwMode="auto">
          <a:xfrm>
            <a:off x="1815111" y="3983033"/>
            <a:ext cx="104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9" name="Line 81"/>
          <p:cNvSpPr>
            <a:spLocks noChangeShapeType="1"/>
          </p:cNvSpPr>
          <p:nvPr/>
        </p:nvSpPr>
        <p:spPr bwMode="auto">
          <a:xfrm>
            <a:off x="1815111" y="3948365"/>
            <a:ext cx="104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0" name="Line 83"/>
          <p:cNvSpPr>
            <a:spLocks noChangeShapeType="1"/>
          </p:cNvSpPr>
          <p:nvPr/>
        </p:nvSpPr>
        <p:spPr bwMode="auto">
          <a:xfrm>
            <a:off x="1815112" y="3948365"/>
            <a:ext cx="20801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1" name="Rectangle 85"/>
          <p:cNvSpPr>
            <a:spLocks noChangeArrowheads="1"/>
          </p:cNvSpPr>
          <p:nvPr/>
        </p:nvSpPr>
        <p:spPr bwMode="auto">
          <a:xfrm>
            <a:off x="1518696" y="3881340"/>
            <a:ext cx="264496" cy="190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3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+mn-ea"/>
                <a:cs typeface="Arial" pitchFamily="34" charset="0"/>
              </a:rPr>
              <a:t>100</a:t>
            </a:r>
            <a:endParaRPr kumimoji="0" lang="en-US" altLang="en-US" sz="105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2" name="Line 87"/>
          <p:cNvSpPr>
            <a:spLocks noChangeShapeType="1"/>
          </p:cNvSpPr>
          <p:nvPr/>
        </p:nvSpPr>
        <p:spPr bwMode="auto">
          <a:xfrm>
            <a:off x="1815111" y="3705687"/>
            <a:ext cx="104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3" name="Line 88"/>
          <p:cNvSpPr>
            <a:spLocks noChangeShapeType="1"/>
          </p:cNvSpPr>
          <p:nvPr/>
        </p:nvSpPr>
        <p:spPr bwMode="auto">
          <a:xfrm flipH="1">
            <a:off x="3884596" y="5444976"/>
            <a:ext cx="104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4" name="Line 89"/>
          <p:cNvSpPr>
            <a:spLocks noChangeShapeType="1"/>
          </p:cNvSpPr>
          <p:nvPr/>
        </p:nvSpPr>
        <p:spPr bwMode="auto">
          <a:xfrm>
            <a:off x="1815111" y="3705687"/>
            <a:ext cx="1931019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5" name="Line 90"/>
          <p:cNvSpPr>
            <a:spLocks noChangeShapeType="1"/>
          </p:cNvSpPr>
          <p:nvPr/>
        </p:nvSpPr>
        <p:spPr bwMode="auto">
          <a:xfrm>
            <a:off x="1815111" y="5321225"/>
            <a:ext cx="1931019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6" name="Line 91"/>
          <p:cNvSpPr>
            <a:spLocks noChangeShapeType="1"/>
          </p:cNvSpPr>
          <p:nvPr/>
        </p:nvSpPr>
        <p:spPr bwMode="auto">
          <a:xfrm flipV="1">
            <a:off x="3746128" y="3705688"/>
            <a:ext cx="0" cy="1615539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7" name="Line 92"/>
          <p:cNvSpPr>
            <a:spLocks noChangeShapeType="1"/>
          </p:cNvSpPr>
          <p:nvPr/>
        </p:nvSpPr>
        <p:spPr bwMode="auto">
          <a:xfrm flipV="1">
            <a:off x="1815111" y="3705688"/>
            <a:ext cx="0" cy="1615539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8" name="Rectangle 99"/>
          <p:cNvSpPr>
            <a:spLocks noChangeArrowheads="1"/>
          </p:cNvSpPr>
          <p:nvPr/>
        </p:nvSpPr>
        <p:spPr bwMode="auto">
          <a:xfrm>
            <a:off x="2489482" y="5563904"/>
            <a:ext cx="908135" cy="190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3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+mn-ea"/>
                <a:cs typeface="Arial" pitchFamily="34" charset="0"/>
              </a:rPr>
              <a:t>Length, m</a:t>
            </a:r>
            <a:endParaRPr kumimoji="0" lang="en-US" altLang="en-US" sz="2381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9" name="Rectangle 101"/>
          <p:cNvSpPr>
            <a:spLocks noChangeArrowheads="1"/>
          </p:cNvSpPr>
          <p:nvPr/>
        </p:nvSpPr>
        <p:spPr bwMode="auto">
          <a:xfrm>
            <a:off x="1808176" y="5296959"/>
            <a:ext cx="16030" cy="67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1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+mn-ea"/>
                <a:cs typeface="Arial" pitchFamily="34" charset="0"/>
              </a:rPr>
              <a:t> </a:t>
            </a:r>
            <a:endParaRPr kumimoji="0" lang="en-US" alt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0" name="Rectangle 102"/>
          <p:cNvSpPr>
            <a:spLocks noChangeArrowheads="1"/>
          </p:cNvSpPr>
          <p:nvPr/>
        </p:nvSpPr>
        <p:spPr bwMode="auto">
          <a:xfrm>
            <a:off x="3891530" y="5417243"/>
            <a:ext cx="16030" cy="67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1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+mn-ea"/>
                <a:cs typeface="Arial" pitchFamily="34" charset="0"/>
              </a:rPr>
              <a:t> </a:t>
            </a:r>
            <a:endParaRPr kumimoji="0" lang="en-US" alt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1" name="Rectangle 40"/>
          <p:cNvSpPr>
            <a:spLocks noChangeArrowheads="1"/>
          </p:cNvSpPr>
          <p:nvPr/>
        </p:nvSpPr>
        <p:spPr bwMode="auto">
          <a:xfrm>
            <a:off x="1768308" y="5388584"/>
            <a:ext cx="131446" cy="190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3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+mn-ea"/>
                <a:cs typeface="Arial" pitchFamily="34" charset="0"/>
              </a:rPr>
              <a:t>.1</a:t>
            </a:r>
            <a:endParaRPr kumimoji="0" lang="en-US" altLang="en-US" sz="1412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2" name="Rectangle 62"/>
          <p:cNvSpPr>
            <a:spLocks noChangeArrowheads="1"/>
          </p:cNvSpPr>
          <p:nvPr/>
        </p:nvSpPr>
        <p:spPr bwMode="auto">
          <a:xfrm>
            <a:off x="3723335" y="5388584"/>
            <a:ext cx="88166" cy="190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3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+mn-ea"/>
                <a:cs typeface="Arial" pitchFamily="34" charset="0"/>
              </a:rPr>
              <a:t>1</a:t>
            </a:r>
            <a:endParaRPr kumimoji="0" lang="en-US" altLang="en-US" sz="1412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3" name="Rectangle 40"/>
          <p:cNvSpPr>
            <a:spLocks noChangeArrowheads="1"/>
          </p:cNvSpPr>
          <p:nvPr/>
        </p:nvSpPr>
        <p:spPr bwMode="auto">
          <a:xfrm>
            <a:off x="3101400" y="5388584"/>
            <a:ext cx="131446" cy="190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3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+mn-ea"/>
                <a:cs typeface="Arial" pitchFamily="34" charset="0"/>
              </a:rPr>
              <a:t>.5</a:t>
            </a:r>
            <a:endParaRPr kumimoji="0" lang="en-US" altLang="en-US" sz="1412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4" name="Rectangle 40"/>
          <p:cNvSpPr>
            <a:spLocks noChangeArrowheads="1"/>
          </p:cNvSpPr>
          <p:nvPr/>
        </p:nvSpPr>
        <p:spPr bwMode="auto">
          <a:xfrm>
            <a:off x="2337487" y="5388584"/>
            <a:ext cx="131446" cy="190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3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+mn-ea"/>
                <a:cs typeface="Arial" pitchFamily="34" charset="0"/>
              </a:rPr>
              <a:t>.2</a:t>
            </a:r>
            <a:endParaRPr kumimoji="0" lang="en-US" altLang="en-US" sz="1412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5" name="Rectangle 40"/>
          <p:cNvSpPr>
            <a:spLocks noChangeArrowheads="1"/>
          </p:cNvSpPr>
          <p:nvPr/>
        </p:nvSpPr>
        <p:spPr bwMode="auto">
          <a:xfrm>
            <a:off x="1639907" y="5242812"/>
            <a:ext cx="88166" cy="190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3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+mn-ea"/>
                <a:cs typeface="Arial" pitchFamily="34" charset="0"/>
              </a:rPr>
              <a:t>2</a:t>
            </a:r>
            <a:endParaRPr kumimoji="0" lang="en-US" altLang="en-US" sz="1412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6" name="Freeform 252"/>
          <p:cNvSpPr>
            <a:spLocks/>
          </p:cNvSpPr>
          <p:nvPr/>
        </p:nvSpPr>
        <p:spPr bwMode="auto">
          <a:xfrm>
            <a:off x="1823777" y="4509991"/>
            <a:ext cx="1931019" cy="724565"/>
          </a:xfrm>
          <a:custGeom>
            <a:avLst/>
            <a:gdLst>
              <a:gd name="T0" fmla="*/ 3342 w 3342"/>
              <a:gd name="T1" fmla="*/ 1254 h 1254"/>
              <a:gd name="T2" fmla="*/ 3186 w 3342"/>
              <a:gd name="T3" fmla="*/ 1224 h 1254"/>
              <a:gd name="T4" fmla="*/ 3018 w 3342"/>
              <a:gd name="T5" fmla="*/ 1188 h 1254"/>
              <a:gd name="T6" fmla="*/ 2820 w 3342"/>
              <a:gd name="T7" fmla="*/ 1140 h 1254"/>
              <a:gd name="T8" fmla="*/ 2598 w 3342"/>
              <a:gd name="T9" fmla="*/ 1086 h 1254"/>
              <a:gd name="T10" fmla="*/ 2334 w 3342"/>
              <a:gd name="T11" fmla="*/ 1014 h 1254"/>
              <a:gd name="T12" fmla="*/ 2010 w 3342"/>
              <a:gd name="T13" fmla="*/ 918 h 1254"/>
              <a:gd name="T14" fmla="*/ 1596 w 3342"/>
              <a:gd name="T15" fmla="*/ 774 h 1254"/>
              <a:gd name="T16" fmla="*/ 1008 w 3342"/>
              <a:gd name="T17" fmla="*/ 540 h 1254"/>
              <a:gd name="T18" fmla="*/ 0 w 3342"/>
              <a:gd name="T19" fmla="*/ 0 h 12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342" h="1254">
                <a:moveTo>
                  <a:pt x="3342" y="1254"/>
                </a:moveTo>
                <a:lnTo>
                  <a:pt x="3186" y="1224"/>
                </a:lnTo>
                <a:lnTo>
                  <a:pt x="3018" y="1188"/>
                </a:lnTo>
                <a:lnTo>
                  <a:pt x="2820" y="1140"/>
                </a:lnTo>
                <a:lnTo>
                  <a:pt x="2598" y="1086"/>
                </a:lnTo>
                <a:lnTo>
                  <a:pt x="2334" y="1014"/>
                </a:lnTo>
                <a:lnTo>
                  <a:pt x="2010" y="918"/>
                </a:lnTo>
                <a:lnTo>
                  <a:pt x="1596" y="774"/>
                </a:lnTo>
                <a:lnTo>
                  <a:pt x="1008" y="540"/>
                </a:lnTo>
                <a:lnTo>
                  <a:pt x="0" y="0"/>
                </a:lnTo>
              </a:path>
            </a:pathLst>
          </a:custGeom>
          <a:noFill/>
          <a:ln w="38100" cap="flat">
            <a:solidFill>
              <a:srgbClr val="3366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107" name="Group 71"/>
          <p:cNvGrpSpPr/>
          <p:nvPr/>
        </p:nvGrpSpPr>
        <p:grpSpPr>
          <a:xfrm>
            <a:off x="1025036" y="5184165"/>
            <a:ext cx="349149" cy="320131"/>
            <a:chOff x="7064916" y="2975769"/>
            <a:chExt cx="1321053" cy="1211262"/>
          </a:xfrm>
          <a:solidFill>
            <a:srgbClr val="3333FF"/>
          </a:solidFill>
        </p:grpSpPr>
        <p:sp>
          <p:nvSpPr>
            <p:cNvPr id="108" name="Freeform 27"/>
            <p:cNvSpPr>
              <a:spLocks/>
            </p:cNvSpPr>
            <p:nvPr/>
          </p:nvSpPr>
          <p:spPr bwMode="auto">
            <a:xfrm rot="3260985" flipV="1">
              <a:off x="7170738" y="2971800"/>
              <a:ext cx="1211262" cy="1219200"/>
            </a:xfrm>
            <a:custGeom>
              <a:avLst/>
              <a:gdLst/>
              <a:ahLst/>
              <a:cxnLst>
                <a:cxn ang="0">
                  <a:pos x="1013" y="660"/>
                </a:cxn>
                <a:cxn ang="0">
                  <a:pos x="993" y="312"/>
                </a:cxn>
                <a:cxn ang="0">
                  <a:pos x="953" y="194"/>
                </a:cxn>
                <a:cxn ang="0">
                  <a:pos x="897" y="144"/>
                </a:cxn>
                <a:cxn ang="0">
                  <a:pos x="837" y="125"/>
                </a:cxn>
                <a:cxn ang="0">
                  <a:pos x="760" y="91"/>
                </a:cxn>
                <a:cxn ang="0">
                  <a:pos x="672" y="50"/>
                </a:cxn>
                <a:cxn ang="0">
                  <a:pos x="595" y="18"/>
                </a:cxn>
                <a:cxn ang="0">
                  <a:pos x="533" y="3"/>
                </a:cxn>
                <a:cxn ang="0">
                  <a:pos x="453" y="0"/>
                </a:cxn>
                <a:cxn ang="0">
                  <a:pos x="367" y="6"/>
                </a:cxn>
                <a:cxn ang="0">
                  <a:pos x="290" y="18"/>
                </a:cxn>
                <a:cxn ang="0">
                  <a:pos x="202" y="94"/>
                </a:cxn>
                <a:cxn ang="0">
                  <a:pos x="116" y="211"/>
                </a:cxn>
                <a:cxn ang="0">
                  <a:pos x="23" y="243"/>
                </a:cxn>
                <a:cxn ang="0">
                  <a:pos x="18" y="328"/>
                </a:cxn>
                <a:cxn ang="0">
                  <a:pos x="42" y="377"/>
                </a:cxn>
                <a:cxn ang="0">
                  <a:pos x="22" y="420"/>
                </a:cxn>
                <a:cxn ang="0">
                  <a:pos x="14" y="451"/>
                </a:cxn>
                <a:cxn ang="0">
                  <a:pos x="53" y="485"/>
                </a:cxn>
                <a:cxn ang="0">
                  <a:pos x="102" y="486"/>
                </a:cxn>
                <a:cxn ang="0">
                  <a:pos x="154" y="469"/>
                </a:cxn>
                <a:cxn ang="0">
                  <a:pos x="156" y="489"/>
                </a:cxn>
                <a:cxn ang="0">
                  <a:pos x="117" y="536"/>
                </a:cxn>
                <a:cxn ang="0">
                  <a:pos x="101" y="559"/>
                </a:cxn>
                <a:cxn ang="0">
                  <a:pos x="133" y="606"/>
                </a:cxn>
                <a:cxn ang="0">
                  <a:pos x="222" y="598"/>
                </a:cxn>
                <a:cxn ang="0">
                  <a:pos x="269" y="644"/>
                </a:cxn>
                <a:cxn ang="0">
                  <a:pos x="291" y="734"/>
                </a:cxn>
                <a:cxn ang="0">
                  <a:pos x="340" y="864"/>
                </a:cxn>
                <a:cxn ang="0">
                  <a:pos x="408" y="964"/>
                </a:cxn>
                <a:cxn ang="0">
                  <a:pos x="447" y="1009"/>
                </a:cxn>
                <a:cxn ang="0">
                  <a:pos x="489" y="504"/>
                </a:cxn>
                <a:cxn ang="0">
                  <a:pos x="446" y="443"/>
                </a:cxn>
                <a:cxn ang="0">
                  <a:pos x="450" y="419"/>
                </a:cxn>
                <a:cxn ang="0">
                  <a:pos x="511" y="380"/>
                </a:cxn>
                <a:cxn ang="0">
                  <a:pos x="566" y="398"/>
                </a:cxn>
                <a:cxn ang="0">
                  <a:pos x="585" y="427"/>
                </a:cxn>
                <a:cxn ang="0">
                  <a:pos x="580" y="448"/>
                </a:cxn>
                <a:cxn ang="0">
                  <a:pos x="542" y="510"/>
                </a:cxn>
                <a:cxn ang="0">
                  <a:pos x="489" y="1045"/>
                </a:cxn>
                <a:cxn ang="0">
                  <a:pos x="570" y="1092"/>
                </a:cxn>
                <a:cxn ang="0">
                  <a:pos x="655" y="1132"/>
                </a:cxn>
                <a:cxn ang="0">
                  <a:pos x="731" y="1170"/>
                </a:cxn>
                <a:cxn ang="0">
                  <a:pos x="797" y="1225"/>
                </a:cxn>
                <a:cxn ang="0">
                  <a:pos x="916" y="1332"/>
                </a:cxn>
                <a:cxn ang="0">
                  <a:pos x="1043" y="1438"/>
                </a:cxn>
                <a:cxn ang="0">
                  <a:pos x="1137" y="1515"/>
                </a:cxn>
                <a:cxn ang="0">
                  <a:pos x="1526" y="1130"/>
                </a:cxn>
                <a:cxn ang="0">
                  <a:pos x="1463" y="1099"/>
                </a:cxn>
                <a:cxn ang="0">
                  <a:pos x="1317" y="1025"/>
                </a:cxn>
                <a:cxn ang="0">
                  <a:pos x="1160" y="936"/>
                </a:cxn>
                <a:cxn ang="0">
                  <a:pos x="1058" y="862"/>
                </a:cxn>
              </a:cxnLst>
              <a:rect l="0" t="0" r="r" b="b"/>
              <a:pathLst>
                <a:path w="1526" h="1536">
                  <a:moveTo>
                    <a:pt x="1058" y="862"/>
                  </a:moveTo>
                  <a:lnTo>
                    <a:pt x="1037" y="817"/>
                  </a:lnTo>
                  <a:lnTo>
                    <a:pt x="1022" y="748"/>
                  </a:lnTo>
                  <a:lnTo>
                    <a:pt x="1013" y="660"/>
                  </a:lnTo>
                  <a:lnTo>
                    <a:pt x="1006" y="565"/>
                  </a:lnTo>
                  <a:lnTo>
                    <a:pt x="1002" y="470"/>
                  </a:lnTo>
                  <a:lnTo>
                    <a:pt x="998" y="382"/>
                  </a:lnTo>
                  <a:lnTo>
                    <a:pt x="993" y="312"/>
                  </a:lnTo>
                  <a:lnTo>
                    <a:pt x="983" y="267"/>
                  </a:lnTo>
                  <a:lnTo>
                    <a:pt x="973" y="239"/>
                  </a:lnTo>
                  <a:lnTo>
                    <a:pt x="963" y="215"/>
                  </a:lnTo>
                  <a:lnTo>
                    <a:pt x="953" y="194"/>
                  </a:lnTo>
                  <a:lnTo>
                    <a:pt x="942" y="176"/>
                  </a:lnTo>
                  <a:lnTo>
                    <a:pt x="929" y="162"/>
                  </a:lnTo>
                  <a:lnTo>
                    <a:pt x="914" y="152"/>
                  </a:lnTo>
                  <a:lnTo>
                    <a:pt x="897" y="144"/>
                  </a:lnTo>
                  <a:lnTo>
                    <a:pt x="875" y="138"/>
                  </a:lnTo>
                  <a:lnTo>
                    <a:pt x="865" y="136"/>
                  </a:lnTo>
                  <a:lnTo>
                    <a:pt x="852" y="131"/>
                  </a:lnTo>
                  <a:lnTo>
                    <a:pt x="837" y="125"/>
                  </a:lnTo>
                  <a:lnTo>
                    <a:pt x="820" y="118"/>
                  </a:lnTo>
                  <a:lnTo>
                    <a:pt x="801" y="109"/>
                  </a:lnTo>
                  <a:lnTo>
                    <a:pt x="782" y="101"/>
                  </a:lnTo>
                  <a:lnTo>
                    <a:pt x="760" y="91"/>
                  </a:lnTo>
                  <a:lnTo>
                    <a:pt x="739" y="80"/>
                  </a:lnTo>
                  <a:lnTo>
                    <a:pt x="717" y="70"/>
                  </a:lnTo>
                  <a:lnTo>
                    <a:pt x="694" y="61"/>
                  </a:lnTo>
                  <a:lnTo>
                    <a:pt x="672" y="50"/>
                  </a:lnTo>
                  <a:lnTo>
                    <a:pt x="651" y="41"/>
                  </a:lnTo>
                  <a:lnTo>
                    <a:pt x="631" y="32"/>
                  </a:lnTo>
                  <a:lnTo>
                    <a:pt x="612" y="24"/>
                  </a:lnTo>
                  <a:lnTo>
                    <a:pt x="595" y="18"/>
                  </a:lnTo>
                  <a:lnTo>
                    <a:pt x="579" y="12"/>
                  </a:lnTo>
                  <a:lnTo>
                    <a:pt x="565" y="9"/>
                  </a:lnTo>
                  <a:lnTo>
                    <a:pt x="550" y="6"/>
                  </a:lnTo>
                  <a:lnTo>
                    <a:pt x="533" y="3"/>
                  </a:lnTo>
                  <a:lnTo>
                    <a:pt x="514" y="2"/>
                  </a:lnTo>
                  <a:lnTo>
                    <a:pt x="495" y="1"/>
                  </a:lnTo>
                  <a:lnTo>
                    <a:pt x="474" y="0"/>
                  </a:lnTo>
                  <a:lnTo>
                    <a:pt x="453" y="0"/>
                  </a:lnTo>
                  <a:lnTo>
                    <a:pt x="431" y="0"/>
                  </a:lnTo>
                  <a:lnTo>
                    <a:pt x="409" y="1"/>
                  </a:lnTo>
                  <a:lnTo>
                    <a:pt x="388" y="3"/>
                  </a:lnTo>
                  <a:lnTo>
                    <a:pt x="367" y="6"/>
                  </a:lnTo>
                  <a:lnTo>
                    <a:pt x="346" y="8"/>
                  </a:lnTo>
                  <a:lnTo>
                    <a:pt x="325" y="10"/>
                  </a:lnTo>
                  <a:lnTo>
                    <a:pt x="307" y="15"/>
                  </a:lnTo>
                  <a:lnTo>
                    <a:pt x="290" y="18"/>
                  </a:lnTo>
                  <a:lnTo>
                    <a:pt x="273" y="23"/>
                  </a:lnTo>
                  <a:lnTo>
                    <a:pt x="248" y="38"/>
                  </a:lnTo>
                  <a:lnTo>
                    <a:pt x="224" y="63"/>
                  </a:lnTo>
                  <a:lnTo>
                    <a:pt x="202" y="94"/>
                  </a:lnTo>
                  <a:lnTo>
                    <a:pt x="180" y="129"/>
                  </a:lnTo>
                  <a:lnTo>
                    <a:pt x="158" y="162"/>
                  </a:lnTo>
                  <a:lnTo>
                    <a:pt x="138" y="191"/>
                  </a:lnTo>
                  <a:lnTo>
                    <a:pt x="116" y="211"/>
                  </a:lnTo>
                  <a:lnTo>
                    <a:pt x="93" y="219"/>
                  </a:lnTo>
                  <a:lnTo>
                    <a:pt x="67" y="222"/>
                  </a:lnTo>
                  <a:lnTo>
                    <a:pt x="44" y="230"/>
                  </a:lnTo>
                  <a:lnTo>
                    <a:pt x="23" y="243"/>
                  </a:lnTo>
                  <a:lnTo>
                    <a:pt x="8" y="260"/>
                  </a:lnTo>
                  <a:lnTo>
                    <a:pt x="0" y="281"/>
                  </a:lnTo>
                  <a:lnTo>
                    <a:pt x="3" y="304"/>
                  </a:lnTo>
                  <a:lnTo>
                    <a:pt x="18" y="328"/>
                  </a:lnTo>
                  <a:lnTo>
                    <a:pt x="47" y="355"/>
                  </a:lnTo>
                  <a:lnTo>
                    <a:pt x="48" y="359"/>
                  </a:lnTo>
                  <a:lnTo>
                    <a:pt x="45" y="366"/>
                  </a:lnTo>
                  <a:lnTo>
                    <a:pt x="42" y="377"/>
                  </a:lnTo>
                  <a:lnTo>
                    <a:pt x="37" y="389"/>
                  </a:lnTo>
                  <a:lnTo>
                    <a:pt x="32" y="401"/>
                  </a:lnTo>
                  <a:lnTo>
                    <a:pt x="27" y="411"/>
                  </a:lnTo>
                  <a:lnTo>
                    <a:pt x="22" y="420"/>
                  </a:lnTo>
                  <a:lnTo>
                    <a:pt x="19" y="425"/>
                  </a:lnTo>
                  <a:lnTo>
                    <a:pt x="14" y="433"/>
                  </a:lnTo>
                  <a:lnTo>
                    <a:pt x="13" y="442"/>
                  </a:lnTo>
                  <a:lnTo>
                    <a:pt x="14" y="451"/>
                  </a:lnTo>
                  <a:lnTo>
                    <a:pt x="20" y="462"/>
                  </a:lnTo>
                  <a:lnTo>
                    <a:pt x="28" y="471"/>
                  </a:lnTo>
                  <a:lnTo>
                    <a:pt x="40" y="479"/>
                  </a:lnTo>
                  <a:lnTo>
                    <a:pt x="53" y="485"/>
                  </a:lnTo>
                  <a:lnTo>
                    <a:pt x="70" y="489"/>
                  </a:lnTo>
                  <a:lnTo>
                    <a:pt x="79" y="489"/>
                  </a:lnTo>
                  <a:lnTo>
                    <a:pt x="89" y="488"/>
                  </a:lnTo>
                  <a:lnTo>
                    <a:pt x="102" y="486"/>
                  </a:lnTo>
                  <a:lnTo>
                    <a:pt x="116" y="481"/>
                  </a:lnTo>
                  <a:lnTo>
                    <a:pt x="129" y="478"/>
                  </a:lnTo>
                  <a:lnTo>
                    <a:pt x="142" y="473"/>
                  </a:lnTo>
                  <a:lnTo>
                    <a:pt x="154" y="469"/>
                  </a:lnTo>
                  <a:lnTo>
                    <a:pt x="163" y="465"/>
                  </a:lnTo>
                  <a:lnTo>
                    <a:pt x="164" y="469"/>
                  </a:lnTo>
                  <a:lnTo>
                    <a:pt x="162" y="476"/>
                  </a:lnTo>
                  <a:lnTo>
                    <a:pt x="156" y="489"/>
                  </a:lnTo>
                  <a:lnTo>
                    <a:pt x="142" y="510"/>
                  </a:lnTo>
                  <a:lnTo>
                    <a:pt x="133" y="522"/>
                  </a:lnTo>
                  <a:lnTo>
                    <a:pt x="125" y="530"/>
                  </a:lnTo>
                  <a:lnTo>
                    <a:pt x="117" y="536"/>
                  </a:lnTo>
                  <a:lnTo>
                    <a:pt x="111" y="540"/>
                  </a:lnTo>
                  <a:lnTo>
                    <a:pt x="105" y="545"/>
                  </a:lnTo>
                  <a:lnTo>
                    <a:pt x="102" y="551"/>
                  </a:lnTo>
                  <a:lnTo>
                    <a:pt x="101" y="559"/>
                  </a:lnTo>
                  <a:lnTo>
                    <a:pt x="101" y="569"/>
                  </a:lnTo>
                  <a:lnTo>
                    <a:pt x="105" y="582"/>
                  </a:lnTo>
                  <a:lnTo>
                    <a:pt x="117" y="594"/>
                  </a:lnTo>
                  <a:lnTo>
                    <a:pt x="133" y="606"/>
                  </a:lnTo>
                  <a:lnTo>
                    <a:pt x="154" y="613"/>
                  </a:lnTo>
                  <a:lnTo>
                    <a:pt x="176" y="615"/>
                  </a:lnTo>
                  <a:lnTo>
                    <a:pt x="199" y="610"/>
                  </a:lnTo>
                  <a:lnTo>
                    <a:pt x="222" y="598"/>
                  </a:lnTo>
                  <a:lnTo>
                    <a:pt x="242" y="574"/>
                  </a:lnTo>
                  <a:lnTo>
                    <a:pt x="254" y="598"/>
                  </a:lnTo>
                  <a:lnTo>
                    <a:pt x="262" y="621"/>
                  </a:lnTo>
                  <a:lnTo>
                    <a:pt x="269" y="644"/>
                  </a:lnTo>
                  <a:lnTo>
                    <a:pt x="276" y="667"/>
                  </a:lnTo>
                  <a:lnTo>
                    <a:pt x="280" y="690"/>
                  </a:lnTo>
                  <a:lnTo>
                    <a:pt x="285" y="712"/>
                  </a:lnTo>
                  <a:lnTo>
                    <a:pt x="291" y="734"/>
                  </a:lnTo>
                  <a:lnTo>
                    <a:pt x="298" y="756"/>
                  </a:lnTo>
                  <a:lnTo>
                    <a:pt x="314" y="799"/>
                  </a:lnTo>
                  <a:lnTo>
                    <a:pt x="328" y="835"/>
                  </a:lnTo>
                  <a:lnTo>
                    <a:pt x="340" y="864"/>
                  </a:lnTo>
                  <a:lnTo>
                    <a:pt x="353" y="889"/>
                  </a:lnTo>
                  <a:lnTo>
                    <a:pt x="368" y="912"/>
                  </a:lnTo>
                  <a:lnTo>
                    <a:pt x="386" y="936"/>
                  </a:lnTo>
                  <a:lnTo>
                    <a:pt x="408" y="964"/>
                  </a:lnTo>
                  <a:lnTo>
                    <a:pt x="436" y="998"/>
                  </a:lnTo>
                  <a:lnTo>
                    <a:pt x="439" y="1002"/>
                  </a:lnTo>
                  <a:lnTo>
                    <a:pt x="444" y="1006"/>
                  </a:lnTo>
                  <a:lnTo>
                    <a:pt x="447" y="1009"/>
                  </a:lnTo>
                  <a:lnTo>
                    <a:pt x="451" y="1014"/>
                  </a:lnTo>
                  <a:lnTo>
                    <a:pt x="515" y="522"/>
                  </a:lnTo>
                  <a:lnTo>
                    <a:pt x="503" y="516"/>
                  </a:lnTo>
                  <a:lnTo>
                    <a:pt x="489" y="504"/>
                  </a:lnTo>
                  <a:lnTo>
                    <a:pt x="476" y="489"/>
                  </a:lnTo>
                  <a:lnTo>
                    <a:pt x="465" y="472"/>
                  </a:lnTo>
                  <a:lnTo>
                    <a:pt x="454" y="456"/>
                  </a:lnTo>
                  <a:lnTo>
                    <a:pt x="446" y="443"/>
                  </a:lnTo>
                  <a:lnTo>
                    <a:pt x="442" y="433"/>
                  </a:lnTo>
                  <a:lnTo>
                    <a:pt x="439" y="430"/>
                  </a:lnTo>
                  <a:lnTo>
                    <a:pt x="443" y="426"/>
                  </a:lnTo>
                  <a:lnTo>
                    <a:pt x="450" y="419"/>
                  </a:lnTo>
                  <a:lnTo>
                    <a:pt x="462" y="409"/>
                  </a:lnTo>
                  <a:lnTo>
                    <a:pt x="477" y="398"/>
                  </a:lnTo>
                  <a:lnTo>
                    <a:pt x="494" y="388"/>
                  </a:lnTo>
                  <a:lnTo>
                    <a:pt x="511" y="380"/>
                  </a:lnTo>
                  <a:lnTo>
                    <a:pt x="528" y="378"/>
                  </a:lnTo>
                  <a:lnTo>
                    <a:pt x="543" y="381"/>
                  </a:lnTo>
                  <a:lnTo>
                    <a:pt x="556" y="389"/>
                  </a:lnTo>
                  <a:lnTo>
                    <a:pt x="566" y="398"/>
                  </a:lnTo>
                  <a:lnTo>
                    <a:pt x="574" y="406"/>
                  </a:lnTo>
                  <a:lnTo>
                    <a:pt x="579" y="415"/>
                  </a:lnTo>
                  <a:lnTo>
                    <a:pt x="582" y="423"/>
                  </a:lnTo>
                  <a:lnTo>
                    <a:pt x="585" y="427"/>
                  </a:lnTo>
                  <a:lnTo>
                    <a:pt x="586" y="432"/>
                  </a:lnTo>
                  <a:lnTo>
                    <a:pt x="586" y="433"/>
                  </a:lnTo>
                  <a:lnTo>
                    <a:pt x="585" y="438"/>
                  </a:lnTo>
                  <a:lnTo>
                    <a:pt x="580" y="448"/>
                  </a:lnTo>
                  <a:lnTo>
                    <a:pt x="573" y="463"/>
                  </a:lnTo>
                  <a:lnTo>
                    <a:pt x="564" y="479"/>
                  </a:lnTo>
                  <a:lnTo>
                    <a:pt x="553" y="496"/>
                  </a:lnTo>
                  <a:lnTo>
                    <a:pt x="542" y="510"/>
                  </a:lnTo>
                  <a:lnTo>
                    <a:pt x="529" y="521"/>
                  </a:lnTo>
                  <a:lnTo>
                    <a:pt x="517" y="523"/>
                  </a:lnTo>
                  <a:lnTo>
                    <a:pt x="471" y="1031"/>
                  </a:lnTo>
                  <a:lnTo>
                    <a:pt x="489" y="1045"/>
                  </a:lnTo>
                  <a:lnTo>
                    <a:pt x="507" y="1057"/>
                  </a:lnTo>
                  <a:lnTo>
                    <a:pt x="528" y="1070"/>
                  </a:lnTo>
                  <a:lnTo>
                    <a:pt x="549" y="1082"/>
                  </a:lnTo>
                  <a:lnTo>
                    <a:pt x="570" y="1092"/>
                  </a:lnTo>
                  <a:lnTo>
                    <a:pt x="592" y="1102"/>
                  </a:lnTo>
                  <a:lnTo>
                    <a:pt x="612" y="1113"/>
                  </a:lnTo>
                  <a:lnTo>
                    <a:pt x="634" y="1123"/>
                  </a:lnTo>
                  <a:lnTo>
                    <a:pt x="655" y="1132"/>
                  </a:lnTo>
                  <a:lnTo>
                    <a:pt x="676" y="1142"/>
                  </a:lnTo>
                  <a:lnTo>
                    <a:pt x="695" y="1152"/>
                  </a:lnTo>
                  <a:lnTo>
                    <a:pt x="714" y="1161"/>
                  </a:lnTo>
                  <a:lnTo>
                    <a:pt x="731" y="1170"/>
                  </a:lnTo>
                  <a:lnTo>
                    <a:pt x="746" y="1181"/>
                  </a:lnTo>
                  <a:lnTo>
                    <a:pt x="761" y="1191"/>
                  </a:lnTo>
                  <a:lnTo>
                    <a:pt x="772" y="1202"/>
                  </a:lnTo>
                  <a:lnTo>
                    <a:pt x="797" y="1225"/>
                  </a:lnTo>
                  <a:lnTo>
                    <a:pt x="824" y="1250"/>
                  </a:lnTo>
                  <a:lnTo>
                    <a:pt x="854" y="1276"/>
                  </a:lnTo>
                  <a:lnTo>
                    <a:pt x="885" y="1304"/>
                  </a:lnTo>
                  <a:lnTo>
                    <a:pt x="916" y="1332"/>
                  </a:lnTo>
                  <a:lnTo>
                    <a:pt x="950" y="1359"/>
                  </a:lnTo>
                  <a:lnTo>
                    <a:pt x="981" y="1387"/>
                  </a:lnTo>
                  <a:lnTo>
                    <a:pt x="1013" y="1414"/>
                  </a:lnTo>
                  <a:lnTo>
                    <a:pt x="1043" y="1438"/>
                  </a:lnTo>
                  <a:lnTo>
                    <a:pt x="1071" y="1461"/>
                  </a:lnTo>
                  <a:lnTo>
                    <a:pt x="1096" y="1481"/>
                  </a:lnTo>
                  <a:lnTo>
                    <a:pt x="1118" y="1500"/>
                  </a:lnTo>
                  <a:lnTo>
                    <a:pt x="1137" y="1515"/>
                  </a:lnTo>
                  <a:lnTo>
                    <a:pt x="1150" y="1526"/>
                  </a:lnTo>
                  <a:lnTo>
                    <a:pt x="1158" y="1533"/>
                  </a:lnTo>
                  <a:lnTo>
                    <a:pt x="1162" y="1536"/>
                  </a:lnTo>
                  <a:lnTo>
                    <a:pt x="1526" y="1130"/>
                  </a:lnTo>
                  <a:lnTo>
                    <a:pt x="1521" y="1128"/>
                  </a:lnTo>
                  <a:lnTo>
                    <a:pt x="1509" y="1122"/>
                  </a:lnTo>
                  <a:lnTo>
                    <a:pt x="1489" y="1112"/>
                  </a:lnTo>
                  <a:lnTo>
                    <a:pt x="1463" y="1099"/>
                  </a:lnTo>
                  <a:lnTo>
                    <a:pt x="1432" y="1084"/>
                  </a:lnTo>
                  <a:lnTo>
                    <a:pt x="1396" y="1066"/>
                  </a:lnTo>
                  <a:lnTo>
                    <a:pt x="1358" y="1046"/>
                  </a:lnTo>
                  <a:lnTo>
                    <a:pt x="1317" y="1025"/>
                  </a:lnTo>
                  <a:lnTo>
                    <a:pt x="1276" y="1003"/>
                  </a:lnTo>
                  <a:lnTo>
                    <a:pt x="1236" y="981"/>
                  </a:lnTo>
                  <a:lnTo>
                    <a:pt x="1196" y="958"/>
                  </a:lnTo>
                  <a:lnTo>
                    <a:pt x="1160" y="936"/>
                  </a:lnTo>
                  <a:lnTo>
                    <a:pt x="1126" y="916"/>
                  </a:lnTo>
                  <a:lnTo>
                    <a:pt x="1097" y="896"/>
                  </a:lnTo>
                  <a:lnTo>
                    <a:pt x="1074" y="878"/>
                  </a:lnTo>
                  <a:lnTo>
                    <a:pt x="1058" y="862"/>
                  </a:lnTo>
                  <a:close/>
                </a:path>
              </a:pathLst>
            </a:custGeom>
            <a:grpFill/>
            <a:ln w="9525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8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109" name="Freeform 28"/>
            <p:cNvSpPr>
              <a:spLocks/>
            </p:cNvSpPr>
            <p:nvPr/>
          </p:nvSpPr>
          <p:spPr bwMode="auto">
            <a:xfrm rot="3260985" flipV="1">
              <a:off x="7626445" y="3194231"/>
              <a:ext cx="52387" cy="404813"/>
            </a:xfrm>
            <a:custGeom>
              <a:avLst/>
              <a:gdLst/>
              <a:ahLst/>
              <a:cxnLst>
                <a:cxn ang="0">
                  <a:pos x="64" y="1"/>
                </a:cxn>
                <a:cxn ang="0">
                  <a:pos x="64" y="0"/>
                </a:cxn>
                <a:cxn ang="0">
                  <a:pos x="64" y="0"/>
                </a:cxn>
                <a:cxn ang="0">
                  <a:pos x="64" y="0"/>
                </a:cxn>
                <a:cxn ang="0">
                  <a:pos x="64" y="0"/>
                </a:cxn>
                <a:cxn ang="0">
                  <a:pos x="0" y="492"/>
                </a:cxn>
                <a:cxn ang="0">
                  <a:pos x="5" y="496"/>
                </a:cxn>
                <a:cxn ang="0">
                  <a:pos x="10" y="500"/>
                </a:cxn>
                <a:cxn ang="0">
                  <a:pos x="15" y="504"/>
                </a:cxn>
                <a:cxn ang="0">
                  <a:pos x="20" y="509"/>
                </a:cxn>
                <a:cxn ang="0">
                  <a:pos x="66" y="1"/>
                </a:cxn>
                <a:cxn ang="0">
                  <a:pos x="66" y="1"/>
                </a:cxn>
                <a:cxn ang="0">
                  <a:pos x="66" y="1"/>
                </a:cxn>
                <a:cxn ang="0">
                  <a:pos x="66" y="1"/>
                </a:cxn>
                <a:cxn ang="0">
                  <a:pos x="64" y="1"/>
                </a:cxn>
              </a:cxnLst>
              <a:rect l="0" t="0" r="r" b="b"/>
              <a:pathLst>
                <a:path w="66" h="509">
                  <a:moveTo>
                    <a:pt x="64" y="1"/>
                  </a:move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0" y="492"/>
                  </a:lnTo>
                  <a:lnTo>
                    <a:pt x="5" y="496"/>
                  </a:lnTo>
                  <a:lnTo>
                    <a:pt x="10" y="500"/>
                  </a:lnTo>
                  <a:lnTo>
                    <a:pt x="15" y="504"/>
                  </a:lnTo>
                  <a:lnTo>
                    <a:pt x="20" y="509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4" y="1"/>
                  </a:lnTo>
                  <a:close/>
                </a:path>
              </a:pathLst>
            </a:custGeom>
            <a:grpFill/>
            <a:ln w="9525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8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110" name="Freeform 29"/>
            <p:cNvSpPr>
              <a:spLocks/>
            </p:cNvSpPr>
            <p:nvPr/>
          </p:nvSpPr>
          <p:spPr bwMode="auto">
            <a:xfrm rot="3260985" flipV="1">
              <a:off x="7093491" y="3444015"/>
              <a:ext cx="63500" cy="120650"/>
            </a:xfrm>
            <a:custGeom>
              <a:avLst/>
              <a:gdLst/>
              <a:ahLst/>
              <a:cxnLst>
                <a:cxn ang="0">
                  <a:pos x="74" y="9"/>
                </a:cxn>
                <a:cxn ang="0">
                  <a:pos x="68" y="23"/>
                </a:cxn>
                <a:cxn ang="0">
                  <a:pos x="59" y="41"/>
                </a:cxn>
                <a:cxn ang="0">
                  <a:pos x="48" y="63"/>
                </a:cxn>
                <a:cxn ang="0">
                  <a:pos x="35" y="84"/>
                </a:cxn>
                <a:cxn ang="0">
                  <a:pos x="22" y="104"/>
                </a:cxn>
                <a:cxn ang="0">
                  <a:pos x="12" y="121"/>
                </a:cxn>
                <a:cxn ang="0">
                  <a:pos x="4" y="132"/>
                </a:cxn>
                <a:cxn ang="0">
                  <a:pos x="1" y="137"/>
                </a:cxn>
                <a:cxn ang="0">
                  <a:pos x="0" y="137"/>
                </a:cxn>
                <a:cxn ang="0">
                  <a:pos x="0" y="139"/>
                </a:cxn>
                <a:cxn ang="0">
                  <a:pos x="5" y="141"/>
                </a:cxn>
                <a:cxn ang="0">
                  <a:pos x="19" y="146"/>
                </a:cxn>
                <a:cxn ang="0">
                  <a:pos x="23" y="147"/>
                </a:cxn>
                <a:cxn ang="0">
                  <a:pos x="28" y="148"/>
                </a:cxn>
                <a:cxn ang="0">
                  <a:pos x="33" y="149"/>
                </a:cxn>
                <a:cxn ang="0">
                  <a:pos x="37" y="150"/>
                </a:cxn>
                <a:cxn ang="0">
                  <a:pos x="43" y="132"/>
                </a:cxn>
                <a:cxn ang="0">
                  <a:pos x="48" y="112"/>
                </a:cxn>
                <a:cxn ang="0">
                  <a:pos x="53" y="94"/>
                </a:cxn>
                <a:cxn ang="0">
                  <a:pos x="59" y="74"/>
                </a:cxn>
                <a:cxn ang="0">
                  <a:pos x="64" y="56"/>
                </a:cxn>
                <a:cxn ang="0">
                  <a:pos x="69" y="36"/>
                </a:cxn>
                <a:cxn ang="0">
                  <a:pos x="75" y="18"/>
                </a:cxn>
                <a:cxn ang="0">
                  <a:pos x="81" y="0"/>
                </a:cxn>
                <a:cxn ang="0">
                  <a:pos x="79" y="2"/>
                </a:cxn>
                <a:cxn ang="0">
                  <a:pos x="76" y="4"/>
                </a:cxn>
                <a:cxn ang="0">
                  <a:pos x="75" y="6"/>
                </a:cxn>
                <a:cxn ang="0">
                  <a:pos x="74" y="9"/>
                </a:cxn>
              </a:cxnLst>
              <a:rect l="0" t="0" r="r" b="b"/>
              <a:pathLst>
                <a:path w="81" h="150">
                  <a:moveTo>
                    <a:pt x="74" y="9"/>
                  </a:moveTo>
                  <a:lnTo>
                    <a:pt x="68" y="23"/>
                  </a:lnTo>
                  <a:lnTo>
                    <a:pt x="59" y="41"/>
                  </a:lnTo>
                  <a:lnTo>
                    <a:pt x="48" y="63"/>
                  </a:lnTo>
                  <a:lnTo>
                    <a:pt x="35" y="84"/>
                  </a:lnTo>
                  <a:lnTo>
                    <a:pt x="22" y="104"/>
                  </a:lnTo>
                  <a:lnTo>
                    <a:pt x="12" y="121"/>
                  </a:lnTo>
                  <a:lnTo>
                    <a:pt x="4" y="132"/>
                  </a:lnTo>
                  <a:lnTo>
                    <a:pt x="1" y="137"/>
                  </a:lnTo>
                  <a:lnTo>
                    <a:pt x="0" y="137"/>
                  </a:lnTo>
                  <a:lnTo>
                    <a:pt x="0" y="139"/>
                  </a:lnTo>
                  <a:lnTo>
                    <a:pt x="5" y="141"/>
                  </a:lnTo>
                  <a:lnTo>
                    <a:pt x="19" y="146"/>
                  </a:lnTo>
                  <a:lnTo>
                    <a:pt x="23" y="147"/>
                  </a:lnTo>
                  <a:lnTo>
                    <a:pt x="28" y="148"/>
                  </a:lnTo>
                  <a:lnTo>
                    <a:pt x="33" y="149"/>
                  </a:lnTo>
                  <a:lnTo>
                    <a:pt x="37" y="150"/>
                  </a:lnTo>
                  <a:lnTo>
                    <a:pt x="43" y="132"/>
                  </a:lnTo>
                  <a:lnTo>
                    <a:pt x="48" y="112"/>
                  </a:lnTo>
                  <a:lnTo>
                    <a:pt x="53" y="94"/>
                  </a:lnTo>
                  <a:lnTo>
                    <a:pt x="59" y="74"/>
                  </a:lnTo>
                  <a:lnTo>
                    <a:pt x="64" y="56"/>
                  </a:lnTo>
                  <a:lnTo>
                    <a:pt x="69" y="36"/>
                  </a:lnTo>
                  <a:lnTo>
                    <a:pt x="75" y="18"/>
                  </a:lnTo>
                  <a:lnTo>
                    <a:pt x="81" y="0"/>
                  </a:lnTo>
                  <a:lnTo>
                    <a:pt x="79" y="2"/>
                  </a:lnTo>
                  <a:lnTo>
                    <a:pt x="76" y="4"/>
                  </a:lnTo>
                  <a:lnTo>
                    <a:pt x="75" y="6"/>
                  </a:lnTo>
                  <a:lnTo>
                    <a:pt x="74" y="9"/>
                  </a:lnTo>
                  <a:close/>
                </a:path>
              </a:pathLst>
            </a:custGeom>
            <a:grpFill/>
            <a:ln w="9525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8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111" name="Freeform 30"/>
            <p:cNvSpPr>
              <a:spLocks/>
            </p:cNvSpPr>
            <p:nvPr/>
          </p:nvSpPr>
          <p:spPr bwMode="auto">
            <a:xfrm rot="3260985" flipV="1">
              <a:off x="7188737" y="3058249"/>
              <a:ext cx="1004887" cy="1023938"/>
            </a:xfrm>
            <a:custGeom>
              <a:avLst/>
              <a:gdLst/>
              <a:ahLst/>
              <a:cxnLst>
                <a:cxn ang="0">
                  <a:pos x="1226" y="1099"/>
                </a:cxn>
                <a:cxn ang="0">
                  <a:pos x="1152" y="1109"/>
                </a:cxn>
                <a:cxn ang="0">
                  <a:pos x="1203" y="1041"/>
                </a:cxn>
                <a:cxn ang="0">
                  <a:pos x="1149" y="1076"/>
                </a:cxn>
                <a:cxn ang="0">
                  <a:pos x="1104" y="1073"/>
                </a:cxn>
                <a:cxn ang="0">
                  <a:pos x="1136" y="1016"/>
                </a:cxn>
                <a:cxn ang="0">
                  <a:pos x="1067" y="1056"/>
                </a:cxn>
                <a:cxn ang="0">
                  <a:pos x="1047" y="1025"/>
                </a:cxn>
                <a:cxn ang="0">
                  <a:pos x="1081" y="969"/>
                </a:cxn>
                <a:cxn ang="0">
                  <a:pos x="985" y="1031"/>
                </a:cxn>
                <a:cxn ang="0">
                  <a:pos x="1007" y="979"/>
                </a:cxn>
                <a:cxn ang="0">
                  <a:pos x="1028" y="939"/>
                </a:cxn>
                <a:cxn ang="0">
                  <a:pos x="922" y="996"/>
                </a:cxn>
                <a:cxn ang="0">
                  <a:pos x="956" y="949"/>
                </a:cxn>
                <a:cxn ang="0">
                  <a:pos x="958" y="925"/>
                </a:cxn>
                <a:cxn ang="0">
                  <a:pos x="870" y="959"/>
                </a:cxn>
                <a:cxn ang="0">
                  <a:pos x="920" y="901"/>
                </a:cxn>
                <a:cxn ang="0">
                  <a:pos x="835" y="922"/>
                </a:cxn>
                <a:cxn ang="0">
                  <a:pos x="795" y="848"/>
                </a:cxn>
                <a:cxn ang="0">
                  <a:pos x="751" y="860"/>
                </a:cxn>
                <a:cxn ang="0">
                  <a:pos x="686" y="767"/>
                </a:cxn>
                <a:cxn ang="0">
                  <a:pos x="742" y="679"/>
                </a:cxn>
                <a:cxn ang="0">
                  <a:pos x="763" y="621"/>
                </a:cxn>
                <a:cxn ang="0">
                  <a:pos x="833" y="368"/>
                </a:cxn>
                <a:cxn ang="0">
                  <a:pos x="851" y="205"/>
                </a:cxn>
                <a:cxn ang="0">
                  <a:pos x="734" y="145"/>
                </a:cxn>
                <a:cxn ang="0">
                  <a:pos x="560" y="43"/>
                </a:cxn>
                <a:cxn ang="0">
                  <a:pos x="510" y="16"/>
                </a:cxn>
                <a:cxn ang="0">
                  <a:pos x="381" y="4"/>
                </a:cxn>
                <a:cxn ang="0">
                  <a:pos x="283" y="12"/>
                </a:cxn>
                <a:cxn ang="0">
                  <a:pos x="236" y="100"/>
                </a:cxn>
                <a:cxn ang="0">
                  <a:pos x="223" y="174"/>
                </a:cxn>
                <a:cxn ang="0">
                  <a:pos x="273" y="115"/>
                </a:cxn>
                <a:cxn ang="0">
                  <a:pos x="314" y="126"/>
                </a:cxn>
                <a:cxn ang="0">
                  <a:pos x="389" y="124"/>
                </a:cxn>
                <a:cxn ang="0">
                  <a:pos x="439" y="144"/>
                </a:cxn>
                <a:cxn ang="0">
                  <a:pos x="495" y="177"/>
                </a:cxn>
                <a:cxn ang="0">
                  <a:pos x="559" y="223"/>
                </a:cxn>
                <a:cxn ang="0">
                  <a:pos x="612" y="324"/>
                </a:cxn>
                <a:cxn ang="0">
                  <a:pos x="585" y="424"/>
                </a:cxn>
                <a:cxn ang="0">
                  <a:pos x="481" y="558"/>
                </a:cxn>
                <a:cxn ang="0">
                  <a:pos x="404" y="496"/>
                </a:cxn>
                <a:cxn ang="0">
                  <a:pos x="288" y="362"/>
                </a:cxn>
                <a:cxn ang="0">
                  <a:pos x="190" y="270"/>
                </a:cxn>
                <a:cxn ang="0">
                  <a:pos x="85" y="230"/>
                </a:cxn>
                <a:cxn ang="0">
                  <a:pos x="11" y="224"/>
                </a:cxn>
                <a:cxn ang="0">
                  <a:pos x="54" y="253"/>
                </a:cxn>
                <a:cxn ang="0">
                  <a:pos x="146" y="294"/>
                </a:cxn>
                <a:cxn ang="0">
                  <a:pos x="146" y="360"/>
                </a:cxn>
                <a:cxn ang="0">
                  <a:pos x="161" y="395"/>
                </a:cxn>
                <a:cxn ang="0">
                  <a:pos x="205" y="470"/>
                </a:cxn>
                <a:cxn ang="0">
                  <a:pos x="241" y="503"/>
                </a:cxn>
                <a:cxn ang="0">
                  <a:pos x="373" y="715"/>
                </a:cxn>
                <a:cxn ang="0">
                  <a:pos x="451" y="835"/>
                </a:cxn>
                <a:cxn ang="0">
                  <a:pos x="544" y="904"/>
                </a:cxn>
                <a:cxn ang="0">
                  <a:pos x="636" y="957"/>
                </a:cxn>
                <a:cxn ang="0">
                  <a:pos x="695" y="985"/>
                </a:cxn>
                <a:cxn ang="0">
                  <a:pos x="1083" y="1289"/>
                </a:cxn>
                <a:cxn ang="0">
                  <a:pos x="1222" y="1140"/>
                </a:cxn>
              </a:cxnLst>
              <a:rect l="0" t="0" r="r" b="b"/>
              <a:pathLst>
                <a:path w="1266" h="1289">
                  <a:moveTo>
                    <a:pt x="1221" y="1139"/>
                  </a:moveTo>
                  <a:lnTo>
                    <a:pt x="1266" y="1078"/>
                  </a:lnTo>
                  <a:lnTo>
                    <a:pt x="1264" y="1079"/>
                  </a:lnTo>
                  <a:lnTo>
                    <a:pt x="1258" y="1081"/>
                  </a:lnTo>
                  <a:lnTo>
                    <a:pt x="1250" y="1086"/>
                  </a:lnTo>
                  <a:lnTo>
                    <a:pt x="1238" y="1092"/>
                  </a:lnTo>
                  <a:lnTo>
                    <a:pt x="1226" y="1099"/>
                  </a:lnTo>
                  <a:lnTo>
                    <a:pt x="1212" y="1107"/>
                  </a:lnTo>
                  <a:lnTo>
                    <a:pt x="1197" y="1115"/>
                  </a:lnTo>
                  <a:lnTo>
                    <a:pt x="1182" y="1123"/>
                  </a:lnTo>
                  <a:lnTo>
                    <a:pt x="1175" y="1119"/>
                  </a:lnTo>
                  <a:lnTo>
                    <a:pt x="1167" y="1116"/>
                  </a:lnTo>
                  <a:lnTo>
                    <a:pt x="1160" y="1113"/>
                  </a:lnTo>
                  <a:lnTo>
                    <a:pt x="1152" y="1109"/>
                  </a:lnTo>
                  <a:lnTo>
                    <a:pt x="1161" y="1096"/>
                  </a:lnTo>
                  <a:lnTo>
                    <a:pt x="1169" y="1085"/>
                  </a:lnTo>
                  <a:lnTo>
                    <a:pt x="1178" y="1073"/>
                  </a:lnTo>
                  <a:lnTo>
                    <a:pt x="1187" y="1062"/>
                  </a:lnTo>
                  <a:lnTo>
                    <a:pt x="1193" y="1054"/>
                  </a:lnTo>
                  <a:lnTo>
                    <a:pt x="1199" y="1046"/>
                  </a:lnTo>
                  <a:lnTo>
                    <a:pt x="1203" y="1041"/>
                  </a:lnTo>
                  <a:lnTo>
                    <a:pt x="1204" y="1040"/>
                  </a:lnTo>
                  <a:lnTo>
                    <a:pt x="1202" y="1041"/>
                  </a:lnTo>
                  <a:lnTo>
                    <a:pt x="1196" y="1045"/>
                  </a:lnTo>
                  <a:lnTo>
                    <a:pt x="1187" y="1050"/>
                  </a:lnTo>
                  <a:lnTo>
                    <a:pt x="1176" y="1058"/>
                  </a:lnTo>
                  <a:lnTo>
                    <a:pt x="1162" y="1066"/>
                  </a:lnTo>
                  <a:lnTo>
                    <a:pt x="1149" y="1076"/>
                  </a:lnTo>
                  <a:lnTo>
                    <a:pt x="1135" y="1086"/>
                  </a:lnTo>
                  <a:lnTo>
                    <a:pt x="1121" y="1095"/>
                  </a:lnTo>
                  <a:lnTo>
                    <a:pt x="1115" y="1093"/>
                  </a:lnTo>
                  <a:lnTo>
                    <a:pt x="1109" y="1090"/>
                  </a:lnTo>
                  <a:lnTo>
                    <a:pt x="1104" y="1087"/>
                  </a:lnTo>
                  <a:lnTo>
                    <a:pt x="1098" y="1085"/>
                  </a:lnTo>
                  <a:lnTo>
                    <a:pt x="1104" y="1073"/>
                  </a:lnTo>
                  <a:lnTo>
                    <a:pt x="1110" y="1061"/>
                  </a:lnTo>
                  <a:lnTo>
                    <a:pt x="1117" y="1049"/>
                  </a:lnTo>
                  <a:lnTo>
                    <a:pt x="1123" y="1039"/>
                  </a:lnTo>
                  <a:lnTo>
                    <a:pt x="1128" y="1030"/>
                  </a:lnTo>
                  <a:lnTo>
                    <a:pt x="1132" y="1023"/>
                  </a:lnTo>
                  <a:lnTo>
                    <a:pt x="1135" y="1017"/>
                  </a:lnTo>
                  <a:lnTo>
                    <a:pt x="1136" y="1016"/>
                  </a:lnTo>
                  <a:lnTo>
                    <a:pt x="1134" y="1017"/>
                  </a:lnTo>
                  <a:lnTo>
                    <a:pt x="1128" y="1020"/>
                  </a:lnTo>
                  <a:lnTo>
                    <a:pt x="1119" y="1026"/>
                  </a:lnTo>
                  <a:lnTo>
                    <a:pt x="1107" y="1032"/>
                  </a:lnTo>
                  <a:lnTo>
                    <a:pt x="1094" y="1040"/>
                  </a:lnTo>
                  <a:lnTo>
                    <a:pt x="1081" y="1048"/>
                  </a:lnTo>
                  <a:lnTo>
                    <a:pt x="1067" y="1056"/>
                  </a:lnTo>
                  <a:lnTo>
                    <a:pt x="1053" y="1064"/>
                  </a:lnTo>
                  <a:lnTo>
                    <a:pt x="1047" y="1062"/>
                  </a:lnTo>
                  <a:lnTo>
                    <a:pt x="1043" y="1058"/>
                  </a:lnTo>
                  <a:lnTo>
                    <a:pt x="1037" y="1056"/>
                  </a:lnTo>
                  <a:lnTo>
                    <a:pt x="1031" y="1054"/>
                  </a:lnTo>
                  <a:lnTo>
                    <a:pt x="1039" y="1040"/>
                  </a:lnTo>
                  <a:lnTo>
                    <a:pt x="1047" y="1025"/>
                  </a:lnTo>
                  <a:lnTo>
                    <a:pt x="1056" y="1010"/>
                  </a:lnTo>
                  <a:lnTo>
                    <a:pt x="1064" y="996"/>
                  </a:lnTo>
                  <a:lnTo>
                    <a:pt x="1071" y="985"/>
                  </a:lnTo>
                  <a:lnTo>
                    <a:pt x="1077" y="975"/>
                  </a:lnTo>
                  <a:lnTo>
                    <a:pt x="1082" y="969"/>
                  </a:lnTo>
                  <a:lnTo>
                    <a:pt x="1083" y="966"/>
                  </a:lnTo>
                  <a:lnTo>
                    <a:pt x="1081" y="969"/>
                  </a:lnTo>
                  <a:lnTo>
                    <a:pt x="1072" y="973"/>
                  </a:lnTo>
                  <a:lnTo>
                    <a:pt x="1062" y="980"/>
                  </a:lnTo>
                  <a:lnTo>
                    <a:pt x="1048" y="989"/>
                  </a:lnTo>
                  <a:lnTo>
                    <a:pt x="1032" y="1000"/>
                  </a:lnTo>
                  <a:lnTo>
                    <a:pt x="1016" y="1010"/>
                  </a:lnTo>
                  <a:lnTo>
                    <a:pt x="1000" y="1020"/>
                  </a:lnTo>
                  <a:lnTo>
                    <a:pt x="985" y="1031"/>
                  </a:lnTo>
                  <a:lnTo>
                    <a:pt x="981" y="1028"/>
                  </a:lnTo>
                  <a:lnTo>
                    <a:pt x="979" y="1027"/>
                  </a:lnTo>
                  <a:lnTo>
                    <a:pt x="976" y="1025"/>
                  </a:lnTo>
                  <a:lnTo>
                    <a:pt x="972" y="1024"/>
                  </a:lnTo>
                  <a:lnTo>
                    <a:pt x="983" y="1010"/>
                  </a:lnTo>
                  <a:lnTo>
                    <a:pt x="994" y="994"/>
                  </a:lnTo>
                  <a:lnTo>
                    <a:pt x="1007" y="979"/>
                  </a:lnTo>
                  <a:lnTo>
                    <a:pt x="1018" y="964"/>
                  </a:lnTo>
                  <a:lnTo>
                    <a:pt x="1028" y="950"/>
                  </a:lnTo>
                  <a:lnTo>
                    <a:pt x="1037" y="940"/>
                  </a:lnTo>
                  <a:lnTo>
                    <a:pt x="1041" y="933"/>
                  </a:lnTo>
                  <a:lnTo>
                    <a:pt x="1044" y="931"/>
                  </a:lnTo>
                  <a:lnTo>
                    <a:pt x="1039" y="933"/>
                  </a:lnTo>
                  <a:lnTo>
                    <a:pt x="1028" y="939"/>
                  </a:lnTo>
                  <a:lnTo>
                    <a:pt x="1011" y="948"/>
                  </a:lnTo>
                  <a:lnTo>
                    <a:pt x="991" y="959"/>
                  </a:lnTo>
                  <a:lnTo>
                    <a:pt x="970" y="971"/>
                  </a:lnTo>
                  <a:lnTo>
                    <a:pt x="950" y="981"/>
                  </a:lnTo>
                  <a:lnTo>
                    <a:pt x="934" y="990"/>
                  </a:lnTo>
                  <a:lnTo>
                    <a:pt x="923" y="996"/>
                  </a:lnTo>
                  <a:lnTo>
                    <a:pt x="922" y="996"/>
                  </a:lnTo>
                  <a:lnTo>
                    <a:pt x="922" y="996"/>
                  </a:lnTo>
                  <a:lnTo>
                    <a:pt x="922" y="996"/>
                  </a:lnTo>
                  <a:lnTo>
                    <a:pt x="920" y="995"/>
                  </a:lnTo>
                  <a:lnTo>
                    <a:pt x="926" y="987"/>
                  </a:lnTo>
                  <a:lnTo>
                    <a:pt x="935" y="975"/>
                  </a:lnTo>
                  <a:lnTo>
                    <a:pt x="946" y="963"/>
                  </a:lnTo>
                  <a:lnTo>
                    <a:pt x="956" y="949"/>
                  </a:lnTo>
                  <a:lnTo>
                    <a:pt x="968" y="935"/>
                  </a:lnTo>
                  <a:lnTo>
                    <a:pt x="977" y="924"/>
                  </a:lnTo>
                  <a:lnTo>
                    <a:pt x="983" y="917"/>
                  </a:lnTo>
                  <a:lnTo>
                    <a:pt x="985" y="913"/>
                  </a:lnTo>
                  <a:lnTo>
                    <a:pt x="981" y="914"/>
                  </a:lnTo>
                  <a:lnTo>
                    <a:pt x="972" y="919"/>
                  </a:lnTo>
                  <a:lnTo>
                    <a:pt x="958" y="925"/>
                  </a:lnTo>
                  <a:lnTo>
                    <a:pt x="942" y="932"/>
                  </a:lnTo>
                  <a:lnTo>
                    <a:pt x="924" y="940"/>
                  </a:lnTo>
                  <a:lnTo>
                    <a:pt x="905" y="948"/>
                  </a:lnTo>
                  <a:lnTo>
                    <a:pt x="888" y="956"/>
                  </a:lnTo>
                  <a:lnTo>
                    <a:pt x="873" y="963"/>
                  </a:lnTo>
                  <a:lnTo>
                    <a:pt x="872" y="962"/>
                  </a:lnTo>
                  <a:lnTo>
                    <a:pt x="870" y="959"/>
                  </a:lnTo>
                  <a:lnTo>
                    <a:pt x="869" y="958"/>
                  </a:lnTo>
                  <a:lnTo>
                    <a:pt x="867" y="957"/>
                  </a:lnTo>
                  <a:lnTo>
                    <a:pt x="877" y="947"/>
                  </a:lnTo>
                  <a:lnTo>
                    <a:pt x="887" y="935"/>
                  </a:lnTo>
                  <a:lnTo>
                    <a:pt x="898" y="924"/>
                  </a:lnTo>
                  <a:lnTo>
                    <a:pt x="910" y="911"/>
                  </a:lnTo>
                  <a:lnTo>
                    <a:pt x="920" y="901"/>
                  </a:lnTo>
                  <a:lnTo>
                    <a:pt x="930" y="891"/>
                  </a:lnTo>
                  <a:lnTo>
                    <a:pt x="935" y="886"/>
                  </a:lnTo>
                  <a:lnTo>
                    <a:pt x="938" y="883"/>
                  </a:lnTo>
                  <a:lnTo>
                    <a:pt x="836" y="924"/>
                  </a:lnTo>
                  <a:lnTo>
                    <a:pt x="836" y="924"/>
                  </a:lnTo>
                  <a:lnTo>
                    <a:pt x="835" y="922"/>
                  </a:lnTo>
                  <a:lnTo>
                    <a:pt x="835" y="922"/>
                  </a:lnTo>
                  <a:lnTo>
                    <a:pt x="834" y="921"/>
                  </a:lnTo>
                  <a:lnTo>
                    <a:pt x="905" y="853"/>
                  </a:lnTo>
                  <a:lnTo>
                    <a:pt x="822" y="905"/>
                  </a:lnTo>
                  <a:lnTo>
                    <a:pt x="819" y="894"/>
                  </a:lnTo>
                  <a:lnTo>
                    <a:pt x="812" y="881"/>
                  </a:lnTo>
                  <a:lnTo>
                    <a:pt x="804" y="865"/>
                  </a:lnTo>
                  <a:lnTo>
                    <a:pt x="795" y="848"/>
                  </a:lnTo>
                  <a:lnTo>
                    <a:pt x="788" y="851"/>
                  </a:lnTo>
                  <a:lnTo>
                    <a:pt x="781" y="854"/>
                  </a:lnTo>
                  <a:lnTo>
                    <a:pt x="774" y="857"/>
                  </a:lnTo>
                  <a:lnTo>
                    <a:pt x="768" y="859"/>
                  </a:lnTo>
                  <a:lnTo>
                    <a:pt x="761" y="860"/>
                  </a:lnTo>
                  <a:lnTo>
                    <a:pt x="757" y="860"/>
                  </a:lnTo>
                  <a:lnTo>
                    <a:pt x="751" y="860"/>
                  </a:lnTo>
                  <a:lnTo>
                    <a:pt x="746" y="859"/>
                  </a:lnTo>
                  <a:lnTo>
                    <a:pt x="733" y="852"/>
                  </a:lnTo>
                  <a:lnTo>
                    <a:pt x="718" y="841"/>
                  </a:lnTo>
                  <a:lnTo>
                    <a:pt x="704" y="826"/>
                  </a:lnTo>
                  <a:lnTo>
                    <a:pt x="692" y="808"/>
                  </a:lnTo>
                  <a:lnTo>
                    <a:pt x="686" y="789"/>
                  </a:lnTo>
                  <a:lnTo>
                    <a:pt x="686" y="767"/>
                  </a:lnTo>
                  <a:lnTo>
                    <a:pt x="693" y="744"/>
                  </a:lnTo>
                  <a:lnTo>
                    <a:pt x="711" y="721"/>
                  </a:lnTo>
                  <a:lnTo>
                    <a:pt x="718" y="714"/>
                  </a:lnTo>
                  <a:lnTo>
                    <a:pt x="723" y="706"/>
                  </a:lnTo>
                  <a:lnTo>
                    <a:pt x="730" y="698"/>
                  </a:lnTo>
                  <a:lnTo>
                    <a:pt x="736" y="689"/>
                  </a:lnTo>
                  <a:lnTo>
                    <a:pt x="742" y="679"/>
                  </a:lnTo>
                  <a:lnTo>
                    <a:pt x="748" y="669"/>
                  </a:lnTo>
                  <a:lnTo>
                    <a:pt x="752" y="659"/>
                  </a:lnTo>
                  <a:lnTo>
                    <a:pt x="758" y="648"/>
                  </a:lnTo>
                  <a:lnTo>
                    <a:pt x="759" y="641"/>
                  </a:lnTo>
                  <a:lnTo>
                    <a:pt x="760" y="634"/>
                  </a:lnTo>
                  <a:lnTo>
                    <a:pt x="761" y="627"/>
                  </a:lnTo>
                  <a:lnTo>
                    <a:pt x="763" y="621"/>
                  </a:lnTo>
                  <a:lnTo>
                    <a:pt x="775" y="560"/>
                  </a:lnTo>
                  <a:lnTo>
                    <a:pt x="786" y="509"/>
                  </a:lnTo>
                  <a:lnTo>
                    <a:pt x="797" y="468"/>
                  </a:lnTo>
                  <a:lnTo>
                    <a:pt x="806" y="436"/>
                  </a:lnTo>
                  <a:lnTo>
                    <a:pt x="816" y="410"/>
                  </a:lnTo>
                  <a:lnTo>
                    <a:pt x="825" y="388"/>
                  </a:lnTo>
                  <a:lnTo>
                    <a:pt x="833" y="368"/>
                  </a:lnTo>
                  <a:lnTo>
                    <a:pt x="840" y="349"/>
                  </a:lnTo>
                  <a:lnTo>
                    <a:pt x="847" y="327"/>
                  </a:lnTo>
                  <a:lnTo>
                    <a:pt x="851" y="303"/>
                  </a:lnTo>
                  <a:lnTo>
                    <a:pt x="856" y="276"/>
                  </a:lnTo>
                  <a:lnTo>
                    <a:pt x="858" y="251"/>
                  </a:lnTo>
                  <a:lnTo>
                    <a:pt x="856" y="227"/>
                  </a:lnTo>
                  <a:lnTo>
                    <a:pt x="851" y="205"/>
                  </a:lnTo>
                  <a:lnTo>
                    <a:pt x="842" y="188"/>
                  </a:lnTo>
                  <a:lnTo>
                    <a:pt x="827" y="178"/>
                  </a:lnTo>
                  <a:lnTo>
                    <a:pt x="810" y="172"/>
                  </a:lnTo>
                  <a:lnTo>
                    <a:pt x="792" y="167"/>
                  </a:lnTo>
                  <a:lnTo>
                    <a:pt x="774" y="161"/>
                  </a:lnTo>
                  <a:lnTo>
                    <a:pt x="756" y="154"/>
                  </a:lnTo>
                  <a:lnTo>
                    <a:pt x="734" y="145"/>
                  </a:lnTo>
                  <a:lnTo>
                    <a:pt x="710" y="133"/>
                  </a:lnTo>
                  <a:lnTo>
                    <a:pt x="682" y="118"/>
                  </a:lnTo>
                  <a:lnTo>
                    <a:pt x="650" y="99"/>
                  </a:lnTo>
                  <a:lnTo>
                    <a:pt x="622" y="81"/>
                  </a:lnTo>
                  <a:lnTo>
                    <a:pt x="598" y="66"/>
                  </a:lnTo>
                  <a:lnTo>
                    <a:pt x="577" y="54"/>
                  </a:lnTo>
                  <a:lnTo>
                    <a:pt x="560" y="43"/>
                  </a:lnTo>
                  <a:lnTo>
                    <a:pt x="547" y="35"/>
                  </a:lnTo>
                  <a:lnTo>
                    <a:pt x="537" y="31"/>
                  </a:lnTo>
                  <a:lnTo>
                    <a:pt x="531" y="27"/>
                  </a:lnTo>
                  <a:lnTo>
                    <a:pt x="529" y="26"/>
                  </a:lnTo>
                  <a:lnTo>
                    <a:pt x="526" y="25"/>
                  </a:lnTo>
                  <a:lnTo>
                    <a:pt x="521" y="21"/>
                  </a:lnTo>
                  <a:lnTo>
                    <a:pt x="510" y="16"/>
                  </a:lnTo>
                  <a:lnTo>
                    <a:pt x="496" y="11"/>
                  </a:lnTo>
                  <a:lnTo>
                    <a:pt x="481" y="5"/>
                  </a:lnTo>
                  <a:lnTo>
                    <a:pt x="463" y="1"/>
                  </a:lnTo>
                  <a:lnTo>
                    <a:pt x="443" y="0"/>
                  </a:lnTo>
                  <a:lnTo>
                    <a:pt x="423" y="0"/>
                  </a:lnTo>
                  <a:lnTo>
                    <a:pt x="402" y="2"/>
                  </a:lnTo>
                  <a:lnTo>
                    <a:pt x="381" y="4"/>
                  </a:lnTo>
                  <a:lnTo>
                    <a:pt x="360" y="6"/>
                  </a:lnTo>
                  <a:lnTo>
                    <a:pt x="342" y="9"/>
                  </a:lnTo>
                  <a:lnTo>
                    <a:pt x="325" y="10"/>
                  </a:lnTo>
                  <a:lnTo>
                    <a:pt x="310" y="11"/>
                  </a:lnTo>
                  <a:lnTo>
                    <a:pt x="297" y="12"/>
                  </a:lnTo>
                  <a:lnTo>
                    <a:pt x="288" y="12"/>
                  </a:lnTo>
                  <a:lnTo>
                    <a:pt x="283" y="12"/>
                  </a:lnTo>
                  <a:lnTo>
                    <a:pt x="279" y="12"/>
                  </a:lnTo>
                  <a:lnTo>
                    <a:pt x="272" y="12"/>
                  </a:lnTo>
                  <a:lnTo>
                    <a:pt x="265" y="13"/>
                  </a:lnTo>
                  <a:lnTo>
                    <a:pt x="258" y="34"/>
                  </a:lnTo>
                  <a:lnTo>
                    <a:pt x="250" y="56"/>
                  </a:lnTo>
                  <a:lnTo>
                    <a:pt x="243" y="78"/>
                  </a:lnTo>
                  <a:lnTo>
                    <a:pt x="236" y="100"/>
                  </a:lnTo>
                  <a:lnTo>
                    <a:pt x="228" y="122"/>
                  </a:lnTo>
                  <a:lnTo>
                    <a:pt x="221" y="144"/>
                  </a:lnTo>
                  <a:lnTo>
                    <a:pt x="214" y="167"/>
                  </a:lnTo>
                  <a:lnTo>
                    <a:pt x="207" y="188"/>
                  </a:lnTo>
                  <a:lnTo>
                    <a:pt x="213" y="184"/>
                  </a:lnTo>
                  <a:lnTo>
                    <a:pt x="217" y="179"/>
                  </a:lnTo>
                  <a:lnTo>
                    <a:pt x="223" y="174"/>
                  </a:lnTo>
                  <a:lnTo>
                    <a:pt x="229" y="169"/>
                  </a:lnTo>
                  <a:lnTo>
                    <a:pt x="237" y="161"/>
                  </a:lnTo>
                  <a:lnTo>
                    <a:pt x="245" y="150"/>
                  </a:lnTo>
                  <a:lnTo>
                    <a:pt x="252" y="140"/>
                  </a:lnTo>
                  <a:lnTo>
                    <a:pt x="260" y="130"/>
                  </a:lnTo>
                  <a:lnTo>
                    <a:pt x="267" y="122"/>
                  </a:lnTo>
                  <a:lnTo>
                    <a:pt x="273" y="115"/>
                  </a:lnTo>
                  <a:lnTo>
                    <a:pt x="277" y="110"/>
                  </a:lnTo>
                  <a:lnTo>
                    <a:pt x="282" y="109"/>
                  </a:lnTo>
                  <a:lnTo>
                    <a:pt x="287" y="111"/>
                  </a:lnTo>
                  <a:lnTo>
                    <a:pt x="291" y="114"/>
                  </a:lnTo>
                  <a:lnTo>
                    <a:pt x="298" y="117"/>
                  </a:lnTo>
                  <a:lnTo>
                    <a:pt x="305" y="122"/>
                  </a:lnTo>
                  <a:lnTo>
                    <a:pt x="314" y="126"/>
                  </a:lnTo>
                  <a:lnTo>
                    <a:pt x="324" y="131"/>
                  </a:lnTo>
                  <a:lnTo>
                    <a:pt x="335" y="135"/>
                  </a:lnTo>
                  <a:lnTo>
                    <a:pt x="347" y="139"/>
                  </a:lnTo>
                  <a:lnTo>
                    <a:pt x="358" y="140"/>
                  </a:lnTo>
                  <a:lnTo>
                    <a:pt x="370" y="137"/>
                  </a:lnTo>
                  <a:lnTo>
                    <a:pt x="380" y="131"/>
                  </a:lnTo>
                  <a:lnTo>
                    <a:pt x="389" y="124"/>
                  </a:lnTo>
                  <a:lnTo>
                    <a:pt x="398" y="118"/>
                  </a:lnTo>
                  <a:lnTo>
                    <a:pt x="405" y="115"/>
                  </a:lnTo>
                  <a:lnTo>
                    <a:pt x="412" y="115"/>
                  </a:lnTo>
                  <a:lnTo>
                    <a:pt x="417" y="122"/>
                  </a:lnTo>
                  <a:lnTo>
                    <a:pt x="421" y="129"/>
                  </a:lnTo>
                  <a:lnTo>
                    <a:pt x="430" y="137"/>
                  </a:lnTo>
                  <a:lnTo>
                    <a:pt x="439" y="144"/>
                  </a:lnTo>
                  <a:lnTo>
                    <a:pt x="449" y="150"/>
                  </a:lnTo>
                  <a:lnTo>
                    <a:pt x="459" y="156"/>
                  </a:lnTo>
                  <a:lnTo>
                    <a:pt x="471" y="162"/>
                  </a:lnTo>
                  <a:lnTo>
                    <a:pt x="480" y="167"/>
                  </a:lnTo>
                  <a:lnTo>
                    <a:pt x="489" y="170"/>
                  </a:lnTo>
                  <a:lnTo>
                    <a:pt x="492" y="174"/>
                  </a:lnTo>
                  <a:lnTo>
                    <a:pt x="495" y="177"/>
                  </a:lnTo>
                  <a:lnTo>
                    <a:pt x="499" y="180"/>
                  </a:lnTo>
                  <a:lnTo>
                    <a:pt x="502" y="184"/>
                  </a:lnTo>
                  <a:lnTo>
                    <a:pt x="522" y="199"/>
                  </a:lnTo>
                  <a:lnTo>
                    <a:pt x="537" y="208"/>
                  </a:lnTo>
                  <a:lnTo>
                    <a:pt x="546" y="215"/>
                  </a:lnTo>
                  <a:lnTo>
                    <a:pt x="553" y="218"/>
                  </a:lnTo>
                  <a:lnTo>
                    <a:pt x="559" y="223"/>
                  </a:lnTo>
                  <a:lnTo>
                    <a:pt x="564" y="227"/>
                  </a:lnTo>
                  <a:lnTo>
                    <a:pt x="570" y="233"/>
                  </a:lnTo>
                  <a:lnTo>
                    <a:pt x="579" y="243"/>
                  </a:lnTo>
                  <a:lnTo>
                    <a:pt x="594" y="263"/>
                  </a:lnTo>
                  <a:lnTo>
                    <a:pt x="604" y="285"/>
                  </a:lnTo>
                  <a:lnTo>
                    <a:pt x="609" y="306"/>
                  </a:lnTo>
                  <a:lnTo>
                    <a:pt x="612" y="324"/>
                  </a:lnTo>
                  <a:lnTo>
                    <a:pt x="612" y="342"/>
                  </a:lnTo>
                  <a:lnTo>
                    <a:pt x="610" y="354"/>
                  </a:lnTo>
                  <a:lnTo>
                    <a:pt x="609" y="362"/>
                  </a:lnTo>
                  <a:lnTo>
                    <a:pt x="608" y="366"/>
                  </a:lnTo>
                  <a:lnTo>
                    <a:pt x="606" y="374"/>
                  </a:lnTo>
                  <a:lnTo>
                    <a:pt x="598" y="394"/>
                  </a:lnTo>
                  <a:lnTo>
                    <a:pt x="585" y="424"/>
                  </a:lnTo>
                  <a:lnTo>
                    <a:pt x="570" y="457"/>
                  </a:lnTo>
                  <a:lnTo>
                    <a:pt x="552" y="492"/>
                  </a:lnTo>
                  <a:lnTo>
                    <a:pt x="532" y="521"/>
                  </a:lnTo>
                  <a:lnTo>
                    <a:pt x="511" y="546"/>
                  </a:lnTo>
                  <a:lnTo>
                    <a:pt x="491" y="557"/>
                  </a:lnTo>
                  <a:lnTo>
                    <a:pt x="486" y="558"/>
                  </a:lnTo>
                  <a:lnTo>
                    <a:pt x="481" y="558"/>
                  </a:lnTo>
                  <a:lnTo>
                    <a:pt x="477" y="557"/>
                  </a:lnTo>
                  <a:lnTo>
                    <a:pt x="472" y="556"/>
                  </a:lnTo>
                  <a:lnTo>
                    <a:pt x="461" y="549"/>
                  </a:lnTo>
                  <a:lnTo>
                    <a:pt x="448" y="539"/>
                  </a:lnTo>
                  <a:lnTo>
                    <a:pt x="434" y="527"/>
                  </a:lnTo>
                  <a:lnTo>
                    <a:pt x="419" y="512"/>
                  </a:lnTo>
                  <a:lnTo>
                    <a:pt x="404" y="496"/>
                  </a:lnTo>
                  <a:lnTo>
                    <a:pt x="388" y="479"/>
                  </a:lnTo>
                  <a:lnTo>
                    <a:pt x="372" y="460"/>
                  </a:lnTo>
                  <a:lnTo>
                    <a:pt x="355" y="441"/>
                  </a:lnTo>
                  <a:lnTo>
                    <a:pt x="338" y="421"/>
                  </a:lnTo>
                  <a:lnTo>
                    <a:pt x="321" y="402"/>
                  </a:lnTo>
                  <a:lnTo>
                    <a:pt x="304" y="382"/>
                  </a:lnTo>
                  <a:lnTo>
                    <a:pt x="288" y="362"/>
                  </a:lnTo>
                  <a:lnTo>
                    <a:pt x="272" y="344"/>
                  </a:lnTo>
                  <a:lnTo>
                    <a:pt x="256" y="327"/>
                  </a:lnTo>
                  <a:lnTo>
                    <a:pt x="241" y="311"/>
                  </a:lnTo>
                  <a:lnTo>
                    <a:pt x="226" y="297"/>
                  </a:lnTo>
                  <a:lnTo>
                    <a:pt x="214" y="288"/>
                  </a:lnTo>
                  <a:lnTo>
                    <a:pt x="203" y="278"/>
                  </a:lnTo>
                  <a:lnTo>
                    <a:pt x="190" y="270"/>
                  </a:lnTo>
                  <a:lnTo>
                    <a:pt x="178" y="263"/>
                  </a:lnTo>
                  <a:lnTo>
                    <a:pt x="164" y="258"/>
                  </a:lnTo>
                  <a:lnTo>
                    <a:pt x="152" y="251"/>
                  </a:lnTo>
                  <a:lnTo>
                    <a:pt x="139" y="246"/>
                  </a:lnTo>
                  <a:lnTo>
                    <a:pt x="126" y="241"/>
                  </a:lnTo>
                  <a:lnTo>
                    <a:pt x="106" y="235"/>
                  </a:lnTo>
                  <a:lnTo>
                    <a:pt x="85" y="230"/>
                  </a:lnTo>
                  <a:lnTo>
                    <a:pt x="67" y="227"/>
                  </a:lnTo>
                  <a:lnTo>
                    <a:pt x="50" y="223"/>
                  </a:lnTo>
                  <a:lnTo>
                    <a:pt x="38" y="222"/>
                  </a:lnTo>
                  <a:lnTo>
                    <a:pt x="27" y="221"/>
                  </a:lnTo>
                  <a:lnTo>
                    <a:pt x="20" y="220"/>
                  </a:lnTo>
                  <a:lnTo>
                    <a:pt x="18" y="220"/>
                  </a:lnTo>
                  <a:lnTo>
                    <a:pt x="11" y="224"/>
                  </a:lnTo>
                  <a:lnTo>
                    <a:pt x="3" y="230"/>
                  </a:lnTo>
                  <a:lnTo>
                    <a:pt x="0" y="236"/>
                  </a:lnTo>
                  <a:lnTo>
                    <a:pt x="3" y="239"/>
                  </a:lnTo>
                  <a:lnTo>
                    <a:pt x="10" y="241"/>
                  </a:lnTo>
                  <a:lnTo>
                    <a:pt x="22" y="244"/>
                  </a:lnTo>
                  <a:lnTo>
                    <a:pt x="37" y="248"/>
                  </a:lnTo>
                  <a:lnTo>
                    <a:pt x="54" y="253"/>
                  </a:lnTo>
                  <a:lnTo>
                    <a:pt x="73" y="259"/>
                  </a:lnTo>
                  <a:lnTo>
                    <a:pt x="92" y="266"/>
                  </a:lnTo>
                  <a:lnTo>
                    <a:pt x="109" y="273"/>
                  </a:lnTo>
                  <a:lnTo>
                    <a:pt x="125" y="280"/>
                  </a:lnTo>
                  <a:lnTo>
                    <a:pt x="133" y="284"/>
                  </a:lnTo>
                  <a:lnTo>
                    <a:pt x="140" y="289"/>
                  </a:lnTo>
                  <a:lnTo>
                    <a:pt x="146" y="294"/>
                  </a:lnTo>
                  <a:lnTo>
                    <a:pt x="151" y="299"/>
                  </a:lnTo>
                  <a:lnTo>
                    <a:pt x="163" y="313"/>
                  </a:lnTo>
                  <a:lnTo>
                    <a:pt x="167" y="324"/>
                  </a:lnTo>
                  <a:lnTo>
                    <a:pt x="163" y="335"/>
                  </a:lnTo>
                  <a:lnTo>
                    <a:pt x="158" y="345"/>
                  </a:lnTo>
                  <a:lnTo>
                    <a:pt x="152" y="354"/>
                  </a:lnTo>
                  <a:lnTo>
                    <a:pt x="146" y="360"/>
                  </a:lnTo>
                  <a:lnTo>
                    <a:pt x="139" y="364"/>
                  </a:lnTo>
                  <a:lnTo>
                    <a:pt x="129" y="366"/>
                  </a:lnTo>
                  <a:lnTo>
                    <a:pt x="135" y="371"/>
                  </a:lnTo>
                  <a:lnTo>
                    <a:pt x="140" y="376"/>
                  </a:lnTo>
                  <a:lnTo>
                    <a:pt x="147" y="382"/>
                  </a:lnTo>
                  <a:lnTo>
                    <a:pt x="154" y="388"/>
                  </a:lnTo>
                  <a:lnTo>
                    <a:pt x="161" y="395"/>
                  </a:lnTo>
                  <a:lnTo>
                    <a:pt x="167" y="402"/>
                  </a:lnTo>
                  <a:lnTo>
                    <a:pt x="174" y="407"/>
                  </a:lnTo>
                  <a:lnTo>
                    <a:pt x="181" y="414"/>
                  </a:lnTo>
                  <a:lnTo>
                    <a:pt x="183" y="426"/>
                  </a:lnTo>
                  <a:lnTo>
                    <a:pt x="188" y="440"/>
                  </a:lnTo>
                  <a:lnTo>
                    <a:pt x="196" y="455"/>
                  </a:lnTo>
                  <a:lnTo>
                    <a:pt x="205" y="470"/>
                  </a:lnTo>
                  <a:lnTo>
                    <a:pt x="213" y="479"/>
                  </a:lnTo>
                  <a:lnTo>
                    <a:pt x="217" y="485"/>
                  </a:lnTo>
                  <a:lnTo>
                    <a:pt x="221" y="488"/>
                  </a:lnTo>
                  <a:lnTo>
                    <a:pt x="224" y="492"/>
                  </a:lnTo>
                  <a:lnTo>
                    <a:pt x="228" y="494"/>
                  </a:lnTo>
                  <a:lnTo>
                    <a:pt x="234" y="497"/>
                  </a:lnTo>
                  <a:lnTo>
                    <a:pt x="241" y="503"/>
                  </a:lnTo>
                  <a:lnTo>
                    <a:pt x="252" y="511"/>
                  </a:lnTo>
                  <a:lnTo>
                    <a:pt x="271" y="541"/>
                  </a:lnTo>
                  <a:lnTo>
                    <a:pt x="290" y="573"/>
                  </a:lnTo>
                  <a:lnTo>
                    <a:pt x="312" y="608"/>
                  </a:lnTo>
                  <a:lnTo>
                    <a:pt x="333" y="644"/>
                  </a:lnTo>
                  <a:lnTo>
                    <a:pt x="353" y="679"/>
                  </a:lnTo>
                  <a:lnTo>
                    <a:pt x="373" y="715"/>
                  </a:lnTo>
                  <a:lnTo>
                    <a:pt x="391" y="748"/>
                  </a:lnTo>
                  <a:lnTo>
                    <a:pt x="408" y="781"/>
                  </a:lnTo>
                  <a:lnTo>
                    <a:pt x="413" y="791"/>
                  </a:lnTo>
                  <a:lnTo>
                    <a:pt x="421" y="801"/>
                  </a:lnTo>
                  <a:lnTo>
                    <a:pt x="430" y="813"/>
                  </a:lnTo>
                  <a:lnTo>
                    <a:pt x="440" y="823"/>
                  </a:lnTo>
                  <a:lnTo>
                    <a:pt x="451" y="835"/>
                  </a:lnTo>
                  <a:lnTo>
                    <a:pt x="464" y="845"/>
                  </a:lnTo>
                  <a:lnTo>
                    <a:pt x="477" y="857"/>
                  </a:lnTo>
                  <a:lnTo>
                    <a:pt x="491" y="867"/>
                  </a:lnTo>
                  <a:lnTo>
                    <a:pt x="503" y="876"/>
                  </a:lnTo>
                  <a:lnTo>
                    <a:pt x="516" y="886"/>
                  </a:lnTo>
                  <a:lnTo>
                    <a:pt x="530" y="895"/>
                  </a:lnTo>
                  <a:lnTo>
                    <a:pt x="544" y="904"/>
                  </a:lnTo>
                  <a:lnTo>
                    <a:pt x="557" y="912"/>
                  </a:lnTo>
                  <a:lnTo>
                    <a:pt x="570" y="920"/>
                  </a:lnTo>
                  <a:lnTo>
                    <a:pt x="584" y="928"/>
                  </a:lnTo>
                  <a:lnTo>
                    <a:pt x="598" y="936"/>
                  </a:lnTo>
                  <a:lnTo>
                    <a:pt x="610" y="943"/>
                  </a:lnTo>
                  <a:lnTo>
                    <a:pt x="623" y="950"/>
                  </a:lnTo>
                  <a:lnTo>
                    <a:pt x="636" y="957"/>
                  </a:lnTo>
                  <a:lnTo>
                    <a:pt x="647" y="963"/>
                  </a:lnTo>
                  <a:lnTo>
                    <a:pt x="658" y="969"/>
                  </a:lnTo>
                  <a:lnTo>
                    <a:pt x="668" y="973"/>
                  </a:lnTo>
                  <a:lnTo>
                    <a:pt x="677" y="978"/>
                  </a:lnTo>
                  <a:lnTo>
                    <a:pt x="685" y="981"/>
                  </a:lnTo>
                  <a:lnTo>
                    <a:pt x="690" y="984"/>
                  </a:lnTo>
                  <a:lnTo>
                    <a:pt x="695" y="985"/>
                  </a:lnTo>
                  <a:lnTo>
                    <a:pt x="698" y="986"/>
                  </a:lnTo>
                  <a:lnTo>
                    <a:pt x="703" y="987"/>
                  </a:lnTo>
                  <a:lnTo>
                    <a:pt x="707" y="988"/>
                  </a:lnTo>
                  <a:lnTo>
                    <a:pt x="712" y="989"/>
                  </a:lnTo>
                  <a:lnTo>
                    <a:pt x="715" y="989"/>
                  </a:lnTo>
                  <a:lnTo>
                    <a:pt x="720" y="989"/>
                  </a:lnTo>
                  <a:lnTo>
                    <a:pt x="1083" y="1289"/>
                  </a:lnTo>
                  <a:lnTo>
                    <a:pt x="1184" y="1182"/>
                  </a:lnTo>
                  <a:lnTo>
                    <a:pt x="1189" y="1182"/>
                  </a:lnTo>
                  <a:lnTo>
                    <a:pt x="1204" y="1161"/>
                  </a:lnTo>
                  <a:lnTo>
                    <a:pt x="1225" y="1140"/>
                  </a:lnTo>
                  <a:lnTo>
                    <a:pt x="1225" y="1140"/>
                  </a:lnTo>
                  <a:lnTo>
                    <a:pt x="1223" y="1140"/>
                  </a:lnTo>
                  <a:lnTo>
                    <a:pt x="1222" y="1140"/>
                  </a:lnTo>
                  <a:lnTo>
                    <a:pt x="1221" y="1139"/>
                  </a:lnTo>
                  <a:close/>
                </a:path>
              </a:pathLst>
            </a:custGeom>
            <a:grpFill/>
            <a:ln w="9525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8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112" name="Freeform 31"/>
            <p:cNvSpPr>
              <a:spLocks/>
            </p:cNvSpPr>
            <p:nvPr/>
          </p:nvSpPr>
          <p:spPr bwMode="auto">
            <a:xfrm rot="3260985" flipV="1">
              <a:off x="7158111" y="3330545"/>
              <a:ext cx="104775" cy="65088"/>
            </a:xfrm>
            <a:custGeom>
              <a:avLst/>
              <a:gdLst/>
              <a:ahLst/>
              <a:cxnLst>
                <a:cxn ang="0">
                  <a:pos x="6" y="3"/>
                </a:cxn>
                <a:cxn ang="0">
                  <a:pos x="17" y="0"/>
                </a:cxn>
                <a:cxn ang="0">
                  <a:pos x="33" y="2"/>
                </a:cxn>
                <a:cxn ang="0">
                  <a:pos x="52" y="7"/>
                </a:cxn>
                <a:cxn ang="0">
                  <a:pos x="71" y="15"/>
                </a:cxn>
                <a:cxn ang="0">
                  <a:pos x="90" y="23"/>
                </a:cxn>
                <a:cxn ang="0">
                  <a:pos x="107" y="34"/>
                </a:cxn>
                <a:cxn ang="0">
                  <a:pos x="120" y="42"/>
                </a:cxn>
                <a:cxn ang="0">
                  <a:pos x="128" y="49"/>
                </a:cxn>
                <a:cxn ang="0">
                  <a:pos x="131" y="59"/>
                </a:cxn>
                <a:cxn ang="0">
                  <a:pos x="128" y="70"/>
                </a:cxn>
                <a:cxn ang="0">
                  <a:pos x="123" y="78"/>
                </a:cxn>
                <a:cxn ang="0">
                  <a:pos x="120" y="81"/>
                </a:cxn>
                <a:cxn ang="0">
                  <a:pos x="120" y="81"/>
                </a:cxn>
                <a:cxn ang="0">
                  <a:pos x="119" y="81"/>
                </a:cxn>
                <a:cxn ang="0">
                  <a:pos x="116" y="81"/>
                </a:cxn>
                <a:cxn ang="0">
                  <a:pos x="113" y="81"/>
                </a:cxn>
                <a:cxn ang="0">
                  <a:pos x="108" y="79"/>
                </a:cxn>
                <a:cxn ang="0">
                  <a:pos x="101" y="75"/>
                </a:cxn>
                <a:cxn ang="0">
                  <a:pos x="91" y="71"/>
                </a:cxn>
                <a:cxn ang="0">
                  <a:pos x="80" y="64"/>
                </a:cxn>
                <a:cxn ang="0">
                  <a:pos x="62" y="55"/>
                </a:cxn>
                <a:cxn ang="0">
                  <a:pos x="45" y="45"/>
                </a:cxn>
                <a:cxn ang="0">
                  <a:pos x="29" y="37"/>
                </a:cxn>
                <a:cxn ang="0">
                  <a:pos x="16" y="29"/>
                </a:cxn>
                <a:cxn ang="0">
                  <a:pos x="6" y="21"/>
                </a:cxn>
                <a:cxn ang="0">
                  <a:pos x="0" y="15"/>
                </a:cxn>
                <a:cxn ang="0">
                  <a:pos x="0" y="8"/>
                </a:cxn>
                <a:cxn ang="0">
                  <a:pos x="6" y="3"/>
                </a:cxn>
              </a:cxnLst>
              <a:rect l="0" t="0" r="r" b="b"/>
              <a:pathLst>
                <a:path w="131" h="81">
                  <a:moveTo>
                    <a:pt x="6" y="3"/>
                  </a:moveTo>
                  <a:lnTo>
                    <a:pt x="17" y="0"/>
                  </a:lnTo>
                  <a:lnTo>
                    <a:pt x="33" y="2"/>
                  </a:lnTo>
                  <a:lnTo>
                    <a:pt x="52" y="7"/>
                  </a:lnTo>
                  <a:lnTo>
                    <a:pt x="71" y="15"/>
                  </a:lnTo>
                  <a:lnTo>
                    <a:pt x="90" y="23"/>
                  </a:lnTo>
                  <a:lnTo>
                    <a:pt x="107" y="34"/>
                  </a:lnTo>
                  <a:lnTo>
                    <a:pt x="120" y="42"/>
                  </a:lnTo>
                  <a:lnTo>
                    <a:pt x="128" y="49"/>
                  </a:lnTo>
                  <a:lnTo>
                    <a:pt x="131" y="59"/>
                  </a:lnTo>
                  <a:lnTo>
                    <a:pt x="128" y="70"/>
                  </a:lnTo>
                  <a:lnTo>
                    <a:pt x="123" y="78"/>
                  </a:lnTo>
                  <a:lnTo>
                    <a:pt x="120" y="81"/>
                  </a:lnTo>
                  <a:lnTo>
                    <a:pt x="120" y="81"/>
                  </a:lnTo>
                  <a:lnTo>
                    <a:pt x="119" y="81"/>
                  </a:lnTo>
                  <a:lnTo>
                    <a:pt x="116" y="81"/>
                  </a:lnTo>
                  <a:lnTo>
                    <a:pt x="113" y="81"/>
                  </a:lnTo>
                  <a:lnTo>
                    <a:pt x="108" y="79"/>
                  </a:lnTo>
                  <a:lnTo>
                    <a:pt x="101" y="75"/>
                  </a:lnTo>
                  <a:lnTo>
                    <a:pt x="91" y="71"/>
                  </a:lnTo>
                  <a:lnTo>
                    <a:pt x="80" y="64"/>
                  </a:lnTo>
                  <a:lnTo>
                    <a:pt x="62" y="55"/>
                  </a:lnTo>
                  <a:lnTo>
                    <a:pt x="45" y="45"/>
                  </a:lnTo>
                  <a:lnTo>
                    <a:pt x="29" y="37"/>
                  </a:lnTo>
                  <a:lnTo>
                    <a:pt x="16" y="29"/>
                  </a:lnTo>
                  <a:lnTo>
                    <a:pt x="6" y="21"/>
                  </a:lnTo>
                  <a:lnTo>
                    <a:pt x="0" y="15"/>
                  </a:lnTo>
                  <a:lnTo>
                    <a:pt x="0" y="8"/>
                  </a:lnTo>
                  <a:lnTo>
                    <a:pt x="6" y="3"/>
                  </a:lnTo>
                  <a:close/>
                </a:path>
              </a:pathLst>
            </a:custGeom>
            <a:grpFill/>
            <a:ln w="9525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8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113" name="Freeform 32"/>
            <p:cNvSpPr>
              <a:spLocks/>
            </p:cNvSpPr>
            <p:nvPr/>
          </p:nvSpPr>
          <p:spPr bwMode="auto">
            <a:xfrm rot="3260985" flipV="1">
              <a:off x="7214076" y="3274417"/>
              <a:ext cx="60325" cy="50800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16" y="1"/>
                </a:cxn>
                <a:cxn ang="0">
                  <a:pos x="23" y="5"/>
                </a:cxn>
                <a:cxn ang="0">
                  <a:pos x="34" y="11"/>
                </a:cxn>
                <a:cxn ang="0">
                  <a:pos x="45" y="18"/>
                </a:cxn>
                <a:cxn ang="0">
                  <a:pos x="56" y="24"/>
                </a:cxn>
                <a:cxn ang="0">
                  <a:pos x="66" y="31"/>
                </a:cxn>
                <a:cxn ang="0">
                  <a:pos x="73" y="36"/>
                </a:cxn>
                <a:cxn ang="0">
                  <a:pos x="76" y="41"/>
                </a:cxn>
                <a:cxn ang="0">
                  <a:pos x="75" y="44"/>
                </a:cxn>
                <a:cxn ang="0">
                  <a:pos x="69" y="49"/>
                </a:cxn>
                <a:cxn ang="0">
                  <a:pos x="61" y="53"/>
                </a:cxn>
                <a:cxn ang="0">
                  <a:pos x="51" y="58"/>
                </a:cxn>
                <a:cxn ang="0">
                  <a:pos x="41" y="61"/>
                </a:cxn>
                <a:cxn ang="0">
                  <a:pos x="29" y="64"/>
                </a:cxn>
                <a:cxn ang="0">
                  <a:pos x="19" y="62"/>
                </a:cxn>
                <a:cxn ang="0">
                  <a:pos x="10" y="58"/>
                </a:cxn>
                <a:cxn ang="0">
                  <a:pos x="0" y="46"/>
                </a:cxn>
                <a:cxn ang="0">
                  <a:pos x="0" y="36"/>
                </a:cxn>
                <a:cxn ang="0">
                  <a:pos x="5" y="21"/>
                </a:cxn>
                <a:cxn ang="0">
                  <a:pos x="14" y="0"/>
                </a:cxn>
              </a:cxnLst>
              <a:rect l="0" t="0" r="r" b="b"/>
              <a:pathLst>
                <a:path w="76" h="64">
                  <a:moveTo>
                    <a:pt x="14" y="0"/>
                  </a:moveTo>
                  <a:lnTo>
                    <a:pt x="16" y="1"/>
                  </a:lnTo>
                  <a:lnTo>
                    <a:pt x="23" y="5"/>
                  </a:lnTo>
                  <a:lnTo>
                    <a:pt x="34" y="11"/>
                  </a:lnTo>
                  <a:lnTo>
                    <a:pt x="45" y="18"/>
                  </a:lnTo>
                  <a:lnTo>
                    <a:pt x="56" y="24"/>
                  </a:lnTo>
                  <a:lnTo>
                    <a:pt x="66" y="31"/>
                  </a:lnTo>
                  <a:lnTo>
                    <a:pt x="73" y="36"/>
                  </a:lnTo>
                  <a:lnTo>
                    <a:pt x="76" y="41"/>
                  </a:lnTo>
                  <a:lnTo>
                    <a:pt x="75" y="44"/>
                  </a:lnTo>
                  <a:lnTo>
                    <a:pt x="69" y="49"/>
                  </a:lnTo>
                  <a:lnTo>
                    <a:pt x="61" y="53"/>
                  </a:lnTo>
                  <a:lnTo>
                    <a:pt x="51" y="58"/>
                  </a:lnTo>
                  <a:lnTo>
                    <a:pt x="41" y="61"/>
                  </a:lnTo>
                  <a:lnTo>
                    <a:pt x="29" y="64"/>
                  </a:lnTo>
                  <a:lnTo>
                    <a:pt x="19" y="62"/>
                  </a:lnTo>
                  <a:lnTo>
                    <a:pt x="10" y="58"/>
                  </a:lnTo>
                  <a:lnTo>
                    <a:pt x="0" y="46"/>
                  </a:lnTo>
                  <a:lnTo>
                    <a:pt x="0" y="36"/>
                  </a:lnTo>
                  <a:lnTo>
                    <a:pt x="5" y="21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9525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8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</p:grpSp>
      <p:sp>
        <p:nvSpPr>
          <p:cNvPr id="114" name="Line 34"/>
          <p:cNvSpPr>
            <a:spLocks noChangeShapeType="1"/>
          </p:cNvSpPr>
          <p:nvPr/>
        </p:nvSpPr>
        <p:spPr bwMode="auto">
          <a:xfrm flipV="1">
            <a:off x="1098541" y="4448381"/>
            <a:ext cx="0" cy="817911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8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grpSp>
        <p:nvGrpSpPr>
          <p:cNvPr id="115" name="Group 25"/>
          <p:cNvGrpSpPr/>
          <p:nvPr/>
        </p:nvGrpSpPr>
        <p:grpSpPr>
          <a:xfrm flipH="1">
            <a:off x="1239617" y="4367851"/>
            <a:ext cx="317507" cy="243501"/>
            <a:chOff x="6341782" y="2133600"/>
            <a:chExt cx="1887818" cy="1447800"/>
          </a:xfrm>
        </p:grpSpPr>
        <p:sp>
          <p:nvSpPr>
            <p:cNvPr id="116" name="Rectangle 115"/>
            <p:cNvSpPr/>
            <p:nvPr/>
          </p:nvSpPr>
          <p:spPr>
            <a:xfrm rot="19858935">
              <a:off x="6341782" y="3257704"/>
              <a:ext cx="609600" cy="228600"/>
            </a:xfrm>
            <a:prstGeom prst="rect">
              <a:avLst/>
            </a:prstGeom>
            <a:solidFill>
              <a:srgbClr val="FFCC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9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17" name="Oval 116"/>
            <p:cNvSpPr/>
            <p:nvPr/>
          </p:nvSpPr>
          <p:spPr>
            <a:xfrm>
              <a:off x="6705600" y="2133600"/>
              <a:ext cx="1447800" cy="1447800"/>
            </a:xfrm>
            <a:prstGeom prst="ellipse">
              <a:avLst/>
            </a:prstGeom>
            <a:solidFill>
              <a:srgbClr val="FFCC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1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18" name="Chord 117"/>
            <p:cNvSpPr/>
            <p:nvPr/>
          </p:nvSpPr>
          <p:spPr>
            <a:xfrm rot="10800000">
              <a:off x="7772400" y="2478294"/>
              <a:ext cx="457200" cy="761999"/>
            </a:xfrm>
            <a:prstGeom prst="chord">
              <a:avLst>
                <a:gd name="adj1" fmla="val 5459106"/>
                <a:gd name="adj2" fmla="val 1620000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9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119" name="Line 34"/>
          <p:cNvSpPr>
            <a:spLocks noChangeShapeType="1"/>
          </p:cNvSpPr>
          <p:nvPr/>
        </p:nvSpPr>
        <p:spPr bwMode="auto">
          <a:xfrm flipV="1">
            <a:off x="3955629" y="3893690"/>
            <a:ext cx="0" cy="131713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8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grpSp>
        <p:nvGrpSpPr>
          <p:cNvPr id="120" name="Group 25"/>
          <p:cNvGrpSpPr/>
          <p:nvPr/>
        </p:nvGrpSpPr>
        <p:grpSpPr>
          <a:xfrm flipH="1">
            <a:off x="4015719" y="4326631"/>
            <a:ext cx="317507" cy="243501"/>
            <a:chOff x="6341782" y="2133600"/>
            <a:chExt cx="1887818" cy="1447800"/>
          </a:xfrm>
        </p:grpSpPr>
        <p:sp>
          <p:nvSpPr>
            <p:cNvPr id="121" name="Rectangle 120"/>
            <p:cNvSpPr/>
            <p:nvPr/>
          </p:nvSpPr>
          <p:spPr>
            <a:xfrm rot="19858935">
              <a:off x="6341782" y="3257704"/>
              <a:ext cx="609600" cy="228600"/>
            </a:xfrm>
            <a:prstGeom prst="rect">
              <a:avLst/>
            </a:prstGeom>
            <a:solidFill>
              <a:srgbClr val="FFCC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9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22" name="Oval 121"/>
            <p:cNvSpPr/>
            <p:nvPr/>
          </p:nvSpPr>
          <p:spPr>
            <a:xfrm>
              <a:off x="6705600" y="2133600"/>
              <a:ext cx="1447800" cy="1447800"/>
            </a:xfrm>
            <a:prstGeom prst="ellipse">
              <a:avLst/>
            </a:prstGeom>
            <a:solidFill>
              <a:srgbClr val="FFCC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1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23" name="Chord 122"/>
            <p:cNvSpPr/>
            <p:nvPr/>
          </p:nvSpPr>
          <p:spPr>
            <a:xfrm rot="10800000">
              <a:off x="7772400" y="2478294"/>
              <a:ext cx="457200" cy="761999"/>
            </a:xfrm>
            <a:prstGeom prst="chord">
              <a:avLst>
                <a:gd name="adj1" fmla="val 5459106"/>
                <a:gd name="adj2" fmla="val 1620000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9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124" name="Group 71"/>
          <p:cNvGrpSpPr/>
          <p:nvPr/>
        </p:nvGrpSpPr>
        <p:grpSpPr>
          <a:xfrm>
            <a:off x="3878660" y="5135332"/>
            <a:ext cx="349149" cy="320131"/>
            <a:chOff x="7064916" y="2975769"/>
            <a:chExt cx="1321053" cy="1211262"/>
          </a:xfrm>
          <a:solidFill>
            <a:srgbClr val="FF0000"/>
          </a:solidFill>
        </p:grpSpPr>
        <p:sp>
          <p:nvSpPr>
            <p:cNvPr id="125" name="Freeform 27"/>
            <p:cNvSpPr>
              <a:spLocks/>
            </p:cNvSpPr>
            <p:nvPr/>
          </p:nvSpPr>
          <p:spPr bwMode="auto">
            <a:xfrm rot="3260985" flipV="1">
              <a:off x="7170738" y="2971800"/>
              <a:ext cx="1211262" cy="1219200"/>
            </a:xfrm>
            <a:custGeom>
              <a:avLst/>
              <a:gdLst/>
              <a:ahLst/>
              <a:cxnLst>
                <a:cxn ang="0">
                  <a:pos x="1013" y="660"/>
                </a:cxn>
                <a:cxn ang="0">
                  <a:pos x="993" y="312"/>
                </a:cxn>
                <a:cxn ang="0">
                  <a:pos x="953" y="194"/>
                </a:cxn>
                <a:cxn ang="0">
                  <a:pos x="897" y="144"/>
                </a:cxn>
                <a:cxn ang="0">
                  <a:pos x="837" y="125"/>
                </a:cxn>
                <a:cxn ang="0">
                  <a:pos x="760" y="91"/>
                </a:cxn>
                <a:cxn ang="0">
                  <a:pos x="672" y="50"/>
                </a:cxn>
                <a:cxn ang="0">
                  <a:pos x="595" y="18"/>
                </a:cxn>
                <a:cxn ang="0">
                  <a:pos x="533" y="3"/>
                </a:cxn>
                <a:cxn ang="0">
                  <a:pos x="453" y="0"/>
                </a:cxn>
                <a:cxn ang="0">
                  <a:pos x="367" y="6"/>
                </a:cxn>
                <a:cxn ang="0">
                  <a:pos x="290" y="18"/>
                </a:cxn>
                <a:cxn ang="0">
                  <a:pos x="202" y="94"/>
                </a:cxn>
                <a:cxn ang="0">
                  <a:pos x="116" y="211"/>
                </a:cxn>
                <a:cxn ang="0">
                  <a:pos x="23" y="243"/>
                </a:cxn>
                <a:cxn ang="0">
                  <a:pos x="18" y="328"/>
                </a:cxn>
                <a:cxn ang="0">
                  <a:pos x="42" y="377"/>
                </a:cxn>
                <a:cxn ang="0">
                  <a:pos x="22" y="420"/>
                </a:cxn>
                <a:cxn ang="0">
                  <a:pos x="14" y="451"/>
                </a:cxn>
                <a:cxn ang="0">
                  <a:pos x="53" y="485"/>
                </a:cxn>
                <a:cxn ang="0">
                  <a:pos x="102" y="486"/>
                </a:cxn>
                <a:cxn ang="0">
                  <a:pos x="154" y="469"/>
                </a:cxn>
                <a:cxn ang="0">
                  <a:pos x="156" y="489"/>
                </a:cxn>
                <a:cxn ang="0">
                  <a:pos x="117" y="536"/>
                </a:cxn>
                <a:cxn ang="0">
                  <a:pos x="101" y="559"/>
                </a:cxn>
                <a:cxn ang="0">
                  <a:pos x="133" y="606"/>
                </a:cxn>
                <a:cxn ang="0">
                  <a:pos x="222" y="598"/>
                </a:cxn>
                <a:cxn ang="0">
                  <a:pos x="269" y="644"/>
                </a:cxn>
                <a:cxn ang="0">
                  <a:pos x="291" y="734"/>
                </a:cxn>
                <a:cxn ang="0">
                  <a:pos x="340" y="864"/>
                </a:cxn>
                <a:cxn ang="0">
                  <a:pos x="408" y="964"/>
                </a:cxn>
                <a:cxn ang="0">
                  <a:pos x="447" y="1009"/>
                </a:cxn>
                <a:cxn ang="0">
                  <a:pos x="489" y="504"/>
                </a:cxn>
                <a:cxn ang="0">
                  <a:pos x="446" y="443"/>
                </a:cxn>
                <a:cxn ang="0">
                  <a:pos x="450" y="419"/>
                </a:cxn>
                <a:cxn ang="0">
                  <a:pos x="511" y="380"/>
                </a:cxn>
                <a:cxn ang="0">
                  <a:pos x="566" y="398"/>
                </a:cxn>
                <a:cxn ang="0">
                  <a:pos x="585" y="427"/>
                </a:cxn>
                <a:cxn ang="0">
                  <a:pos x="580" y="448"/>
                </a:cxn>
                <a:cxn ang="0">
                  <a:pos x="542" y="510"/>
                </a:cxn>
                <a:cxn ang="0">
                  <a:pos x="489" y="1045"/>
                </a:cxn>
                <a:cxn ang="0">
                  <a:pos x="570" y="1092"/>
                </a:cxn>
                <a:cxn ang="0">
                  <a:pos x="655" y="1132"/>
                </a:cxn>
                <a:cxn ang="0">
                  <a:pos x="731" y="1170"/>
                </a:cxn>
                <a:cxn ang="0">
                  <a:pos x="797" y="1225"/>
                </a:cxn>
                <a:cxn ang="0">
                  <a:pos x="916" y="1332"/>
                </a:cxn>
                <a:cxn ang="0">
                  <a:pos x="1043" y="1438"/>
                </a:cxn>
                <a:cxn ang="0">
                  <a:pos x="1137" y="1515"/>
                </a:cxn>
                <a:cxn ang="0">
                  <a:pos x="1526" y="1130"/>
                </a:cxn>
                <a:cxn ang="0">
                  <a:pos x="1463" y="1099"/>
                </a:cxn>
                <a:cxn ang="0">
                  <a:pos x="1317" y="1025"/>
                </a:cxn>
                <a:cxn ang="0">
                  <a:pos x="1160" y="936"/>
                </a:cxn>
                <a:cxn ang="0">
                  <a:pos x="1058" y="862"/>
                </a:cxn>
              </a:cxnLst>
              <a:rect l="0" t="0" r="r" b="b"/>
              <a:pathLst>
                <a:path w="1526" h="1536">
                  <a:moveTo>
                    <a:pt x="1058" y="862"/>
                  </a:moveTo>
                  <a:lnTo>
                    <a:pt x="1037" y="817"/>
                  </a:lnTo>
                  <a:lnTo>
                    <a:pt x="1022" y="748"/>
                  </a:lnTo>
                  <a:lnTo>
                    <a:pt x="1013" y="660"/>
                  </a:lnTo>
                  <a:lnTo>
                    <a:pt x="1006" y="565"/>
                  </a:lnTo>
                  <a:lnTo>
                    <a:pt x="1002" y="470"/>
                  </a:lnTo>
                  <a:lnTo>
                    <a:pt x="998" y="382"/>
                  </a:lnTo>
                  <a:lnTo>
                    <a:pt x="993" y="312"/>
                  </a:lnTo>
                  <a:lnTo>
                    <a:pt x="983" y="267"/>
                  </a:lnTo>
                  <a:lnTo>
                    <a:pt x="973" y="239"/>
                  </a:lnTo>
                  <a:lnTo>
                    <a:pt x="963" y="215"/>
                  </a:lnTo>
                  <a:lnTo>
                    <a:pt x="953" y="194"/>
                  </a:lnTo>
                  <a:lnTo>
                    <a:pt x="942" y="176"/>
                  </a:lnTo>
                  <a:lnTo>
                    <a:pt x="929" y="162"/>
                  </a:lnTo>
                  <a:lnTo>
                    <a:pt x="914" y="152"/>
                  </a:lnTo>
                  <a:lnTo>
                    <a:pt x="897" y="144"/>
                  </a:lnTo>
                  <a:lnTo>
                    <a:pt x="875" y="138"/>
                  </a:lnTo>
                  <a:lnTo>
                    <a:pt x="865" y="136"/>
                  </a:lnTo>
                  <a:lnTo>
                    <a:pt x="852" y="131"/>
                  </a:lnTo>
                  <a:lnTo>
                    <a:pt x="837" y="125"/>
                  </a:lnTo>
                  <a:lnTo>
                    <a:pt x="820" y="118"/>
                  </a:lnTo>
                  <a:lnTo>
                    <a:pt x="801" y="109"/>
                  </a:lnTo>
                  <a:lnTo>
                    <a:pt x="782" y="101"/>
                  </a:lnTo>
                  <a:lnTo>
                    <a:pt x="760" y="91"/>
                  </a:lnTo>
                  <a:lnTo>
                    <a:pt x="739" y="80"/>
                  </a:lnTo>
                  <a:lnTo>
                    <a:pt x="717" y="70"/>
                  </a:lnTo>
                  <a:lnTo>
                    <a:pt x="694" y="61"/>
                  </a:lnTo>
                  <a:lnTo>
                    <a:pt x="672" y="50"/>
                  </a:lnTo>
                  <a:lnTo>
                    <a:pt x="651" y="41"/>
                  </a:lnTo>
                  <a:lnTo>
                    <a:pt x="631" y="32"/>
                  </a:lnTo>
                  <a:lnTo>
                    <a:pt x="612" y="24"/>
                  </a:lnTo>
                  <a:lnTo>
                    <a:pt x="595" y="18"/>
                  </a:lnTo>
                  <a:lnTo>
                    <a:pt x="579" y="12"/>
                  </a:lnTo>
                  <a:lnTo>
                    <a:pt x="565" y="9"/>
                  </a:lnTo>
                  <a:lnTo>
                    <a:pt x="550" y="6"/>
                  </a:lnTo>
                  <a:lnTo>
                    <a:pt x="533" y="3"/>
                  </a:lnTo>
                  <a:lnTo>
                    <a:pt x="514" y="2"/>
                  </a:lnTo>
                  <a:lnTo>
                    <a:pt x="495" y="1"/>
                  </a:lnTo>
                  <a:lnTo>
                    <a:pt x="474" y="0"/>
                  </a:lnTo>
                  <a:lnTo>
                    <a:pt x="453" y="0"/>
                  </a:lnTo>
                  <a:lnTo>
                    <a:pt x="431" y="0"/>
                  </a:lnTo>
                  <a:lnTo>
                    <a:pt x="409" y="1"/>
                  </a:lnTo>
                  <a:lnTo>
                    <a:pt x="388" y="3"/>
                  </a:lnTo>
                  <a:lnTo>
                    <a:pt x="367" y="6"/>
                  </a:lnTo>
                  <a:lnTo>
                    <a:pt x="346" y="8"/>
                  </a:lnTo>
                  <a:lnTo>
                    <a:pt x="325" y="10"/>
                  </a:lnTo>
                  <a:lnTo>
                    <a:pt x="307" y="15"/>
                  </a:lnTo>
                  <a:lnTo>
                    <a:pt x="290" y="18"/>
                  </a:lnTo>
                  <a:lnTo>
                    <a:pt x="273" y="23"/>
                  </a:lnTo>
                  <a:lnTo>
                    <a:pt x="248" y="38"/>
                  </a:lnTo>
                  <a:lnTo>
                    <a:pt x="224" y="63"/>
                  </a:lnTo>
                  <a:lnTo>
                    <a:pt x="202" y="94"/>
                  </a:lnTo>
                  <a:lnTo>
                    <a:pt x="180" y="129"/>
                  </a:lnTo>
                  <a:lnTo>
                    <a:pt x="158" y="162"/>
                  </a:lnTo>
                  <a:lnTo>
                    <a:pt x="138" y="191"/>
                  </a:lnTo>
                  <a:lnTo>
                    <a:pt x="116" y="211"/>
                  </a:lnTo>
                  <a:lnTo>
                    <a:pt x="93" y="219"/>
                  </a:lnTo>
                  <a:lnTo>
                    <a:pt x="67" y="222"/>
                  </a:lnTo>
                  <a:lnTo>
                    <a:pt x="44" y="230"/>
                  </a:lnTo>
                  <a:lnTo>
                    <a:pt x="23" y="243"/>
                  </a:lnTo>
                  <a:lnTo>
                    <a:pt x="8" y="260"/>
                  </a:lnTo>
                  <a:lnTo>
                    <a:pt x="0" y="281"/>
                  </a:lnTo>
                  <a:lnTo>
                    <a:pt x="3" y="304"/>
                  </a:lnTo>
                  <a:lnTo>
                    <a:pt x="18" y="328"/>
                  </a:lnTo>
                  <a:lnTo>
                    <a:pt x="47" y="355"/>
                  </a:lnTo>
                  <a:lnTo>
                    <a:pt x="48" y="359"/>
                  </a:lnTo>
                  <a:lnTo>
                    <a:pt x="45" y="366"/>
                  </a:lnTo>
                  <a:lnTo>
                    <a:pt x="42" y="377"/>
                  </a:lnTo>
                  <a:lnTo>
                    <a:pt x="37" y="389"/>
                  </a:lnTo>
                  <a:lnTo>
                    <a:pt x="32" y="401"/>
                  </a:lnTo>
                  <a:lnTo>
                    <a:pt x="27" y="411"/>
                  </a:lnTo>
                  <a:lnTo>
                    <a:pt x="22" y="420"/>
                  </a:lnTo>
                  <a:lnTo>
                    <a:pt x="19" y="425"/>
                  </a:lnTo>
                  <a:lnTo>
                    <a:pt x="14" y="433"/>
                  </a:lnTo>
                  <a:lnTo>
                    <a:pt x="13" y="442"/>
                  </a:lnTo>
                  <a:lnTo>
                    <a:pt x="14" y="451"/>
                  </a:lnTo>
                  <a:lnTo>
                    <a:pt x="20" y="462"/>
                  </a:lnTo>
                  <a:lnTo>
                    <a:pt x="28" y="471"/>
                  </a:lnTo>
                  <a:lnTo>
                    <a:pt x="40" y="479"/>
                  </a:lnTo>
                  <a:lnTo>
                    <a:pt x="53" y="485"/>
                  </a:lnTo>
                  <a:lnTo>
                    <a:pt x="70" y="489"/>
                  </a:lnTo>
                  <a:lnTo>
                    <a:pt x="79" y="489"/>
                  </a:lnTo>
                  <a:lnTo>
                    <a:pt x="89" y="488"/>
                  </a:lnTo>
                  <a:lnTo>
                    <a:pt x="102" y="486"/>
                  </a:lnTo>
                  <a:lnTo>
                    <a:pt x="116" y="481"/>
                  </a:lnTo>
                  <a:lnTo>
                    <a:pt x="129" y="478"/>
                  </a:lnTo>
                  <a:lnTo>
                    <a:pt x="142" y="473"/>
                  </a:lnTo>
                  <a:lnTo>
                    <a:pt x="154" y="469"/>
                  </a:lnTo>
                  <a:lnTo>
                    <a:pt x="163" y="465"/>
                  </a:lnTo>
                  <a:lnTo>
                    <a:pt x="164" y="469"/>
                  </a:lnTo>
                  <a:lnTo>
                    <a:pt x="162" y="476"/>
                  </a:lnTo>
                  <a:lnTo>
                    <a:pt x="156" y="489"/>
                  </a:lnTo>
                  <a:lnTo>
                    <a:pt x="142" y="510"/>
                  </a:lnTo>
                  <a:lnTo>
                    <a:pt x="133" y="522"/>
                  </a:lnTo>
                  <a:lnTo>
                    <a:pt x="125" y="530"/>
                  </a:lnTo>
                  <a:lnTo>
                    <a:pt x="117" y="536"/>
                  </a:lnTo>
                  <a:lnTo>
                    <a:pt x="111" y="540"/>
                  </a:lnTo>
                  <a:lnTo>
                    <a:pt x="105" y="545"/>
                  </a:lnTo>
                  <a:lnTo>
                    <a:pt x="102" y="551"/>
                  </a:lnTo>
                  <a:lnTo>
                    <a:pt x="101" y="559"/>
                  </a:lnTo>
                  <a:lnTo>
                    <a:pt x="101" y="569"/>
                  </a:lnTo>
                  <a:lnTo>
                    <a:pt x="105" y="582"/>
                  </a:lnTo>
                  <a:lnTo>
                    <a:pt x="117" y="594"/>
                  </a:lnTo>
                  <a:lnTo>
                    <a:pt x="133" y="606"/>
                  </a:lnTo>
                  <a:lnTo>
                    <a:pt x="154" y="613"/>
                  </a:lnTo>
                  <a:lnTo>
                    <a:pt x="176" y="615"/>
                  </a:lnTo>
                  <a:lnTo>
                    <a:pt x="199" y="610"/>
                  </a:lnTo>
                  <a:lnTo>
                    <a:pt x="222" y="598"/>
                  </a:lnTo>
                  <a:lnTo>
                    <a:pt x="242" y="574"/>
                  </a:lnTo>
                  <a:lnTo>
                    <a:pt x="254" y="598"/>
                  </a:lnTo>
                  <a:lnTo>
                    <a:pt x="262" y="621"/>
                  </a:lnTo>
                  <a:lnTo>
                    <a:pt x="269" y="644"/>
                  </a:lnTo>
                  <a:lnTo>
                    <a:pt x="276" y="667"/>
                  </a:lnTo>
                  <a:lnTo>
                    <a:pt x="280" y="690"/>
                  </a:lnTo>
                  <a:lnTo>
                    <a:pt x="285" y="712"/>
                  </a:lnTo>
                  <a:lnTo>
                    <a:pt x="291" y="734"/>
                  </a:lnTo>
                  <a:lnTo>
                    <a:pt x="298" y="756"/>
                  </a:lnTo>
                  <a:lnTo>
                    <a:pt x="314" y="799"/>
                  </a:lnTo>
                  <a:lnTo>
                    <a:pt x="328" y="835"/>
                  </a:lnTo>
                  <a:lnTo>
                    <a:pt x="340" y="864"/>
                  </a:lnTo>
                  <a:lnTo>
                    <a:pt x="353" y="889"/>
                  </a:lnTo>
                  <a:lnTo>
                    <a:pt x="368" y="912"/>
                  </a:lnTo>
                  <a:lnTo>
                    <a:pt x="386" y="936"/>
                  </a:lnTo>
                  <a:lnTo>
                    <a:pt x="408" y="964"/>
                  </a:lnTo>
                  <a:lnTo>
                    <a:pt x="436" y="998"/>
                  </a:lnTo>
                  <a:lnTo>
                    <a:pt x="439" y="1002"/>
                  </a:lnTo>
                  <a:lnTo>
                    <a:pt x="444" y="1006"/>
                  </a:lnTo>
                  <a:lnTo>
                    <a:pt x="447" y="1009"/>
                  </a:lnTo>
                  <a:lnTo>
                    <a:pt x="451" y="1014"/>
                  </a:lnTo>
                  <a:lnTo>
                    <a:pt x="515" y="522"/>
                  </a:lnTo>
                  <a:lnTo>
                    <a:pt x="503" y="516"/>
                  </a:lnTo>
                  <a:lnTo>
                    <a:pt x="489" y="504"/>
                  </a:lnTo>
                  <a:lnTo>
                    <a:pt x="476" y="489"/>
                  </a:lnTo>
                  <a:lnTo>
                    <a:pt x="465" y="472"/>
                  </a:lnTo>
                  <a:lnTo>
                    <a:pt x="454" y="456"/>
                  </a:lnTo>
                  <a:lnTo>
                    <a:pt x="446" y="443"/>
                  </a:lnTo>
                  <a:lnTo>
                    <a:pt x="442" y="433"/>
                  </a:lnTo>
                  <a:lnTo>
                    <a:pt x="439" y="430"/>
                  </a:lnTo>
                  <a:lnTo>
                    <a:pt x="443" y="426"/>
                  </a:lnTo>
                  <a:lnTo>
                    <a:pt x="450" y="419"/>
                  </a:lnTo>
                  <a:lnTo>
                    <a:pt x="462" y="409"/>
                  </a:lnTo>
                  <a:lnTo>
                    <a:pt x="477" y="398"/>
                  </a:lnTo>
                  <a:lnTo>
                    <a:pt x="494" y="388"/>
                  </a:lnTo>
                  <a:lnTo>
                    <a:pt x="511" y="380"/>
                  </a:lnTo>
                  <a:lnTo>
                    <a:pt x="528" y="378"/>
                  </a:lnTo>
                  <a:lnTo>
                    <a:pt x="543" y="381"/>
                  </a:lnTo>
                  <a:lnTo>
                    <a:pt x="556" y="389"/>
                  </a:lnTo>
                  <a:lnTo>
                    <a:pt x="566" y="398"/>
                  </a:lnTo>
                  <a:lnTo>
                    <a:pt x="574" y="406"/>
                  </a:lnTo>
                  <a:lnTo>
                    <a:pt x="579" y="415"/>
                  </a:lnTo>
                  <a:lnTo>
                    <a:pt x="582" y="423"/>
                  </a:lnTo>
                  <a:lnTo>
                    <a:pt x="585" y="427"/>
                  </a:lnTo>
                  <a:lnTo>
                    <a:pt x="586" y="432"/>
                  </a:lnTo>
                  <a:lnTo>
                    <a:pt x="586" y="433"/>
                  </a:lnTo>
                  <a:lnTo>
                    <a:pt x="585" y="438"/>
                  </a:lnTo>
                  <a:lnTo>
                    <a:pt x="580" y="448"/>
                  </a:lnTo>
                  <a:lnTo>
                    <a:pt x="573" y="463"/>
                  </a:lnTo>
                  <a:lnTo>
                    <a:pt x="564" y="479"/>
                  </a:lnTo>
                  <a:lnTo>
                    <a:pt x="553" y="496"/>
                  </a:lnTo>
                  <a:lnTo>
                    <a:pt x="542" y="510"/>
                  </a:lnTo>
                  <a:lnTo>
                    <a:pt x="529" y="521"/>
                  </a:lnTo>
                  <a:lnTo>
                    <a:pt x="517" y="523"/>
                  </a:lnTo>
                  <a:lnTo>
                    <a:pt x="471" y="1031"/>
                  </a:lnTo>
                  <a:lnTo>
                    <a:pt x="489" y="1045"/>
                  </a:lnTo>
                  <a:lnTo>
                    <a:pt x="507" y="1057"/>
                  </a:lnTo>
                  <a:lnTo>
                    <a:pt x="528" y="1070"/>
                  </a:lnTo>
                  <a:lnTo>
                    <a:pt x="549" y="1082"/>
                  </a:lnTo>
                  <a:lnTo>
                    <a:pt x="570" y="1092"/>
                  </a:lnTo>
                  <a:lnTo>
                    <a:pt x="592" y="1102"/>
                  </a:lnTo>
                  <a:lnTo>
                    <a:pt x="612" y="1113"/>
                  </a:lnTo>
                  <a:lnTo>
                    <a:pt x="634" y="1123"/>
                  </a:lnTo>
                  <a:lnTo>
                    <a:pt x="655" y="1132"/>
                  </a:lnTo>
                  <a:lnTo>
                    <a:pt x="676" y="1142"/>
                  </a:lnTo>
                  <a:lnTo>
                    <a:pt x="695" y="1152"/>
                  </a:lnTo>
                  <a:lnTo>
                    <a:pt x="714" y="1161"/>
                  </a:lnTo>
                  <a:lnTo>
                    <a:pt x="731" y="1170"/>
                  </a:lnTo>
                  <a:lnTo>
                    <a:pt x="746" y="1181"/>
                  </a:lnTo>
                  <a:lnTo>
                    <a:pt x="761" y="1191"/>
                  </a:lnTo>
                  <a:lnTo>
                    <a:pt x="772" y="1202"/>
                  </a:lnTo>
                  <a:lnTo>
                    <a:pt x="797" y="1225"/>
                  </a:lnTo>
                  <a:lnTo>
                    <a:pt x="824" y="1250"/>
                  </a:lnTo>
                  <a:lnTo>
                    <a:pt x="854" y="1276"/>
                  </a:lnTo>
                  <a:lnTo>
                    <a:pt x="885" y="1304"/>
                  </a:lnTo>
                  <a:lnTo>
                    <a:pt x="916" y="1332"/>
                  </a:lnTo>
                  <a:lnTo>
                    <a:pt x="950" y="1359"/>
                  </a:lnTo>
                  <a:lnTo>
                    <a:pt x="981" y="1387"/>
                  </a:lnTo>
                  <a:lnTo>
                    <a:pt x="1013" y="1414"/>
                  </a:lnTo>
                  <a:lnTo>
                    <a:pt x="1043" y="1438"/>
                  </a:lnTo>
                  <a:lnTo>
                    <a:pt x="1071" y="1461"/>
                  </a:lnTo>
                  <a:lnTo>
                    <a:pt x="1096" y="1481"/>
                  </a:lnTo>
                  <a:lnTo>
                    <a:pt x="1118" y="1500"/>
                  </a:lnTo>
                  <a:lnTo>
                    <a:pt x="1137" y="1515"/>
                  </a:lnTo>
                  <a:lnTo>
                    <a:pt x="1150" y="1526"/>
                  </a:lnTo>
                  <a:lnTo>
                    <a:pt x="1158" y="1533"/>
                  </a:lnTo>
                  <a:lnTo>
                    <a:pt x="1162" y="1536"/>
                  </a:lnTo>
                  <a:lnTo>
                    <a:pt x="1526" y="1130"/>
                  </a:lnTo>
                  <a:lnTo>
                    <a:pt x="1521" y="1128"/>
                  </a:lnTo>
                  <a:lnTo>
                    <a:pt x="1509" y="1122"/>
                  </a:lnTo>
                  <a:lnTo>
                    <a:pt x="1489" y="1112"/>
                  </a:lnTo>
                  <a:lnTo>
                    <a:pt x="1463" y="1099"/>
                  </a:lnTo>
                  <a:lnTo>
                    <a:pt x="1432" y="1084"/>
                  </a:lnTo>
                  <a:lnTo>
                    <a:pt x="1396" y="1066"/>
                  </a:lnTo>
                  <a:lnTo>
                    <a:pt x="1358" y="1046"/>
                  </a:lnTo>
                  <a:lnTo>
                    <a:pt x="1317" y="1025"/>
                  </a:lnTo>
                  <a:lnTo>
                    <a:pt x="1276" y="1003"/>
                  </a:lnTo>
                  <a:lnTo>
                    <a:pt x="1236" y="981"/>
                  </a:lnTo>
                  <a:lnTo>
                    <a:pt x="1196" y="958"/>
                  </a:lnTo>
                  <a:lnTo>
                    <a:pt x="1160" y="936"/>
                  </a:lnTo>
                  <a:lnTo>
                    <a:pt x="1126" y="916"/>
                  </a:lnTo>
                  <a:lnTo>
                    <a:pt x="1097" y="896"/>
                  </a:lnTo>
                  <a:lnTo>
                    <a:pt x="1074" y="878"/>
                  </a:lnTo>
                  <a:lnTo>
                    <a:pt x="1058" y="862"/>
                  </a:lnTo>
                  <a:close/>
                </a:path>
              </a:pathLst>
            </a:custGeom>
            <a:grp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8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126" name="Freeform 28"/>
            <p:cNvSpPr>
              <a:spLocks/>
            </p:cNvSpPr>
            <p:nvPr/>
          </p:nvSpPr>
          <p:spPr bwMode="auto">
            <a:xfrm rot="3260985" flipV="1">
              <a:off x="7626445" y="3194231"/>
              <a:ext cx="52387" cy="404813"/>
            </a:xfrm>
            <a:custGeom>
              <a:avLst/>
              <a:gdLst/>
              <a:ahLst/>
              <a:cxnLst>
                <a:cxn ang="0">
                  <a:pos x="64" y="1"/>
                </a:cxn>
                <a:cxn ang="0">
                  <a:pos x="64" y="0"/>
                </a:cxn>
                <a:cxn ang="0">
                  <a:pos x="64" y="0"/>
                </a:cxn>
                <a:cxn ang="0">
                  <a:pos x="64" y="0"/>
                </a:cxn>
                <a:cxn ang="0">
                  <a:pos x="64" y="0"/>
                </a:cxn>
                <a:cxn ang="0">
                  <a:pos x="0" y="492"/>
                </a:cxn>
                <a:cxn ang="0">
                  <a:pos x="5" y="496"/>
                </a:cxn>
                <a:cxn ang="0">
                  <a:pos x="10" y="500"/>
                </a:cxn>
                <a:cxn ang="0">
                  <a:pos x="15" y="504"/>
                </a:cxn>
                <a:cxn ang="0">
                  <a:pos x="20" y="509"/>
                </a:cxn>
                <a:cxn ang="0">
                  <a:pos x="66" y="1"/>
                </a:cxn>
                <a:cxn ang="0">
                  <a:pos x="66" y="1"/>
                </a:cxn>
                <a:cxn ang="0">
                  <a:pos x="66" y="1"/>
                </a:cxn>
                <a:cxn ang="0">
                  <a:pos x="66" y="1"/>
                </a:cxn>
                <a:cxn ang="0">
                  <a:pos x="64" y="1"/>
                </a:cxn>
              </a:cxnLst>
              <a:rect l="0" t="0" r="r" b="b"/>
              <a:pathLst>
                <a:path w="66" h="509">
                  <a:moveTo>
                    <a:pt x="64" y="1"/>
                  </a:move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0" y="492"/>
                  </a:lnTo>
                  <a:lnTo>
                    <a:pt x="5" y="496"/>
                  </a:lnTo>
                  <a:lnTo>
                    <a:pt x="10" y="500"/>
                  </a:lnTo>
                  <a:lnTo>
                    <a:pt x="15" y="504"/>
                  </a:lnTo>
                  <a:lnTo>
                    <a:pt x="20" y="509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4" y="1"/>
                  </a:lnTo>
                  <a:close/>
                </a:path>
              </a:pathLst>
            </a:custGeom>
            <a:grp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8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127" name="Freeform 29"/>
            <p:cNvSpPr>
              <a:spLocks/>
            </p:cNvSpPr>
            <p:nvPr/>
          </p:nvSpPr>
          <p:spPr bwMode="auto">
            <a:xfrm rot="3260985" flipV="1">
              <a:off x="7093491" y="3444015"/>
              <a:ext cx="63500" cy="120650"/>
            </a:xfrm>
            <a:custGeom>
              <a:avLst/>
              <a:gdLst/>
              <a:ahLst/>
              <a:cxnLst>
                <a:cxn ang="0">
                  <a:pos x="74" y="9"/>
                </a:cxn>
                <a:cxn ang="0">
                  <a:pos x="68" y="23"/>
                </a:cxn>
                <a:cxn ang="0">
                  <a:pos x="59" y="41"/>
                </a:cxn>
                <a:cxn ang="0">
                  <a:pos x="48" y="63"/>
                </a:cxn>
                <a:cxn ang="0">
                  <a:pos x="35" y="84"/>
                </a:cxn>
                <a:cxn ang="0">
                  <a:pos x="22" y="104"/>
                </a:cxn>
                <a:cxn ang="0">
                  <a:pos x="12" y="121"/>
                </a:cxn>
                <a:cxn ang="0">
                  <a:pos x="4" y="132"/>
                </a:cxn>
                <a:cxn ang="0">
                  <a:pos x="1" y="137"/>
                </a:cxn>
                <a:cxn ang="0">
                  <a:pos x="0" y="137"/>
                </a:cxn>
                <a:cxn ang="0">
                  <a:pos x="0" y="139"/>
                </a:cxn>
                <a:cxn ang="0">
                  <a:pos x="5" y="141"/>
                </a:cxn>
                <a:cxn ang="0">
                  <a:pos x="19" y="146"/>
                </a:cxn>
                <a:cxn ang="0">
                  <a:pos x="23" y="147"/>
                </a:cxn>
                <a:cxn ang="0">
                  <a:pos x="28" y="148"/>
                </a:cxn>
                <a:cxn ang="0">
                  <a:pos x="33" y="149"/>
                </a:cxn>
                <a:cxn ang="0">
                  <a:pos x="37" y="150"/>
                </a:cxn>
                <a:cxn ang="0">
                  <a:pos x="43" y="132"/>
                </a:cxn>
                <a:cxn ang="0">
                  <a:pos x="48" y="112"/>
                </a:cxn>
                <a:cxn ang="0">
                  <a:pos x="53" y="94"/>
                </a:cxn>
                <a:cxn ang="0">
                  <a:pos x="59" y="74"/>
                </a:cxn>
                <a:cxn ang="0">
                  <a:pos x="64" y="56"/>
                </a:cxn>
                <a:cxn ang="0">
                  <a:pos x="69" y="36"/>
                </a:cxn>
                <a:cxn ang="0">
                  <a:pos x="75" y="18"/>
                </a:cxn>
                <a:cxn ang="0">
                  <a:pos x="81" y="0"/>
                </a:cxn>
                <a:cxn ang="0">
                  <a:pos x="79" y="2"/>
                </a:cxn>
                <a:cxn ang="0">
                  <a:pos x="76" y="4"/>
                </a:cxn>
                <a:cxn ang="0">
                  <a:pos x="75" y="6"/>
                </a:cxn>
                <a:cxn ang="0">
                  <a:pos x="74" y="9"/>
                </a:cxn>
              </a:cxnLst>
              <a:rect l="0" t="0" r="r" b="b"/>
              <a:pathLst>
                <a:path w="81" h="150">
                  <a:moveTo>
                    <a:pt x="74" y="9"/>
                  </a:moveTo>
                  <a:lnTo>
                    <a:pt x="68" y="23"/>
                  </a:lnTo>
                  <a:lnTo>
                    <a:pt x="59" y="41"/>
                  </a:lnTo>
                  <a:lnTo>
                    <a:pt x="48" y="63"/>
                  </a:lnTo>
                  <a:lnTo>
                    <a:pt x="35" y="84"/>
                  </a:lnTo>
                  <a:lnTo>
                    <a:pt x="22" y="104"/>
                  </a:lnTo>
                  <a:lnTo>
                    <a:pt x="12" y="121"/>
                  </a:lnTo>
                  <a:lnTo>
                    <a:pt x="4" y="132"/>
                  </a:lnTo>
                  <a:lnTo>
                    <a:pt x="1" y="137"/>
                  </a:lnTo>
                  <a:lnTo>
                    <a:pt x="0" y="137"/>
                  </a:lnTo>
                  <a:lnTo>
                    <a:pt x="0" y="139"/>
                  </a:lnTo>
                  <a:lnTo>
                    <a:pt x="5" y="141"/>
                  </a:lnTo>
                  <a:lnTo>
                    <a:pt x="19" y="146"/>
                  </a:lnTo>
                  <a:lnTo>
                    <a:pt x="23" y="147"/>
                  </a:lnTo>
                  <a:lnTo>
                    <a:pt x="28" y="148"/>
                  </a:lnTo>
                  <a:lnTo>
                    <a:pt x="33" y="149"/>
                  </a:lnTo>
                  <a:lnTo>
                    <a:pt x="37" y="150"/>
                  </a:lnTo>
                  <a:lnTo>
                    <a:pt x="43" y="132"/>
                  </a:lnTo>
                  <a:lnTo>
                    <a:pt x="48" y="112"/>
                  </a:lnTo>
                  <a:lnTo>
                    <a:pt x="53" y="94"/>
                  </a:lnTo>
                  <a:lnTo>
                    <a:pt x="59" y="74"/>
                  </a:lnTo>
                  <a:lnTo>
                    <a:pt x="64" y="56"/>
                  </a:lnTo>
                  <a:lnTo>
                    <a:pt x="69" y="36"/>
                  </a:lnTo>
                  <a:lnTo>
                    <a:pt x="75" y="18"/>
                  </a:lnTo>
                  <a:lnTo>
                    <a:pt x="81" y="0"/>
                  </a:lnTo>
                  <a:lnTo>
                    <a:pt x="79" y="2"/>
                  </a:lnTo>
                  <a:lnTo>
                    <a:pt x="76" y="4"/>
                  </a:lnTo>
                  <a:lnTo>
                    <a:pt x="75" y="6"/>
                  </a:lnTo>
                  <a:lnTo>
                    <a:pt x="74" y="9"/>
                  </a:lnTo>
                  <a:close/>
                </a:path>
              </a:pathLst>
            </a:custGeom>
            <a:grp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8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128" name="Freeform 30"/>
            <p:cNvSpPr>
              <a:spLocks/>
            </p:cNvSpPr>
            <p:nvPr/>
          </p:nvSpPr>
          <p:spPr bwMode="auto">
            <a:xfrm rot="3260985" flipV="1">
              <a:off x="7188737" y="3058249"/>
              <a:ext cx="1004887" cy="1023938"/>
            </a:xfrm>
            <a:custGeom>
              <a:avLst/>
              <a:gdLst/>
              <a:ahLst/>
              <a:cxnLst>
                <a:cxn ang="0">
                  <a:pos x="1226" y="1099"/>
                </a:cxn>
                <a:cxn ang="0">
                  <a:pos x="1152" y="1109"/>
                </a:cxn>
                <a:cxn ang="0">
                  <a:pos x="1203" y="1041"/>
                </a:cxn>
                <a:cxn ang="0">
                  <a:pos x="1149" y="1076"/>
                </a:cxn>
                <a:cxn ang="0">
                  <a:pos x="1104" y="1073"/>
                </a:cxn>
                <a:cxn ang="0">
                  <a:pos x="1136" y="1016"/>
                </a:cxn>
                <a:cxn ang="0">
                  <a:pos x="1067" y="1056"/>
                </a:cxn>
                <a:cxn ang="0">
                  <a:pos x="1047" y="1025"/>
                </a:cxn>
                <a:cxn ang="0">
                  <a:pos x="1081" y="969"/>
                </a:cxn>
                <a:cxn ang="0">
                  <a:pos x="985" y="1031"/>
                </a:cxn>
                <a:cxn ang="0">
                  <a:pos x="1007" y="979"/>
                </a:cxn>
                <a:cxn ang="0">
                  <a:pos x="1028" y="939"/>
                </a:cxn>
                <a:cxn ang="0">
                  <a:pos x="922" y="996"/>
                </a:cxn>
                <a:cxn ang="0">
                  <a:pos x="956" y="949"/>
                </a:cxn>
                <a:cxn ang="0">
                  <a:pos x="958" y="925"/>
                </a:cxn>
                <a:cxn ang="0">
                  <a:pos x="870" y="959"/>
                </a:cxn>
                <a:cxn ang="0">
                  <a:pos x="920" y="901"/>
                </a:cxn>
                <a:cxn ang="0">
                  <a:pos x="835" y="922"/>
                </a:cxn>
                <a:cxn ang="0">
                  <a:pos x="795" y="848"/>
                </a:cxn>
                <a:cxn ang="0">
                  <a:pos x="751" y="860"/>
                </a:cxn>
                <a:cxn ang="0">
                  <a:pos x="686" y="767"/>
                </a:cxn>
                <a:cxn ang="0">
                  <a:pos x="742" y="679"/>
                </a:cxn>
                <a:cxn ang="0">
                  <a:pos x="763" y="621"/>
                </a:cxn>
                <a:cxn ang="0">
                  <a:pos x="833" y="368"/>
                </a:cxn>
                <a:cxn ang="0">
                  <a:pos x="851" y="205"/>
                </a:cxn>
                <a:cxn ang="0">
                  <a:pos x="734" y="145"/>
                </a:cxn>
                <a:cxn ang="0">
                  <a:pos x="560" y="43"/>
                </a:cxn>
                <a:cxn ang="0">
                  <a:pos x="510" y="16"/>
                </a:cxn>
                <a:cxn ang="0">
                  <a:pos x="381" y="4"/>
                </a:cxn>
                <a:cxn ang="0">
                  <a:pos x="283" y="12"/>
                </a:cxn>
                <a:cxn ang="0">
                  <a:pos x="236" y="100"/>
                </a:cxn>
                <a:cxn ang="0">
                  <a:pos x="223" y="174"/>
                </a:cxn>
                <a:cxn ang="0">
                  <a:pos x="273" y="115"/>
                </a:cxn>
                <a:cxn ang="0">
                  <a:pos x="314" y="126"/>
                </a:cxn>
                <a:cxn ang="0">
                  <a:pos x="389" y="124"/>
                </a:cxn>
                <a:cxn ang="0">
                  <a:pos x="439" y="144"/>
                </a:cxn>
                <a:cxn ang="0">
                  <a:pos x="495" y="177"/>
                </a:cxn>
                <a:cxn ang="0">
                  <a:pos x="559" y="223"/>
                </a:cxn>
                <a:cxn ang="0">
                  <a:pos x="612" y="324"/>
                </a:cxn>
                <a:cxn ang="0">
                  <a:pos x="585" y="424"/>
                </a:cxn>
                <a:cxn ang="0">
                  <a:pos x="481" y="558"/>
                </a:cxn>
                <a:cxn ang="0">
                  <a:pos x="404" y="496"/>
                </a:cxn>
                <a:cxn ang="0">
                  <a:pos x="288" y="362"/>
                </a:cxn>
                <a:cxn ang="0">
                  <a:pos x="190" y="270"/>
                </a:cxn>
                <a:cxn ang="0">
                  <a:pos x="85" y="230"/>
                </a:cxn>
                <a:cxn ang="0">
                  <a:pos x="11" y="224"/>
                </a:cxn>
                <a:cxn ang="0">
                  <a:pos x="54" y="253"/>
                </a:cxn>
                <a:cxn ang="0">
                  <a:pos x="146" y="294"/>
                </a:cxn>
                <a:cxn ang="0">
                  <a:pos x="146" y="360"/>
                </a:cxn>
                <a:cxn ang="0">
                  <a:pos x="161" y="395"/>
                </a:cxn>
                <a:cxn ang="0">
                  <a:pos x="205" y="470"/>
                </a:cxn>
                <a:cxn ang="0">
                  <a:pos x="241" y="503"/>
                </a:cxn>
                <a:cxn ang="0">
                  <a:pos x="373" y="715"/>
                </a:cxn>
                <a:cxn ang="0">
                  <a:pos x="451" y="835"/>
                </a:cxn>
                <a:cxn ang="0">
                  <a:pos x="544" y="904"/>
                </a:cxn>
                <a:cxn ang="0">
                  <a:pos x="636" y="957"/>
                </a:cxn>
                <a:cxn ang="0">
                  <a:pos x="695" y="985"/>
                </a:cxn>
                <a:cxn ang="0">
                  <a:pos x="1083" y="1289"/>
                </a:cxn>
                <a:cxn ang="0">
                  <a:pos x="1222" y="1140"/>
                </a:cxn>
              </a:cxnLst>
              <a:rect l="0" t="0" r="r" b="b"/>
              <a:pathLst>
                <a:path w="1266" h="1289">
                  <a:moveTo>
                    <a:pt x="1221" y="1139"/>
                  </a:moveTo>
                  <a:lnTo>
                    <a:pt x="1266" y="1078"/>
                  </a:lnTo>
                  <a:lnTo>
                    <a:pt x="1264" y="1079"/>
                  </a:lnTo>
                  <a:lnTo>
                    <a:pt x="1258" y="1081"/>
                  </a:lnTo>
                  <a:lnTo>
                    <a:pt x="1250" y="1086"/>
                  </a:lnTo>
                  <a:lnTo>
                    <a:pt x="1238" y="1092"/>
                  </a:lnTo>
                  <a:lnTo>
                    <a:pt x="1226" y="1099"/>
                  </a:lnTo>
                  <a:lnTo>
                    <a:pt x="1212" y="1107"/>
                  </a:lnTo>
                  <a:lnTo>
                    <a:pt x="1197" y="1115"/>
                  </a:lnTo>
                  <a:lnTo>
                    <a:pt x="1182" y="1123"/>
                  </a:lnTo>
                  <a:lnTo>
                    <a:pt x="1175" y="1119"/>
                  </a:lnTo>
                  <a:lnTo>
                    <a:pt x="1167" y="1116"/>
                  </a:lnTo>
                  <a:lnTo>
                    <a:pt x="1160" y="1113"/>
                  </a:lnTo>
                  <a:lnTo>
                    <a:pt x="1152" y="1109"/>
                  </a:lnTo>
                  <a:lnTo>
                    <a:pt x="1161" y="1096"/>
                  </a:lnTo>
                  <a:lnTo>
                    <a:pt x="1169" y="1085"/>
                  </a:lnTo>
                  <a:lnTo>
                    <a:pt x="1178" y="1073"/>
                  </a:lnTo>
                  <a:lnTo>
                    <a:pt x="1187" y="1062"/>
                  </a:lnTo>
                  <a:lnTo>
                    <a:pt x="1193" y="1054"/>
                  </a:lnTo>
                  <a:lnTo>
                    <a:pt x="1199" y="1046"/>
                  </a:lnTo>
                  <a:lnTo>
                    <a:pt x="1203" y="1041"/>
                  </a:lnTo>
                  <a:lnTo>
                    <a:pt x="1204" y="1040"/>
                  </a:lnTo>
                  <a:lnTo>
                    <a:pt x="1202" y="1041"/>
                  </a:lnTo>
                  <a:lnTo>
                    <a:pt x="1196" y="1045"/>
                  </a:lnTo>
                  <a:lnTo>
                    <a:pt x="1187" y="1050"/>
                  </a:lnTo>
                  <a:lnTo>
                    <a:pt x="1176" y="1058"/>
                  </a:lnTo>
                  <a:lnTo>
                    <a:pt x="1162" y="1066"/>
                  </a:lnTo>
                  <a:lnTo>
                    <a:pt x="1149" y="1076"/>
                  </a:lnTo>
                  <a:lnTo>
                    <a:pt x="1135" y="1086"/>
                  </a:lnTo>
                  <a:lnTo>
                    <a:pt x="1121" y="1095"/>
                  </a:lnTo>
                  <a:lnTo>
                    <a:pt x="1115" y="1093"/>
                  </a:lnTo>
                  <a:lnTo>
                    <a:pt x="1109" y="1090"/>
                  </a:lnTo>
                  <a:lnTo>
                    <a:pt x="1104" y="1087"/>
                  </a:lnTo>
                  <a:lnTo>
                    <a:pt x="1098" y="1085"/>
                  </a:lnTo>
                  <a:lnTo>
                    <a:pt x="1104" y="1073"/>
                  </a:lnTo>
                  <a:lnTo>
                    <a:pt x="1110" y="1061"/>
                  </a:lnTo>
                  <a:lnTo>
                    <a:pt x="1117" y="1049"/>
                  </a:lnTo>
                  <a:lnTo>
                    <a:pt x="1123" y="1039"/>
                  </a:lnTo>
                  <a:lnTo>
                    <a:pt x="1128" y="1030"/>
                  </a:lnTo>
                  <a:lnTo>
                    <a:pt x="1132" y="1023"/>
                  </a:lnTo>
                  <a:lnTo>
                    <a:pt x="1135" y="1017"/>
                  </a:lnTo>
                  <a:lnTo>
                    <a:pt x="1136" y="1016"/>
                  </a:lnTo>
                  <a:lnTo>
                    <a:pt x="1134" y="1017"/>
                  </a:lnTo>
                  <a:lnTo>
                    <a:pt x="1128" y="1020"/>
                  </a:lnTo>
                  <a:lnTo>
                    <a:pt x="1119" y="1026"/>
                  </a:lnTo>
                  <a:lnTo>
                    <a:pt x="1107" y="1032"/>
                  </a:lnTo>
                  <a:lnTo>
                    <a:pt x="1094" y="1040"/>
                  </a:lnTo>
                  <a:lnTo>
                    <a:pt x="1081" y="1048"/>
                  </a:lnTo>
                  <a:lnTo>
                    <a:pt x="1067" y="1056"/>
                  </a:lnTo>
                  <a:lnTo>
                    <a:pt x="1053" y="1064"/>
                  </a:lnTo>
                  <a:lnTo>
                    <a:pt x="1047" y="1062"/>
                  </a:lnTo>
                  <a:lnTo>
                    <a:pt x="1043" y="1058"/>
                  </a:lnTo>
                  <a:lnTo>
                    <a:pt x="1037" y="1056"/>
                  </a:lnTo>
                  <a:lnTo>
                    <a:pt x="1031" y="1054"/>
                  </a:lnTo>
                  <a:lnTo>
                    <a:pt x="1039" y="1040"/>
                  </a:lnTo>
                  <a:lnTo>
                    <a:pt x="1047" y="1025"/>
                  </a:lnTo>
                  <a:lnTo>
                    <a:pt x="1056" y="1010"/>
                  </a:lnTo>
                  <a:lnTo>
                    <a:pt x="1064" y="996"/>
                  </a:lnTo>
                  <a:lnTo>
                    <a:pt x="1071" y="985"/>
                  </a:lnTo>
                  <a:lnTo>
                    <a:pt x="1077" y="975"/>
                  </a:lnTo>
                  <a:lnTo>
                    <a:pt x="1082" y="969"/>
                  </a:lnTo>
                  <a:lnTo>
                    <a:pt x="1083" y="966"/>
                  </a:lnTo>
                  <a:lnTo>
                    <a:pt x="1081" y="969"/>
                  </a:lnTo>
                  <a:lnTo>
                    <a:pt x="1072" y="973"/>
                  </a:lnTo>
                  <a:lnTo>
                    <a:pt x="1062" y="980"/>
                  </a:lnTo>
                  <a:lnTo>
                    <a:pt x="1048" y="989"/>
                  </a:lnTo>
                  <a:lnTo>
                    <a:pt x="1032" y="1000"/>
                  </a:lnTo>
                  <a:lnTo>
                    <a:pt x="1016" y="1010"/>
                  </a:lnTo>
                  <a:lnTo>
                    <a:pt x="1000" y="1020"/>
                  </a:lnTo>
                  <a:lnTo>
                    <a:pt x="985" y="1031"/>
                  </a:lnTo>
                  <a:lnTo>
                    <a:pt x="981" y="1028"/>
                  </a:lnTo>
                  <a:lnTo>
                    <a:pt x="979" y="1027"/>
                  </a:lnTo>
                  <a:lnTo>
                    <a:pt x="976" y="1025"/>
                  </a:lnTo>
                  <a:lnTo>
                    <a:pt x="972" y="1024"/>
                  </a:lnTo>
                  <a:lnTo>
                    <a:pt x="983" y="1010"/>
                  </a:lnTo>
                  <a:lnTo>
                    <a:pt x="994" y="994"/>
                  </a:lnTo>
                  <a:lnTo>
                    <a:pt x="1007" y="979"/>
                  </a:lnTo>
                  <a:lnTo>
                    <a:pt x="1018" y="964"/>
                  </a:lnTo>
                  <a:lnTo>
                    <a:pt x="1028" y="950"/>
                  </a:lnTo>
                  <a:lnTo>
                    <a:pt x="1037" y="940"/>
                  </a:lnTo>
                  <a:lnTo>
                    <a:pt x="1041" y="933"/>
                  </a:lnTo>
                  <a:lnTo>
                    <a:pt x="1044" y="931"/>
                  </a:lnTo>
                  <a:lnTo>
                    <a:pt x="1039" y="933"/>
                  </a:lnTo>
                  <a:lnTo>
                    <a:pt x="1028" y="939"/>
                  </a:lnTo>
                  <a:lnTo>
                    <a:pt x="1011" y="948"/>
                  </a:lnTo>
                  <a:lnTo>
                    <a:pt x="991" y="959"/>
                  </a:lnTo>
                  <a:lnTo>
                    <a:pt x="970" y="971"/>
                  </a:lnTo>
                  <a:lnTo>
                    <a:pt x="950" y="981"/>
                  </a:lnTo>
                  <a:lnTo>
                    <a:pt x="934" y="990"/>
                  </a:lnTo>
                  <a:lnTo>
                    <a:pt x="923" y="996"/>
                  </a:lnTo>
                  <a:lnTo>
                    <a:pt x="922" y="996"/>
                  </a:lnTo>
                  <a:lnTo>
                    <a:pt x="922" y="996"/>
                  </a:lnTo>
                  <a:lnTo>
                    <a:pt x="922" y="996"/>
                  </a:lnTo>
                  <a:lnTo>
                    <a:pt x="920" y="995"/>
                  </a:lnTo>
                  <a:lnTo>
                    <a:pt x="926" y="987"/>
                  </a:lnTo>
                  <a:lnTo>
                    <a:pt x="935" y="975"/>
                  </a:lnTo>
                  <a:lnTo>
                    <a:pt x="946" y="963"/>
                  </a:lnTo>
                  <a:lnTo>
                    <a:pt x="956" y="949"/>
                  </a:lnTo>
                  <a:lnTo>
                    <a:pt x="968" y="935"/>
                  </a:lnTo>
                  <a:lnTo>
                    <a:pt x="977" y="924"/>
                  </a:lnTo>
                  <a:lnTo>
                    <a:pt x="983" y="917"/>
                  </a:lnTo>
                  <a:lnTo>
                    <a:pt x="985" y="913"/>
                  </a:lnTo>
                  <a:lnTo>
                    <a:pt x="981" y="914"/>
                  </a:lnTo>
                  <a:lnTo>
                    <a:pt x="972" y="919"/>
                  </a:lnTo>
                  <a:lnTo>
                    <a:pt x="958" y="925"/>
                  </a:lnTo>
                  <a:lnTo>
                    <a:pt x="942" y="932"/>
                  </a:lnTo>
                  <a:lnTo>
                    <a:pt x="924" y="940"/>
                  </a:lnTo>
                  <a:lnTo>
                    <a:pt x="905" y="948"/>
                  </a:lnTo>
                  <a:lnTo>
                    <a:pt x="888" y="956"/>
                  </a:lnTo>
                  <a:lnTo>
                    <a:pt x="873" y="963"/>
                  </a:lnTo>
                  <a:lnTo>
                    <a:pt x="872" y="962"/>
                  </a:lnTo>
                  <a:lnTo>
                    <a:pt x="870" y="959"/>
                  </a:lnTo>
                  <a:lnTo>
                    <a:pt x="869" y="958"/>
                  </a:lnTo>
                  <a:lnTo>
                    <a:pt x="867" y="957"/>
                  </a:lnTo>
                  <a:lnTo>
                    <a:pt x="877" y="947"/>
                  </a:lnTo>
                  <a:lnTo>
                    <a:pt x="887" y="935"/>
                  </a:lnTo>
                  <a:lnTo>
                    <a:pt x="898" y="924"/>
                  </a:lnTo>
                  <a:lnTo>
                    <a:pt x="910" y="911"/>
                  </a:lnTo>
                  <a:lnTo>
                    <a:pt x="920" y="901"/>
                  </a:lnTo>
                  <a:lnTo>
                    <a:pt x="930" y="891"/>
                  </a:lnTo>
                  <a:lnTo>
                    <a:pt x="935" y="886"/>
                  </a:lnTo>
                  <a:lnTo>
                    <a:pt x="938" y="883"/>
                  </a:lnTo>
                  <a:lnTo>
                    <a:pt x="836" y="924"/>
                  </a:lnTo>
                  <a:lnTo>
                    <a:pt x="836" y="924"/>
                  </a:lnTo>
                  <a:lnTo>
                    <a:pt x="835" y="922"/>
                  </a:lnTo>
                  <a:lnTo>
                    <a:pt x="835" y="922"/>
                  </a:lnTo>
                  <a:lnTo>
                    <a:pt x="834" y="921"/>
                  </a:lnTo>
                  <a:lnTo>
                    <a:pt x="905" y="853"/>
                  </a:lnTo>
                  <a:lnTo>
                    <a:pt x="822" y="905"/>
                  </a:lnTo>
                  <a:lnTo>
                    <a:pt x="819" y="894"/>
                  </a:lnTo>
                  <a:lnTo>
                    <a:pt x="812" y="881"/>
                  </a:lnTo>
                  <a:lnTo>
                    <a:pt x="804" y="865"/>
                  </a:lnTo>
                  <a:lnTo>
                    <a:pt x="795" y="848"/>
                  </a:lnTo>
                  <a:lnTo>
                    <a:pt x="788" y="851"/>
                  </a:lnTo>
                  <a:lnTo>
                    <a:pt x="781" y="854"/>
                  </a:lnTo>
                  <a:lnTo>
                    <a:pt x="774" y="857"/>
                  </a:lnTo>
                  <a:lnTo>
                    <a:pt x="768" y="859"/>
                  </a:lnTo>
                  <a:lnTo>
                    <a:pt x="761" y="860"/>
                  </a:lnTo>
                  <a:lnTo>
                    <a:pt x="757" y="860"/>
                  </a:lnTo>
                  <a:lnTo>
                    <a:pt x="751" y="860"/>
                  </a:lnTo>
                  <a:lnTo>
                    <a:pt x="746" y="859"/>
                  </a:lnTo>
                  <a:lnTo>
                    <a:pt x="733" y="852"/>
                  </a:lnTo>
                  <a:lnTo>
                    <a:pt x="718" y="841"/>
                  </a:lnTo>
                  <a:lnTo>
                    <a:pt x="704" y="826"/>
                  </a:lnTo>
                  <a:lnTo>
                    <a:pt x="692" y="808"/>
                  </a:lnTo>
                  <a:lnTo>
                    <a:pt x="686" y="789"/>
                  </a:lnTo>
                  <a:lnTo>
                    <a:pt x="686" y="767"/>
                  </a:lnTo>
                  <a:lnTo>
                    <a:pt x="693" y="744"/>
                  </a:lnTo>
                  <a:lnTo>
                    <a:pt x="711" y="721"/>
                  </a:lnTo>
                  <a:lnTo>
                    <a:pt x="718" y="714"/>
                  </a:lnTo>
                  <a:lnTo>
                    <a:pt x="723" y="706"/>
                  </a:lnTo>
                  <a:lnTo>
                    <a:pt x="730" y="698"/>
                  </a:lnTo>
                  <a:lnTo>
                    <a:pt x="736" y="689"/>
                  </a:lnTo>
                  <a:lnTo>
                    <a:pt x="742" y="679"/>
                  </a:lnTo>
                  <a:lnTo>
                    <a:pt x="748" y="669"/>
                  </a:lnTo>
                  <a:lnTo>
                    <a:pt x="752" y="659"/>
                  </a:lnTo>
                  <a:lnTo>
                    <a:pt x="758" y="648"/>
                  </a:lnTo>
                  <a:lnTo>
                    <a:pt x="759" y="641"/>
                  </a:lnTo>
                  <a:lnTo>
                    <a:pt x="760" y="634"/>
                  </a:lnTo>
                  <a:lnTo>
                    <a:pt x="761" y="627"/>
                  </a:lnTo>
                  <a:lnTo>
                    <a:pt x="763" y="621"/>
                  </a:lnTo>
                  <a:lnTo>
                    <a:pt x="775" y="560"/>
                  </a:lnTo>
                  <a:lnTo>
                    <a:pt x="786" y="509"/>
                  </a:lnTo>
                  <a:lnTo>
                    <a:pt x="797" y="468"/>
                  </a:lnTo>
                  <a:lnTo>
                    <a:pt x="806" y="436"/>
                  </a:lnTo>
                  <a:lnTo>
                    <a:pt x="816" y="410"/>
                  </a:lnTo>
                  <a:lnTo>
                    <a:pt x="825" y="388"/>
                  </a:lnTo>
                  <a:lnTo>
                    <a:pt x="833" y="368"/>
                  </a:lnTo>
                  <a:lnTo>
                    <a:pt x="840" y="349"/>
                  </a:lnTo>
                  <a:lnTo>
                    <a:pt x="847" y="327"/>
                  </a:lnTo>
                  <a:lnTo>
                    <a:pt x="851" y="303"/>
                  </a:lnTo>
                  <a:lnTo>
                    <a:pt x="856" y="276"/>
                  </a:lnTo>
                  <a:lnTo>
                    <a:pt x="858" y="251"/>
                  </a:lnTo>
                  <a:lnTo>
                    <a:pt x="856" y="227"/>
                  </a:lnTo>
                  <a:lnTo>
                    <a:pt x="851" y="205"/>
                  </a:lnTo>
                  <a:lnTo>
                    <a:pt x="842" y="188"/>
                  </a:lnTo>
                  <a:lnTo>
                    <a:pt x="827" y="178"/>
                  </a:lnTo>
                  <a:lnTo>
                    <a:pt x="810" y="172"/>
                  </a:lnTo>
                  <a:lnTo>
                    <a:pt x="792" y="167"/>
                  </a:lnTo>
                  <a:lnTo>
                    <a:pt x="774" y="161"/>
                  </a:lnTo>
                  <a:lnTo>
                    <a:pt x="756" y="154"/>
                  </a:lnTo>
                  <a:lnTo>
                    <a:pt x="734" y="145"/>
                  </a:lnTo>
                  <a:lnTo>
                    <a:pt x="710" y="133"/>
                  </a:lnTo>
                  <a:lnTo>
                    <a:pt x="682" y="118"/>
                  </a:lnTo>
                  <a:lnTo>
                    <a:pt x="650" y="99"/>
                  </a:lnTo>
                  <a:lnTo>
                    <a:pt x="622" y="81"/>
                  </a:lnTo>
                  <a:lnTo>
                    <a:pt x="598" y="66"/>
                  </a:lnTo>
                  <a:lnTo>
                    <a:pt x="577" y="54"/>
                  </a:lnTo>
                  <a:lnTo>
                    <a:pt x="560" y="43"/>
                  </a:lnTo>
                  <a:lnTo>
                    <a:pt x="547" y="35"/>
                  </a:lnTo>
                  <a:lnTo>
                    <a:pt x="537" y="31"/>
                  </a:lnTo>
                  <a:lnTo>
                    <a:pt x="531" y="27"/>
                  </a:lnTo>
                  <a:lnTo>
                    <a:pt x="529" y="26"/>
                  </a:lnTo>
                  <a:lnTo>
                    <a:pt x="526" y="25"/>
                  </a:lnTo>
                  <a:lnTo>
                    <a:pt x="521" y="21"/>
                  </a:lnTo>
                  <a:lnTo>
                    <a:pt x="510" y="16"/>
                  </a:lnTo>
                  <a:lnTo>
                    <a:pt x="496" y="11"/>
                  </a:lnTo>
                  <a:lnTo>
                    <a:pt x="481" y="5"/>
                  </a:lnTo>
                  <a:lnTo>
                    <a:pt x="463" y="1"/>
                  </a:lnTo>
                  <a:lnTo>
                    <a:pt x="443" y="0"/>
                  </a:lnTo>
                  <a:lnTo>
                    <a:pt x="423" y="0"/>
                  </a:lnTo>
                  <a:lnTo>
                    <a:pt x="402" y="2"/>
                  </a:lnTo>
                  <a:lnTo>
                    <a:pt x="381" y="4"/>
                  </a:lnTo>
                  <a:lnTo>
                    <a:pt x="360" y="6"/>
                  </a:lnTo>
                  <a:lnTo>
                    <a:pt x="342" y="9"/>
                  </a:lnTo>
                  <a:lnTo>
                    <a:pt x="325" y="10"/>
                  </a:lnTo>
                  <a:lnTo>
                    <a:pt x="310" y="11"/>
                  </a:lnTo>
                  <a:lnTo>
                    <a:pt x="297" y="12"/>
                  </a:lnTo>
                  <a:lnTo>
                    <a:pt x="288" y="12"/>
                  </a:lnTo>
                  <a:lnTo>
                    <a:pt x="283" y="12"/>
                  </a:lnTo>
                  <a:lnTo>
                    <a:pt x="279" y="12"/>
                  </a:lnTo>
                  <a:lnTo>
                    <a:pt x="272" y="12"/>
                  </a:lnTo>
                  <a:lnTo>
                    <a:pt x="265" y="13"/>
                  </a:lnTo>
                  <a:lnTo>
                    <a:pt x="258" y="34"/>
                  </a:lnTo>
                  <a:lnTo>
                    <a:pt x="250" y="56"/>
                  </a:lnTo>
                  <a:lnTo>
                    <a:pt x="243" y="78"/>
                  </a:lnTo>
                  <a:lnTo>
                    <a:pt x="236" y="100"/>
                  </a:lnTo>
                  <a:lnTo>
                    <a:pt x="228" y="122"/>
                  </a:lnTo>
                  <a:lnTo>
                    <a:pt x="221" y="144"/>
                  </a:lnTo>
                  <a:lnTo>
                    <a:pt x="214" y="167"/>
                  </a:lnTo>
                  <a:lnTo>
                    <a:pt x="207" y="188"/>
                  </a:lnTo>
                  <a:lnTo>
                    <a:pt x="213" y="184"/>
                  </a:lnTo>
                  <a:lnTo>
                    <a:pt x="217" y="179"/>
                  </a:lnTo>
                  <a:lnTo>
                    <a:pt x="223" y="174"/>
                  </a:lnTo>
                  <a:lnTo>
                    <a:pt x="229" y="169"/>
                  </a:lnTo>
                  <a:lnTo>
                    <a:pt x="237" y="161"/>
                  </a:lnTo>
                  <a:lnTo>
                    <a:pt x="245" y="150"/>
                  </a:lnTo>
                  <a:lnTo>
                    <a:pt x="252" y="140"/>
                  </a:lnTo>
                  <a:lnTo>
                    <a:pt x="260" y="130"/>
                  </a:lnTo>
                  <a:lnTo>
                    <a:pt x="267" y="122"/>
                  </a:lnTo>
                  <a:lnTo>
                    <a:pt x="273" y="115"/>
                  </a:lnTo>
                  <a:lnTo>
                    <a:pt x="277" y="110"/>
                  </a:lnTo>
                  <a:lnTo>
                    <a:pt x="282" y="109"/>
                  </a:lnTo>
                  <a:lnTo>
                    <a:pt x="287" y="111"/>
                  </a:lnTo>
                  <a:lnTo>
                    <a:pt x="291" y="114"/>
                  </a:lnTo>
                  <a:lnTo>
                    <a:pt x="298" y="117"/>
                  </a:lnTo>
                  <a:lnTo>
                    <a:pt x="305" y="122"/>
                  </a:lnTo>
                  <a:lnTo>
                    <a:pt x="314" y="126"/>
                  </a:lnTo>
                  <a:lnTo>
                    <a:pt x="324" y="131"/>
                  </a:lnTo>
                  <a:lnTo>
                    <a:pt x="335" y="135"/>
                  </a:lnTo>
                  <a:lnTo>
                    <a:pt x="347" y="139"/>
                  </a:lnTo>
                  <a:lnTo>
                    <a:pt x="358" y="140"/>
                  </a:lnTo>
                  <a:lnTo>
                    <a:pt x="370" y="137"/>
                  </a:lnTo>
                  <a:lnTo>
                    <a:pt x="380" y="131"/>
                  </a:lnTo>
                  <a:lnTo>
                    <a:pt x="389" y="124"/>
                  </a:lnTo>
                  <a:lnTo>
                    <a:pt x="398" y="118"/>
                  </a:lnTo>
                  <a:lnTo>
                    <a:pt x="405" y="115"/>
                  </a:lnTo>
                  <a:lnTo>
                    <a:pt x="412" y="115"/>
                  </a:lnTo>
                  <a:lnTo>
                    <a:pt x="417" y="122"/>
                  </a:lnTo>
                  <a:lnTo>
                    <a:pt x="421" y="129"/>
                  </a:lnTo>
                  <a:lnTo>
                    <a:pt x="430" y="137"/>
                  </a:lnTo>
                  <a:lnTo>
                    <a:pt x="439" y="144"/>
                  </a:lnTo>
                  <a:lnTo>
                    <a:pt x="449" y="150"/>
                  </a:lnTo>
                  <a:lnTo>
                    <a:pt x="459" y="156"/>
                  </a:lnTo>
                  <a:lnTo>
                    <a:pt x="471" y="162"/>
                  </a:lnTo>
                  <a:lnTo>
                    <a:pt x="480" y="167"/>
                  </a:lnTo>
                  <a:lnTo>
                    <a:pt x="489" y="170"/>
                  </a:lnTo>
                  <a:lnTo>
                    <a:pt x="492" y="174"/>
                  </a:lnTo>
                  <a:lnTo>
                    <a:pt x="495" y="177"/>
                  </a:lnTo>
                  <a:lnTo>
                    <a:pt x="499" y="180"/>
                  </a:lnTo>
                  <a:lnTo>
                    <a:pt x="502" y="184"/>
                  </a:lnTo>
                  <a:lnTo>
                    <a:pt x="522" y="199"/>
                  </a:lnTo>
                  <a:lnTo>
                    <a:pt x="537" y="208"/>
                  </a:lnTo>
                  <a:lnTo>
                    <a:pt x="546" y="215"/>
                  </a:lnTo>
                  <a:lnTo>
                    <a:pt x="553" y="218"/>
                  </a:lnTo>
                  <a:lnTo>
                    <a:pt x="559" y="223"/>
                  </a:lnTo>
                  <a:lnTo>
                    <a:pt x="564" y="227"/>
                  </a:lnTo>
                  <a:lnTo>
                    <a:pt x="570" y="233"/>
                  </a:lnTo>
                  <a:lnTo>
                    <a:pt x="579" y="243"/>
                  </a:lnTo>
                  <a:lnTo>
                    <a:pt x="594" y="263"/>
                  </a:lnTo>
                  <a:lnTo>
                    <a:pt x="604" y="285"/>
                  </a:lnTo>
                  <a:lnTo>
                    <a:pt x="609" y="306"/>
                  </a:lnTo>
                  <a:lnTo>
                    <a:pt x="612" y="324"/>
                  </a:lnTo>
                  <a:lnTo>
                    <a:pt x="612" y="342"/>
                  </a:lnTo>
                  <a:lnTo>
                    <a:pt x="610" y="354"/>
                  </a:lnTo>
                  <a:lnTo>
                    <a:pt x="609" y="362"/>
                  </a:lnTo>
                  <a:lnTo>
                    <a:pt x="608" y="366"/>
                  </a:lnTo>
                  <a:lnTo>
                    <a:pt x="606" y="374"/>
                  </a:lnTo>
                  <a:lnTo>
                    <a:pt x="598" y="394"/>
                  </a:lnTo>
                  <a:lnTo>
                    <a:pt x="585" y="424"/>
                  </a:lnTo>
                  <a:lnTo>
                    <a:pt x="570" y="457"/>
                  </a:lnTo>
                  <a:lnTo>
                    <a:pt x="552" y="492"/>
                  </a:lnTo>
                  <a:lnTo>
                    <a:pt x="532" y="521"/>
                  </a:lnTo>
                  <a:lnTo>
                    <a:pt x="511" y="546"/>
                  </a:lnTo>
                  <a:lnTo>
                    <a:pt x="491" y="557"/>
                  </a:lnTo>
                  <a:lnTo>
                    <a:pt x="486" y="558"/>
                  </a:lnTo>
                  <a:lnTo>
                    <a:pt x="481" y="558"/>
                  </a:lnTo>
                  <a:lnTo>
                    <a:pt x="477" y="557"/>
                  </a:lnTo>
                  <a:lnTo>
                    <a:pt x="472" y="556"/>
                  </a:lnTo>
                  <a:lnTo>
                    <a:pt x="461" y="549"/>
                  </a:lnTo>
                  <a:lnTo>
                    <a:pt x="448" y="539"/>
                  </a:lnTo>
                  <a:lnTo>
                    <a:pt x="434" y="527"/>
                  </a:lnTo>
                  <a:lnTo>
                    <a:pt x="419" y="512"/>
                  </a:lnTo>
                  <a:lnTo>
                    <a:pt x="404" y="496"/>
                  </a:lnTo>
                  <a:lnTo>
                    <a:pt x="388" y="479"/>
                  </a:lnTo>
                  <a:lnTo>
                    <a:pt x="372" y="460"/>
                  </a:lnTo>
                  <a:lnTo>
                    <a:pt x="355" y="441"/>
                  </a:lnTo>
                  <a:lnTo>
                    <a:pt x="338" y="421"/>
                  </a:lnTo>
                  <a:lnTo>
                    <a:pt x="321" y="402"/>
                  </a:lnTo>
                  <a:lnTo>
                    <a:pt x="304" y="382"/>
                  </a:lnTo>
                  <a:lnTo>
                    <a:pt x="288" y="362"/>
                  </a:lnTo>
                  <a:lnTo>
                    <a:pt x="272" y="344"/>
                  </a:lnTo>
                  <a:lnTo>
                    <a:pt x="256" y="327"/>
                  </a:lnTo>
                  <a:lnTo>
                    <a:pt x="241" y="311"/>
                  </a:lnTo>
                  <a:lnTo>
                    <a:pt x="226" y="297"/>
                  </a:lnTo>
                  <a:lnTo>
                    <a:pt x="214" y="288"/>
                  </a:lnTo>
                  <a:lnTo>
                    <a:pt x="203" y="278"/>
                  </a:lnTo>
                  <a:lnTo>
                    <a:pt x="190" y="270"/>
                  </a:lnTo>
                  <a:lnTo>
                    <a:pt x="178" y="263"/>
                  </a:lnTo>
                  <a:lnTo>
                    <a:pt x="164" y="258"/>
                  </a:lnTo>
                  <a:lnTo>
                    <a:pt x="152" y="251"/>
                  </a:lnTo>
                  <a:lnTo>
                    <a:pt x="139" y="246"/>
                  </a:lnTo>
                  <a:lnTo>
                    <a:pt x="126" y="241"/>
                  </a:lnTo>
                  <a:lnTo>
                    <a:pt x="106" y="235"/>
                  </a:lnTo>
                  <a:lnTo>
                    <a:pt x="85" y="230"/>
                  </a:lnTo>
                  <a:lnTo>
                    <a:pt x="67" y="227"/>
                  </a:lnTo>
                  <a:lnTo>
                    <a:pt x="50" y="223"/>
                  </a:lnTo>
                  <a:lnTo>
                    <a:pt x="38" y="222"/>
                  </a:lnTo>
                  <a:lnTo>
                    <a:pt x="27" y="221"/>
                  </a:lnTo>
                  <a:lnTo>
                    <a:pt x="20" y="220"/>
                  </a:lnTo>
                  <a:lnTo>
                    <a:pt x="18" y="220"/>
                  </a:lnTo>
                  <a:lnTo>
                    <a:pt x="11" y="224"/>
                  </a:lnTo>
                  <a:lnTo>
                    <a:pt x="3" y="230"/>
                  </a:lnTo>
                  <a:lnTo>
                    <a:pt x="0" y="236"/>
                  </a:lnTo>
                  <a:lnTo>
                    <a:pt x="3" y="239"/>
                  </a:lnTo>
                  <a:lnTo>
                    <a:pt x="10" y="241"/>
                  </a:lnTo>
                  <a:lnTo>
                    <a:pt x="22" y="244"/>
                  </a:lnTo>
                  <a:lnTo>
                    <a:pt x="37" y="248"/>
                  </a:lnTo>
                  <a:lnTo>
                    <a:pt x="54" y="253"/>
                  </a:lnTo>
                  <a:lnTo>
                    <a:pt x="73" y="259"/>
                  </a:lnTo>
                  <a:lnTo>
                    <a:pt x="92" y="266"/>
                  </a:lnTo>
                  <a:lnTo>
                    <a:pt x="109" y="273"/>
                  </a:lnTo>
                  <a:lnTo>
                    <a:pt x="125" y="280"/>
                  </a:lnTo>
                  <a:lnTo>
                    <a:pt x="133" y="284"/>
                  </a:lnTo>
                  <a:lnTo>
                    <a:pt x="140" y="289"/>
                  </a:lnTo>
                  <a:lnTo>
                    <a:pt x="146" y="294"/>
                  </a:lnTo>
                  <a:lnTo>
                    <a:pt x="151" y="299"/>
                  </a:lnTo>
                  <a:lnTo>
                    <a:pt x="163" y="313"/>
                  </a:lnTo>
                  <a:lnTo>
                    <a:pt x="167" y="324"/>
                  </a:lnTo>
                  <a:lnTo>
                    <a:pt x="163" y="335"/>
                  </a:lnTo>
                  <a:lnTo>
                    <a:pt x="158" y="345"/>
                  </a:lnTo>
                  <a:lnTo>
                    <a:pt x="152" y="354"/>
                  </a:lnTo>
                  <a:lnTo>
                    <a:pt x="146" y="360"/>
                  </a:lnTo>
                  <a:lnTo>
                    <a:pt x="139" y="364"/>
                  </a:lnTo>
                  <a:lnTo>
                    <a:pt x="129" y="366"/>
                  </a:lnTo>
                  <a:lnTo>
                    <a:pt x="135" y="371"/>
                  </a:lnTo>
                  <a:lnTo>
                    <a:pt x="140" y="376"/>
                  </a:lnTo>
                  <a:lnTo>
                    <a:pt x="147" y="382"/>
                  </a:lnTo>
                  <a:lnTo>
                    <a:pt x="154" y="388"/>
                  </a:lnTo>
                  <a:lnTo>
                    <a:pt x="161" y="395"/>
                  </a:lnTo>
                  <a:lnTo>
                    <a:pt x="167" y="402"/>
                  </a:lnTo>
                  <a:lnTo>
                    <a:pt x="174" y="407"/>
                  </a:lnTo>
                  <a:lnTo>
                    <a:pt x="181" y="414"/>
                  </a:lnTo>
                  <a:lnTo>
                    <a:pt x="183" y="426"/>
                  </a:lnTo>
                  <a:lnTo>
                    <a:pt x="188" y="440"/>
                  </a:lnTo>
                  <a:lnTo>
                    <a:pt x="196" y="455"/>
                  </a:lnTo>
                  <a:lnTo>
                    <a:pt x="205" y="470"/>
                  </a:lnTo>
                  <a:lnTo>
                    <a:pt x="213" y="479"/>
                  </a:lnTo>
                  <a:lnTo>
                    <a:pt x="217" y="485"/>
                  </a:lnTo>
                  <a:lnTo>
                    <a:pt x="221" y="488"/>
                  </a:lnTo>
                  <a:lnTo>
                    <a:pt x="224" y="492"/>
                  </a:lnTo>
                  <a:lnTo>
                    <a:pt x="228" y="494"/>
                  </a:lnTo>
                  <a:lnTo>
                    <a:pt x="234" y="497"/>
                  </a:lnTo>
                  <a:lnTo>
                    <a:pt x="241" y="503"/>
                  </a:lnTo>
                  <a:lnTo>
                    <a:pt x="252" y="511"/>
                  </a:lnTo>
                  <a:lnTo>
                    <a:pt x="271" y="541"/>
                  </a:lnTo>
                  <a:lnTo>
                    <a:pt x="290" y="573"/>
                  </a:lnTo>
                  <a:lnTo>
                    <a:pt x="312" y="608"/>
                  </a:lnTo>
                  <a:lnTo>
                    <a:pt x="333" y="644"/>
                  </a:lnTo>
                  <a:lnTo>
                    <a:pt x="353" y="679"/>
                  </a:lnTo>
                  <a:lnTo>
                    <a:pt x="373" y="715"/>
                  </a:lnTo>
                  <a:lnTo>
                    <a:pt x="391" y="748"/>
                  </a:lnTo>
                  <a:lnTo>
                    <a:pt x="408" y="781"/>
                  </a:lnTo>
                  <a:lnTo>
                    <a:pt x="413" y="791"/>
                  </a:lnTo>
                  <a:lnTo>
                    <a:pt x="421" y="801"/>
                  </a:lnTo>
                  <a:lnTo>
                    <a:pt x="430" y="813"/>
                  </a:lnTo>
                  <a:lnTo>
                    <a:pt x="440" y="823"/>
                  </a:lnTo>
                  <a:lnTo>
                    <a:pt x="451" y="835"/>
                  </a:lnTo>
                  <a:lnTo>
                    <a:pt x="464" y="845"/>
                  </a:lnTo>
                  <a:lnTo>
                    <a:pt x="477" y="857"/>
                  </a:lnTo>
                  <a:lnTo>
                    <a:pt x="491" y="867"/>
                  </a:lnTo>
                  <a:lnTo>
                    <a:pt x="503" y="876"/>
                  </a:lnTo>
                  <a:lnTo>
                    <a:pt x="516" y="886"/>
                  </a:lnTo>
                  <a:lnTo>
                    <a:pt x="530" y="895"/>
                  </a:lnTo>
                  <a:lnTo>
                    <a:pt x="544" y="904"/>
                  </a:lnTo>
                  <a:lnTo>
                    <a:pt x="557" y="912"/>
                  </a:lnTo>
                  <a:lnTo>
                    <a:pt x="570" y="920"/>
                  </a:lnTo>
                  <a:lnTo>
                    <a:pt x="584" y="928"/>
                  </a:lnTo>
                  <a:lnTo>
                    <a:pt x="598" y="936"/>
                  </a:lnTo>
                  <a:lnTo>
                    <a:pt x="610" y="943"/>
                  </a:lnTo>
                  <a:lnTo>
                    <a:pt x="623" y="950"/>
                  </a:lnTo>
                  <a:lnTo>
                    <a:pt x="636" y="957"/>
                  </a:lnTo>
                  <a:lnTo>
                    <a:pt x="647" y="963"/>
                  </a:lnTo>
                  <a:lnTo>
                    <a:pt x="658" y="969"/>
                  </a:lnTo>
                  <a:lnTo>
                    <a:pt x="668" y="973"/>
                  </a:lnTo>
                  <a:lnTo>
                    <a:pt x="677" y="978"/>
                  </a:lnTo>
                  <a:lnTo>
                    <a:pt x="685" y="981"/>
                  </a:lnTo>
                  <a:lnTo>
                    <a:pt x="690" y="984"/>
                  </a:lnTo>
                  <a:lnTo>
                    <a:pt x="695" y="985"/>
                  </a:lnTo>
                  <a:lnTo>
                    <a:pt x="698" y="986"/>
                  </a:lnTo>
                  <a:lnTo>
                    <a:pt x="703" y="987"/>
                  </a:lnTo>
                  <a:lnTo>
                    <a:pt x="707" y="988"/>
                  </a:lnTo>
                  <a:lnTo>
                    <a:pt x="712" y="989"/>
                  </a:lnTo>
                  <a:lnTo>
                    <a:pt x="715" y="989"/>
                  </a:lnTo>
                  <a:lnTo>
                    <a:pt x="720" y="989"/>
                  </a:lnTo>
                  <a:lnTo>
                    <a:pt x="1083" y="1289"/>
                  </a:lnTo>
                  <a:lnTo>
                    <a:pt x="1184" y="1182"/>
                  </a:lnTo>
                  <a:lnTo>
                    <a:pt x="1189" y="1182"/>
                  </a:lnTo>
                  <a:lnTo>
                    <a:pt x="1204" y="1161"/>
                  </a:lnTo>
                  <a:lnTo>
                    <a:pt x="1225" y="1140"/>
                  </a:lnTo>
                  <a:lnTo>
                    <a:pt x="1225" y="1140"/>
                  </a:lnTo>
                  <a:lnTo>
                    <a:pt x="1223" y="1140"/>
                  </a:lnTo>
                  <a:lnTo>
                    <a:pt x="1222" y="1140"/>
                  </a:lnTo>
                  <a:lnTo>
                    <a:pt x="1221" y="1139"/>
                  </a:lnTo>
                  <a:close/>
                </a:path>
              </a:pathLst>
            </a:custGeom>
            <a:grp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8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129" name="Freeform 31"/>
            <p:cNvSpPr>
              <a:spLocks/>
            </p:cNvSpPr>
            <p:nvPr/>
          </p:nvSpPr>
          <p:spPr bwMode="auto">
            <a:xfrm rot="3260985" flipV="1">
              <a:off x="7158111" y="3330545"/>
              <a:ext cx="104775" cy="65088"/>
            </a:xfrm>
            <a:custGeom>
              <a:avLst/>
              <a:gdLst/>
              <a:ahLst/>
              <a:cxnLst>
                <a:cxn ang="0">
                  <a:pos x="6" y="3"/>
                </a:cxn>
                <a:cxn ang="0">
                  <a:pos x="17" y="0"/>
                </a:cxn>
                <a:cxn ang="0">
                  <a:pos x="33" y="2"/>
                </a:cxn>
                <a:cxn ang="0">
                  <a:pos x="52" y="7"/>
                </a:cxn>
                <a:cxn ang="0">
                  <a:pos x="71" y="15"/>
                </a:cxn>
                <a:cxn ang="0">
                  <a:pos x="90" y="23"/>
                </a:cxn>
                <a:cxn ang="0">
                  <a:pos x="107" y="34"/>
                </a:cxn>
                <a:cxn ang="0">
                  <a:pos x="120" y="42"/>
                </a:cxn>
                <a:cxn ang="0">
                  <a:pos x="128" y="49"/>
                </a:cxn>
                <a:cxn ang="0">
                  <a:pos x="131" y="59"/>
                </a:cxn>
                <a:cxn ang="0">
                  <a:pos x="128" y="70"/>
                </a:cxn>
                <a:cxn ang="0">
                  <a:pos x="123" y="78"/>
                </a:cxn>
                <a:cxn ang="0">
                  <a:pos x="120" y="81"/>
                </a:cxn>
                <a:cxn ang="0">
                  <a:pos x="120" y="81"/>
                </a:cxn>
                <a:cxn ang="0">
                  <a:pos x="119" y="81"/>
                </a:cxn>
                <a:cxn ang="0">
                  <a:pos x="116" y="81"/>
                </a:cxn>
                <a:cxn ang="0">
                  <a:pos x="113" y="81"/>
                </a:cxn>
                <a:cxn ang="0">
                  <a:pos x="108" y="79"/>
                </a:cxn>
                <a:cxn ang="0">
                  <a:pos x="101" y="75"/>
                </a:cxn>
                <a:cxn ang="0">
                  <a:pos x="91" y="71"/>
                </a:cxn>
                <a:cxn ang="0">
                  <a:pos x="80" y="64"/>
                </a:cxn>
                <a:cxn ang="0">
                  <a:pos x="62" y="55"/>
                </a:cxn>
                <a:cxn ang="0">
                  <a:pos x="45" y="45"/>
                </a:cxn>
                <a:cxn ang="0">
                  <a:pos x="29" y="37"/>
                </a:cxn>
                <a:cxn ang="0">
                  <a:pos x="16" y="29"/>
                </a:cxn>
                <a:cxn ang="0">
                  <a:pos x="6" y="21"/>
                </a:cxn>
                <a:cxn ang="0">
                  <a:pos x="0" y="15"/>
                </a:cxn>
                <a:cxn ang="0">
                  <a:pos x="0" y="8"/>
                </a:cxn>
                <a:cxn ang="0">
                  <a:pos x="6" y="3"/>
                </a:cxn>
              </a:cxnLst>
              <a:rect l="0" t="0" r="r" b="b"/>
              <a:pathLst>
                <a:path w="131" h="81">
                  <a:moveTo>
                    <a:pt x="6" y="3"/>
                  </a:moveTo>
                  <a:lnTo>
                    <a:pt x="17" y="0"/>
                  </a:lnTo>
                  <a:lnTo>
                    <a:pt x="33" y="2"/>
                  </a:lnTo>
                  <a:lnTo>
                    <a:pt x="52" y="7"/>
                  </a:lnTo>
                  <a:lnTo>
                    <a:pt x="71" y="15"/>
                  </a:lnTo>
                  <a:lnTo>
                    <a:pt x="90" y="23"/>
                  </a:lnTo>
                  <a:lnTo>
                    <a:pt x="107" y="34"/>
                  </a:lnTo>
                  <a:lnTo>
                    <a:pt x="120" y="42"/>
                  </a:lnTo>
                  <a:lnTo>
                    <a:pt x="128" y="49"/>
                  </a:lnTo>
                  <a:lnTo>
                    <a:pt x="131" y="59"/>
                  </a:lnTo>
                  <a:lnTo>
                    <a:pt x="128" y="70"/>
                  </a:lnTo>
                  <a:lnTo>
                    <a:pt x="123" y="78"/>
                  </a:lnTo>
                  <a:lnTo>
                    <a:pt x="120" y="81"/>
                  </a:lnTo>
                  <a:lnTo>
                    <a:pt x="120" y="81"/>
                  </a:lnTo>
                  <a:lnTo>
                    <a:pt x="119" y="81"/>
                  </a:lnTo>
                  <a:lnTo>
                    <a:pt x="116" y="81"/>
                  </a:lnTo>
                  <a:lnTo>
                    <a:pt x="113" y="81"/>
                  </a:lnTo>
                  <a:lnTo>
                    <a:pt x="108" y="79"/>
                  </a:lnTo>
                  <a:lnTo>
                    <a:pt x="101" y="75"/>
                  </a:lnTo>
                  <a:lnTo>
                    <a:pt x="91" y="71"/>
                  </a:lnTo>
                  <a:lnTo>
                    <a:pt x="80" y="64"/>
                  </a:lnTo>
                  <a:lnTo>
                    <a:pt x="62" y="55"/>
                  </a:lnTo>
                  <a:lnTo>
                    <a:pt x="45" y="45"/>
                  </a:lnTo>
                  <a:lnTo>
                    <a:pt x="29" y="37"/>
                  </a:lnTo>
                  <a:lnTo>
                    <a:pt x="16" y="29"/>
                  </a:lnTo>
                  <a:lnTo>
                    <a:pt x="6" y="21"/>
                  </a:lnTo>
                  <a:lnTo>
                    <a:pt x="0" y="15"/>
                  </a:lnTo>
                  <a:lnTo>
                    <a:pt x="0" y="8"/>
                  </a:lnTo>
                  <a:lnTo>
                    <a:pt x="6" y="3"/>
                  </a:lnTo>
                  <a:close/>
                </a:path>
              </a:pathLst>
            </a:custGeom>
            <a:grp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8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130" name="Freeform 32"/>
            <p:cNvSpPr>
              <a:spLocks/>
            </p:cNvSpPr>
            <p:nvPr/>
          </p:nvSpPr>
          <p:spPr bwMode="auto">
            <a:xfrm rot="3260985" flipV="1">
              <a:off x="7214076" y="3274417"/>
              <a:ext cx="60325" cy="50800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16" y="1"/>
                </a:cxn>
                <a:cxn ang="0">
                  <a:pos x="23" y="5"/>
                </a:cxn>
                <a:cxn ang="0">
                  <a:pos x="34" y="11"/>
                </a:cxn>
                <a:cxn ang="0">
                  <a:pos x="45" y="18"/>
                </a:cxn>
                <a:cxn ang="0">
                  <a:pos x="56" y="24"/>
                </a:cxn>
                <a:cxn ang="0">
                  <a:pos x="66" y="31"/>
                </a:cxn>
                <a:cxn ang="0">
                  <a:pos x="73" y="36"/>
                </a:cxn>
                <a:cxn ang="0">
                  <a:pos x="76" y="41"/>
                </a:cxn>
                <a:cxn ang="0">
                  <a:pos x="75" y="44"/>
                </a:cxn>
                <a:cxn ang="0">
                  <a:pos x="69" y="49"/>
                </a:cxn>
                <a:cxn ang="0">
                  <a:pos x="61" y="53"/>
                </a:cxn>
                <a:cxn ang="0">
                  <a:pos x="51" y="58"/>
                </a:cxn>
                <a:cxn ang="0">
                  <a:pos x="41" y="61"/>
                </a:cxn>
                <a:cxn ang="0">
                  <a:pos x="29" y="64"/>
                </a:cxn>
                <a:cxn ang="0">
                  <a:pos x="19" y="62"/>
                </a:cxn>
                <a:cxn ang="0">
                  <a:pos x="10" y="58"/>
                </a:cxn>
                <a:cxn ang="0">
                  <a:pos x="0" y="46"/>
                </a:cxn>
                <a:cxn ang="0">
                  <a:pos x="0" y="36"/>
                </a:cxn>
                <a:cxn ang="0">
                  <a:pos x="5" y="21"/>
                </a:cxn>
                <a:cxn ang="0">
                  <a:pos x="14" y="0"/>
                </a:cxn>
              </a:cxnLst>
              <a:rect l="0" t="0" r="r" b="b"/>
              <a:pathLst>
                <a:path w="76" h="64">
                  <a:moveTo>
                    <a:pt x="14" y="0"/>
                  </a:moveTo>
                  <a:lnTo>
                    <a:pt x="16" y="1"/>
                  </a:lnTo>
                  <a:lnTo>
                    <a:pt x="23" y="5"/>
                  </a:lnTo>
                  <a:lnTo>
                    <a:pt x="34" y="11"/>
                  </a:lnTo>
                  <a:lnTo>
                    <a:pt x="45" y="18"/>
                  </a:lnTo>
                  <a:lnTo>
                    <a:pt x="56" y="24"/>
                  </a:lnTo>
                  <a:lnTo>
                    <a:pt x="66" y="31"/>
                  </a:lnTo>
                  <a:lnTo>
                    <a:pt x="73" y="36"/>
                  </a:lnTo>
                  <a:lnTo>
                    <a:pt x="76" y="41"/>
                  </a:lnTo>
                  <a:lnTo>
                    <a:pt x="75" y="44"/>
                  </a:lnTo>
                  <a:lnTo>
                    <a:pt x="69" y="49"/>
                  </a:lnTo>
                  <a:lnTo>
                    <a:pt x="61" y="53"/>
                  </a:lnTo>
                  <a:lnTo>
                    <a:pt x="51" y="58"/>
                  </a:lnTo>
                  <a:lnTo>
                    <a:pt x="41" y="61"/>
                  </a:lnTo>
                  <a:lnTo>
                    <a:pt x="29" y="64"/>
                  </a:lnTo>
                  <a:lnTo>
                    <a:pt x="19" y="62"/>
                  </a:lnTo>
                  <a:lnTo>
                    <a:pt x="10" y="58"/>
                  </a:lnTo>
                  <a:lnTo>
                    <a:pt x="0" y="46"/>
                  </a:lnTo>
                  <a:lnTo>
                    <a:pt x="0" y="36"/>
                  </a:lnTo>
                  <a:lnTo>
                    <a:pt x="5" y="21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8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</p:grpSp>
      <p:sp>
        <p:nvSpPr>
          <p:cNvPr id="131" name="TextBox 130"/>
          <p:cNvSpPr txBox="1"/>
          <p:nvPr/>
        </p:nvSpPr>
        <p:spPr>
          <a:xfrm>
            <a:off x="2758093" y="4041681"/>
            <a:ext cx="901209" cy="30963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12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hardest!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2007094" y="4407994"/>
            <a:ext cx="577402" cy="309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12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hard</a:t>
            </a:r>
          </a:p>
        </p:txBody>
      </p:sp>
      <p:graphicFrame>
        <p:nvGraphicFramePr>
          <p:cNvPr id="133" name="Object 132"/>
          <p:cNvGraphicFramePr>
            <a:graphicFrameLocks noChangeAspect="1"/>
          </p:cNvGraphicFramePr>
          <p:nvPr>
            <p:extLst/>
          </p:nvPr>
        </p:nvGraphicFramePr>
        <p:xfrm>
          <a:off x="1437283" y="5925687"/>
          <a:ext cx="2886605" cy="8764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114" name="Equation" r:id="rId16" imgW="1942920" imgH="583920" progId="Equation.DSMT4">
                  <p:embed/>
                </p:oleObj>
              </mc:Choice>
              <mc:Fallback>
                <p:oleObj name="Equation" r:id="rId16" imgW="1942920" imgH="583920" progId="Equation.DSMT4">
                  <p:embed/>
                  <p:pic>
                    <p:nvPicPr>
                      <p:cNvPr id="133" name="Object 1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7283" y="5925687"/>
                        <a:ext cx="2886605" cy="8764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" name="Object 133"/>
          <p:cNvGraphicFramePr>
            <a:graphicFrameLocks noChangeAspect="1"/>
          </p:cNvGraphicFramePr>
          <p:nvPr>
            <p:extLst/>
          </p:nvPr>
        </p:nvGraphicFramePr>
        <p:xfrm>
          <a:off x="363632" y="3657670"/>
          <a:ext cx="1110651" cy="5527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115" name="Equation" r:id="rId18" imgW="977760" imgH="482400" progId="Equation.DSMT4">
                  <p:embed/>
                </p:oleObj>
              </mc:Choice>
              <mc:Fallback>
                <p:oleObj name="Equation" r:id="rId18" imgW="977760" imgH="482400" progId="Equation.DSMT4">
                  <p:embed/>
                  <p:pic>
                    <p:nvPicPr>
                      <p:cNvPr id="134" name="Object 1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632" y="3657670"/>
                        <a:ext cx="1110651" cy="5527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5" name="TextBox 134"/>
          <p:cNvSpPr txBox="1"/>
          <p:nvPr/>
        </p:nvSpPr>
        <p:spPr>
          <a:xfrm>
            <a:off x="155367" y="5753872"/>
            <a:ext cx="1161147" cy="2974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Waterbed</a:t>
            </a:r>
            <a:endParaRPr kumimoji="0" lang="en-US" sz="1333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/>
            </a:endParaRPr>
          </a:p>
        </p:txBody>
      </p:sp>
      <p:pic>
        <p:nvPicPr>
          <p:cNvPr id="136" name="balgreen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20"/>
          <a:srcRect l="15001" t="4670" r="37070" b="17495"/>
          <a:stretch>
            <a:fillRect/>
          </a:stretch>
        </p:blipFill>
        <p:spPr>
          <a:xfrm>
            <a:off x="4629234" y="4400758"/>
            <a:ext cx="2039343" cy="1862893"/>
          </a:xfrm>
          <a:prstGeom prst="rect">
            <a:avLst/>
          </a:prstGeom>
        </p:spPr>
      </p:pic>
      <p:pic>
        <p:nvPicPr>
          <p:cNvPr id="137" name="balgreen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21"/>
          <a:srcRect l="24162" t="5552" r="44395" b="13438"/>
          <a:stretch/>
        </p:blipFill>
        <p:spPr>
          <a:xfrm>
            <a:off x="6822690" y="4854231"/>
            <a:ext cx="1419869" cy="2057725"/>
          </a:xfrm>
          <a:prstGeom prst="rect">
            <a:avLst/>
          </a:prstGeom>
        </p:spPr>
      </p:pic>
      <p:sp>
        <p:nvSpPr>
          <p:cNvPr id="2" name="&quot;No&quot; Symbol 1"/>
          <p:cNvSpPr/>
          <p:nvPr/>
        </p:nvSpPr>
        <p:spPr bwMode="auto">
          <a:xfrm>
            <a:off x="4800600" y="411480"/>
            <a:ext cx="2133600" cy="2133600"/>
          </a:xfrm>
          <a:prstGeom prst="noSmoking">
            <a:avLst>
              <a:gd name="adj" fmla="val 9821"/>
            </a:avLst>
          </a:prstGeom>
          <a:solidFill>
            <a:srgbClr val="FF0000"/>
          </a:solidFill>
          <a:ln w="2857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14298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-0.05 -3.33333E-6 L 0.05156 -0.00277 L -0.07435 -3.33333E-6 L 0.05533 0.00139 L -0.06719 -3.33333E-6 L 0.05 0.00278 L -0.07592 0.00139 L 0.04843 -3.33333E-6 L 0.00533 -0.00139 " pathEditMode="relative" rAng="0" ptsTypes="AAAAAAAAAA">
                                      <p:cBhvr>
                                        <p:cTn id="6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2.08333E-7 -4.81481E-6 L 0.0319 0.00232 L -0.02995 -4.81481E-6 L 0.03099 -0.00439 L -0.03138 0.00232 L 0.03073 -4.81481E-6 L -0.02969 -4.81481E-6 L 0.02943 -4.81481E-6 L -0.03034 -0.00439 L 0.03229 -0.00439 L -0.03125 -0.00231 L -2.08333E-7 -4.81481E-6 Z " pathEditMode="relative" rAng="0" ptsTypes="AAAAAAAAAAAA">
                                      <p:cBhvr>
                                        <p:cTn id="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11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7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91" fill="hold"/>
                                        <p:tgtEl>
                                          <p:spTgt spid="1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733" fill="hold"/>
                                        <p:tgtEl>
                                          <p:spTgt spid="1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137"/>
                </p:tgtEl>
              </p:cMediaNode>
            </p:video>
            <p:video>
              <p:cMediaNode vol="80000">
                <p:cTn id="26" repeatCount="indefinite" fill="hold" display="0">
                  <p:stCondLst>
                    <p:cond delay="indefinite"/>
                  </p:stCondLst>
                </p:cTn>
                <p:tgtEl>
                  <p:spTgt spid="136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Downhill MTB GoPro footage through Scottish Highlands.m4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39807" y="11088"/>
            <a:ext cx="4028748" cy="226440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814627" cy="219456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80572" y="535605"/>
            <a:ext cx="2458488" cy="270163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021173" y="2623891"/>
            <a:ext cx="1712328" cy="58477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CEC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Bumps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73181" y="411480"/>
            <a:ext cx="1261192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Trail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127047" y="3222967"/>
            <a:ext cx="3560183" cy="666786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  <a:effectLst>
            <a:outerShdw blurRad="50800" dist="1397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Experiments</a:t>
            </a:r>
          </a:p>
        </p:txBody>
      </p:sp>
      <p:sp>
        <p:nvSpPr>
          <p:cNvPr id="2" name="&quot;No&quot; Symbol 1"/>
          <p:cNvSpPr/>
          <p:nvPr/>
        </p:nvSpPr>
        <p:spPr bwMode="auto">
          <a:xfrm>
            <a:off x="4800600" y="411480"/>
            <a:ext cx="2133600" cy="2133600"/>
          </a:xfrm>
          <a:prstGeom prst="noSmoking">
            <a:avLst>
              <a:gd name="adj" fmla="val 9821"/>
            </a:avLst>
          </a:prstGeom>
          <a:solidFill>
            <a:srgbClr val="FF0000"/>
          </a:solidFill>
          <a:ln w="2857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870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59" y="18210"/>
            <a:ext cx="12976412" cy="765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Box 3"/>
          <p:cNvSpPr txBox="1">
            <a:spLocks noChangeArrowheads="1"/>
          </p:cNvSpPr>
          <p:nvPr/>
        </p:nvSpPr>
        <p:spPr bwMode="auto">
          <a:xfrm rot="-5400000">
            <a:off x="-1180379" y="2951920"/>
            <a:ext cx="2965877" cy="52693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2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Longevity (years)</a:t>
            </a:r>
          </a:p>
        </p:txBody>
      </p:sp>
      <p:sp>
        <p:nvSpPr>
          <p:cNvPr id="6148" name="TextBox 5"/>
          <p:cNvSpPr txBox="1">
            <a:spLocks noChangeArrowheads="1"/>
          </p:cNvSpPr>
          <p:nvPr/>
        </p:nvSpPr>
        <p:spPr bwMode="auto">
          <a:xfrm>
            <a:off x="5279152" y="5972735"/>
            <a:ext cx="978153" cy="852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71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Mass</a:t>
            </a:r>
          </a:p>
          <a:p>
            <a:pPr marL="0" marR="0" lvl="0" indent="0" algn="ctr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71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(gr)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263588" y="1613647"/>
            <a:ext cx="6185647" cy="537882"/>
          </a:xfrm>
          <a:prstGeom prst="line">
            <a:avLst/>
          </a:prstGeom>
          <a:ln w="152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508504" y="3348343"/>
            <a:ext cx="4034118" cy="269997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13500000" sx="103000" sy="103000" algn="br" rotWithShape="0">
              <a:prstClr val="black">
                <a:alpha val="67000"/>
              </a:prstClr>
            </a:outerShdw>
          </a:effectLst>
        </p:spPr>
        <p:txBody>
          <a:bodyPr>
            <a:spAutoFit/>
          </a:bodyPr>
          <a:lstStyle/>
          <a:p>
            <a:pPr marL="0" marR="0" lvl="0" indent="0" algn="l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2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Long life </a:t>
            </a:r>
            <a:r>
              <a:rPr kumimoji="0" lang="en-US" sz="2824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can</a:t>
            </a:r>
            <a:r>
              <a:rPr kumimoji="0" lang="en-US" sz="282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 evolve </a:t>
            </a:r>
            <a:r>
              <a:rPr kumimoji="0" lang="en-US" sz="2824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iff</a:t>
            </a:r>
            <a:r>
              <a:rPr kumimoji="0" lang="en-US" sz="2824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 </a:t>
            </a:r>
            <a:r>
              <a:rPr kumimoji="0" lang="en-US" sz="282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violence is avoided</a:t>
            </a:r>
          </a:p>
          <a:p>
            <a:pPr marL="403433" marR="0" lvl="0" indent="-403433" algn="l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2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Fly</a:t>
            </a:r>
          </a:p>
          <a:p>
            <a:pPr marL="403433" marR="0" lvl="0" indent="-403433" algn="l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2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Burrow</a:t>
            </a:r>
          </a:p>
          <a:p>
            <a:pPr marL="403433" marR="0" lvl="0" indent="-403433" algn="l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2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Social</a:t>
            </a:r>
          </a:p>
          <a:p>
            <a:pPr marL="403433" marR="0" lvl="0" indent="-403433" algn="l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2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Big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53200" y="3778312"/>
            <a:ext cx="2269191" cy="1070165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  <a:effectLst>
            <a:outerShdw blurRad="50800" dist="38100" dir="13500000" sx="103000" sy="103000" algn="br" rotWithShape="0">
              <a:prstClr val="black">
                <a:alpha val="67000"/>
              </a:prst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7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/>
              </a:rPr>
              <a:t>What can go wrong?</a:t>
            </a:r>
            <a:endParaRPr kumimoji="0" lang="en-US" sz="2824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035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ttp://www.publicdomainpictures.net/pictures/50000/nahled/woman-face.jpg"/>
          <p:cNvPicPr>
            <a:picLocks noChangeAspect="1" noChangeArrowheads="1"/>
          </p:cNvPicPr>
          <p:nvPr/>
        </p:nvPicPr>
        <p:blipFill>
          <a:blip r:embed="rId9" cstate="print"/>
          <a:srcRect l="30000" t="40000" r="30000" b="45000"/>
          <a:stretch>
            <a:fillRect/>
          </a:stretch>
        </p:blipFill>
        <p:spPr bwMode="auto">
          <a:xfrm>
            <a:off x="9826532" y="475881"/>
            <a:ext cx="1625600" cy="609600"/>
          </a:xfrm>
          <a:prstGeom prst="rect">
            <a:avLst/>
          </a:prstGeom>
          <a:noFill/>
        </p:spPr>
      </p:pic>
      <p:pic>
        <p:nvPicPr>
          <p:cNvPr id="16" name="Picture 2" descr="http://www.publicdomainpictures.net/pictures/50000/nahled/woman-fac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405829" y="3582786"/>
            <a:ext cx="3048000" cy="3048001"/>
          </a:xfrm>
          <a:prstGeom prst="rect">
            <a:avLst/>
          </a:prstGeom>
          <a:noFill/>
        </p:spPr>
      </p:pic>
      <p:pic>
        <p:nvPicPr>
          <p:cNvPr id="18" name="Picture 4" descr="http://2.bp.blogspot.com/-dFd97rypwNk/TaM_BYxkhJI/AAAAAAAAAHM/ahP6A6w7tkg/s1600/hand+woman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727525" y="323482"/>
            <a:ext cx="2200471" cy="2114940"/>
          </a:xfrm>
          <a:prstGeom prst="rect">
            <a:avLst/>
          </a:prstGeom>
          <a:noFill/>
        </p:spPr>
      </p:pic>
      <p:pic>
        <p:nvPicPr>
          <p:cNvPr id="20" name="Picture 4" descr="http://2.bp.blogspot.com/-dFd97rypwNk/TaM_BYxkhJI/AAAAAAAAAHM/ahP6A6w7tkg/s1600/hand+woman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829595" y="4440139"/>
            <a:ext cx="2200471" cy="211494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8178104" y="1406795"/>
            <a:ext cx="1967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Slow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242560" y="4664451"/>
            <a:ext cx="1738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Fast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127685" y="218434"/>
            <a:ext cx="17750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Object motion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242559" y="3324301"/>
            <a:ext cx="14849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Head motion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127047" y="3222967"/>
            <a:ext cx="3560183" cy="666786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  <a:effectLst>
            <a:outerShdw blurRad="50800" dist="1397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Experiments</a:t>
            </a:r>
          </a:p>
        </p:txBody>
      </p:sp>
      <p:sp>
        <p:nvSpPr>
          <p:cNvPr id="26" name="Rectangle 25"/>
          <p:cNvSpPr/>
          <p:nvPr/>
        </p:nvSpPr>
        <p:spPr bwMode="auto">
          <a:xfrm>
            <a:off x="2868325" y="6020663"/>
            <a:ext cx="1576332" cy="619263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6563" tIns="33281" rIns="66563" bIns="33281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3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7" name="Freeform 98"/>
          <p:cNvSpPr>
            <a:spLocks/>
          </p:cNvSpPr>
          <p:nvPr/>
        </p:nvSpPr>
        <p:spPr bwMode="auto">
          <a:xfrm>
            <a:off x="1815111" y="3840895"/>
            <a:ext cx="1931019" cy="1390195"/>
          </a:xfrm>
          <a:custGeom>
            <a:avLst/>
            <a:gdLst>
              <a:gd name="T0" fmla="*/ 3342 w 3342"/>
              <a:gd name="T1" fmla="*/ 2406 h 2406"/>
              <a:gd name="T2" fmla="*/ 3186 w 3342"/>
              <a:gd name="T3" fmla="*/ 2004 h 2406"/>
              <a:gd name="T4" fmla="*/ 3018 w 3342"/>
              <a:gd name="T5" fmla="*/ 1812 h 2406"/>
              <a:gd name="T6" fmla="*/ 2820 w 3342"/>
              <a:gd name="T7" fmla="*/ 1644 h 2406"/>
              <a:gd name="T8" fmla="*/ 2598 w 3342"/>
              <a:gd name="T9" fmla="*/ 1482 h 2406"/>
              <a:gd name="T10" fmla="*/ 2334 w 3342"/>
              <a:gd name="T11" fmla="*/ 1314 h 2406"/>
              <a:gd name="T12" fmla="*/ 2010 w 3342"/>
              <a:gd name="T13" fmla="*/ 1122 h 2406"/>
              <a:gd name="T14" fmla="*/ 1596 w 3342"/>
              <a:gd name="T15" fmla="*/ 888 h 2406"/>
              <a:gd name="T16" fmla="*/ 1008 w 3342"/>
              <a:gd name="T17" fmla="*/ 570 h 2406"/>
              <a:gd name="T18" fmla="*/ 0 w 3342"/>
              <a:gd name="T19" fmla="*/ 0 h 24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342" h="2406">
                <a:moveTo>
                  <a:pt x="3342" y="2406"/>
                </a:moveTo>
                <a:lnTo>
                  <a:pt x="3186" y="2004"/>
                </a:lnTo>
                <a:lnTo>
                  <a:pt x="3018" y="1812"/>
                </a:lnTo>
                <a:lnTo>
                  <a:pt x="2820" y="1644"/>
                </a:lnTo>
                <a:lnTo>
                  <a:pt x="2598" y="1482"/>
                </a:lnTo>
                <a:lnTo>
                  <a:pt x="2334" y="1314"/>
                </a:lnTo>
                <a:lnTo>
                  <a:pt x="2010" y="1122"/>
                </a:lnTo>
                <a:lnTo>
                  <a:pt x="1596" y="888"/>
                </a:lnTo>
                <a:lnTo>
                  <a:pt x="1008" y="570"/>
                </a:lnTo>
                <a:lnTo>
                  <a:pt x="0" y="0"/>
                </a:lnTo>
              </a:path>
            </a:pathLst>
          </a:custGeom>
          <a:noFill/>
          <a:ln w="38100" cap="flat">
            <a:solidFill>
              <a:srgbClr val="FF505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8" name="Rectangle 8"/>
          <p:cNvSpPr>
            <a:spLocks noChangeArrowheads="1"/>
          </p:cNvSpPr>
          <p:nvPr/>
        </p:nvSpPr>
        <p:spPr bwMode="auto">
          <a:xfrm>
            <a:off x="1815111" y="3705688"/>
            <a:ext cx="1931019" cy="1615539"/>
          </a:xfrm>
          <a:prstGeom prst="rect">
            <a:avLst/>
          </a:prstGeom>
          <a:noFill/>
          <a:ln w="0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" name="Line 9"/>
          <p:cNvSpPr>
            <a:spLocks noChangeShapeType="1"/>
          </p:cNvSpPr>
          <p:nvPr/>
        </p:nvSpPr>
        <p:spPr bwMode="auto">
          <a:xfrm>
            <a:off x="1815111" y="3705687"/>
            <a:ext cx="1931019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0" name="Line 10"/>
          <p:cNvSpPr>
            <a:spLocks noChangeShapeType="1"/>
          </p:cNvSpPr>
          <p:nvPr/>
        </p:nvSpPr>
        <p:spPr bwMode="auto">
          <a:xfrm>
            <a:off x="1815111" y="5321225"/>
            <a:ext cx="1931019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1" name="Line 11"/>
          <p:cNvSpPr>
            <a:spLocks noChangeShapeType="1"/>
          </p:cNvSpPr>
          <p:nvPr/>
        </p:nvSpPr>
        <p:spPr bwMode="auto">
          <a:xfrm flipV="1">
            <a:off x="3746128" y="3705688"/>
            <a:ext cx="0" cy="1615539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2" name="Line 12"/>
          <p:cNvSpPr>
            <a:spLocks noChangeShapeType="1"/>
          </p:cNvSpPr>
          <p:nvPr/>
        </p:nvSpPr>
        <p:spPr bwMode="auto">
          <a:xfrm flipV="1">
            <a:off x="1815111" y="3705688"/>
            <a:ext cx="0" cy="1615539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3" name="Line 13"/>
          <p:cNvSpPr>
            <a:spLocks noChangeShapeType="1"/>
          </p:cNvSpPr>
          <p:nvPr/>
        </p:nvSpPr>
        <p:spPr bwMode="auto">
          <a:xfrm>
            <a:off x="1815111" y="5321225"/>
            <a:ext cx="1931019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4" name="Line 14"/>
          <p:cNvSpPr>
            <a:spLocks noChangeShapeType="1"/>
          </p:cNvSpPr>
          <p:nvPr/>
        </p:nvSpPr>
        <p:spPr bwMode="auto">
          <a:xfrm flipV="1">
            <a:off x="1815111" y="3705688"/>
            <a:ext cx="0" cy="1615539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5" name="Line 15"/>
          <p:cNvSpPr>
            <a:spLocks noChangeShapeType="1"/>
          </p:cNvSpPr>
          <p:nvPr/>
        </p:nvSpPr>
        <p:spPr bwMode="auto">
          <a:xfrm flipV="1">
            <a:off x="1815111" y="5310825"/>
            <a:ext cx="0" cy="104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6" name="Line 16"/>
          <p:cNvSpPr>
            <a:spLocks noChangeShapeType="1"/>
          </p:cNvSpPr>
          <p:nvPr/>
        </p:nvSpPr>
        <p:spPr bwMode="auto">
          <a:xfrm>
            <a:off x="1815111" y="3705687"/>
            <a:ext cx="0" cy="6935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7" name="Line 17"/>
          <p:cNvSpPr>
            <a:spLocks noChangeShapeType="1"/>
          </p:cNvSpPr>
          <p:nvPr/>
        </p:nvSpPr>
        <p:spPr bwMode="auto">
          <a:xfrm flipV="1">
            <a:off x="1815111" y="5300426"/>
            <a:ext cx="0" cy="20801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8" name="Line 18"/>
          <p:cNvSpPr>
            <a:spLocks noChangeShapeType="1"/>
          </p:cNvSpPr>
          <p:nvPr/>
        </p:nvSpPr>
        <p:spPr bwMode="auto">
          <a:xfrm>
            <a:off x="1815111" y="3705689"/>
            <a:ext cx="0" cy="17335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9" name="Line 21"/>
          <p:cNvSpPr>
            <a:spLocks noChangeShapeType="1"/>
          </p:cNvSpPr>
          <p:nvPr/>
        </p:nvSpPr>
        <p:spPr bwMode="auto">
          <a:xfrm flipV="1">
            <a:off x="2397536" y="5310825"/>
            <a:ext cx="0" cy="104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0" name="Line 22"/>
          <p:cNvSpPr>
            <a:spLocks noChangeShapeType="1"/>
          </p:cNvSpPr>
          <p:nvPr/>
        </p:nvSpPr>
        <p:spPr bwMode="auto">
          <a:xfrm>
            <a:off x="2397536" y="3705687"/>
            <a:ext cx="0" cy="6935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1" name="Line 23"/>
          <p:cNvSpPr>
            <a:spLocks noChangeShapeType="1"/>
          </p:cNvSpPr>
          <p:nvPr/>
        </p:nvSpPr>
        <p:spPr bwMode="auto">
          <a:xfrm flipV="1">
            <a:off x="2737284" y="5310825"/>
            <a:ext cx="0" cy="104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2" name="Line 24"/>
          <p:cNvSpPr>
            <a:spLocks noChangeShapeType="1"/>
          </p:cNvSpPr>
          <p:nvPr/>
        </p:nvSpPr>
        <p:spPr bwMode="auto">
          <a:xfrm>
            <a:off x="2737284" y="3705687"/>
            <a:ext cx="0" cy="6935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3" name="Line 25"/>
          <p:cNvSpPr>
            <a:spLocks noChangeShapeType="1"/>
          </p:cNvSpPr>
          <p:nvPr/>
        </p:nvSpPr>
        <p:spPr bwMode="auto">
          <a:xfrm flipV="1">
            <a:off x="2976495" y="5310825"/>
            <a:ext cx="0" cy="104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4" name="Line 26"/>
          <p:cNvSpPr>
            <a:spLocks noChangeShapeType="1"/>
          </p:cNvSpPr>
          <p:nvPr/>
        </p:nvSpPr>
        <p:spPr bwMode="auto">
          <a:xfrm>
            <a:off x="2976495" y="3705687"/>
            <a:ext cx="0" cy="6935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5" name="Line 27"/>
          <p:cNvSpPr>
            <a:spLocks noChangeShapeType="1"/>
          </p:cNvSpPr>
          <p:nvPr/>
        </p:nvSpPr>
        <p:spPr bwMode="auto">
          <a:xfrm flipV="1">
            <a:off x="3163703" y="5310825"/>
            <a:ext cx="0" cy="104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6" name="Line 28"/>
          <p:cNvSpPr>
            <a:spLocks noChangeShapeType="1"/>
          </p:cNvSpPr>
          <p:nvPr/>
        </p:nvSpPr>
        <p:spPr bwMode="auto">
          <a:xfrm>
            <a:off x="3163703" y="3705687"/>
            <a:ext cx="0" cy="6935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7" name="Line 29"/>
          <p:cNvSpPr>
            <a:spLocks noChangeShapeType="1"/>
          </p:cNvSpPr>
          <p:nvPr/>
        </p:nvSpPr>
        <p:spPr bwMode="auto">
          <a:xfrm flipV="1">
            <a:off x="3316243" y="5310825"/>
            <a:ext cx="0" cy="104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8" name="Line 30"/>
          <p:cNvSpPr>
            <a:spLocks noChangeShapeType="1"/>
          </p:cNvSpPr>
          <p:nvPr/>
        </p:nvSpPr>
        <p:spPr bwMode="auto">
          <a:xfrm>
            <a:off x="3316243" y="3705687"/>
            <a:ext cx="0" cy="6935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9" name="Line 31"/>
          <p:cNvSpPr>
            <a:spLocks noChangeShapeType="1"/>
          </p:cNvSpPr>
          <p:nvPr/>
        </p:nvSpPr>
        <p:spPr bwMode="auto">
          <a:xfrm flipV="1">
            <a:off x="3444515" y="5310825"/>
            <a:ext cx="0" cy="104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0" name="Line 32"/>
          <p:cNvSpPr>
            <a:spLocks noChangeShapeType="1"/>
          </p:cNvSpPr>
          <p:nvPr/>
        </p:nvSpPr>
        <p:spPr bwMode="auto">
          <a:xfrm>
            <a:off x="3444515" y="3705687"/>
            <a:ext cx="0" cy="6935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1" name="Line 33"/>
          <p:cNvSpPr>
            <a:spLocks noChangeShapeType="1"/>
          </p:cNvSpPr>
          <p:nvPr/>
        </p:nvSpPr>
        <p:spPr bwMode="auto">
          <a:xfrm flipV="1">
            <a:off x="3558920" y="5310825"/>
            <a:ext cx="0" cy="104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2" name="Line 34"/>
          <p:cNvSpPr>
            <a:spLocks noChangeShapeType="1"/>
          </p:cNvSpPr>
          <p:nvPr/>
        </p:nvSpPr>
        <p:spPr bwMode="auto">
          <a:xfrm>
            <a:off x="3707787" y="5444977"/>
            <a:ext cx="0" cy="6935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3" name="Line 35"/>
          <p:cNvSpPr>
            <a:spLocks noChangeShapeType="1"/>
          </p:cNvSpPr>
          <p:nvPr/>
        </p:nvSpPr>
        <p:spPr bwMode="auto">
          <a:xfrm flipV="1">
            <a:off x="3655991" y="5310825"/>
            <a:ext cx="0" cy="104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4" name="Line 36"/>
          <p:cNvSpPr>
            <a:spLocks noChangeShapeType="1"/>
          </p:cNvSpPr>
          <p:nvPr/>
        </p:nvSpPr>
        <p:spPr bwMode="auto">
          <a:xfrm>
            <a:off x="3804859" y="5444977"/>
            <a:ext cx="0" cy="6935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5" name="Line 37"/>
          <p:cNvSpPr>
            <a:spLocks noChangeShapeType="1"/>
          </p:cNvSpPr>
          <p:nvPr/>
        </p:nvSpPr>
        <p:spPr bwMode="auto">
          <a:xfrm flipV="1">
            <a:off x="3746128" y="5310825"/>
            <a:ext cx="0" cy="104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6" name="Line 38"/>
          <p:cNvSpPr>
            <a:spLocks noChangeShapeType="1"/>
          </p:cNvSpPr>
          <p:nvPr/>
        </p:nvSpPr>
        <p:spPr bwMode="auto">
          <a:xfrm>
            <a:off x="3894995" y="5444977"/>
            <a:ext cx="0" cy="6935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7" name="Line 39"/>
          <p:cNvSpPr>
            <a:spLocks noChangeShapeType="1"/>
          </p:cNvSpPr>
          <p:nvPr/>
        </p:nvSpPr>
        <p:spPr bwMode="auto">
          <a:xfrm flipV="1">
            <a:off x="3746128" y="5300426"/>
            <a:ext cx="0" cy="20801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8" name="Line 40"/>
          <p:cNvSpPr>
            <a:spLocks noChangeShapeType="1"/>
          </p:cNvSpPr>
          <p:nvPr/>
        </p:nvSpPr>
        <p:spPr bwMode="auto">
          <a:xfrm>
            <a:off x="3894995" y="5444978"/>
            <a:ext cx="0" cy="17335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9" name="Line 43"/>
          <p:cNvSpPr>
            <a:spLocks noChangeShapeType="1"/>
          </p:cNvSpPr>
          <p:nvPr/>
        </p:nvSpPr>
        <p:spPr bwMode="auto">
          <a:xfrm>
            <a:off x="1815111" y="4756133"/>
            <a:ext cx="104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0" name="Line 44"/>
          <p:cNvSpPr>
            <a:spLocks noChangeShapeType="1"/>
          </p:cNvSpPr>
          <p:nvPr/>
        </p:nvSpPr>
        <p:spPr bwMode="auto">
          <a:xfrm flipH="1">
            <a:off x="3735729" y="4756133"/>
            <a:ext cx="104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1" name="Line 45"/>
          <p:cNvSpPr>
            <a:spLocks noChangeShapeType="1"/>
          </p:cNvSpPr>
          <p:nvPr/>
        </p:nvSpPr>
        <p:spPr bwMode="auto">
          <a:xfrm>
            <a:off x="1815111" y="4790801"/>
            <a:ext cx="104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2" name="Line 46"/>
          <p:cNvSpPr>
            <a:spLocks noChangeShapeType="1"/>
          </p:cNvSpPr>
          <p:nvPr/>
        </p:nvSpPr>
        <p:spPr bwMode="auto">
          <a:xfrm flipH="1">
            <a:off x="3735729" y="4790801"/>
            <a:ext cx="104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3" name="Line 47"/>
          <p:cNvSpPr>
            <a:spLocks noChangeShapeType="1"/>
          </p:cNvSpPr>
          <p:nvPr/>
        </p:nvSpPr>
        <p:spPr bwMode="auto">
          <a:xfrm>
            <a:off x="1815111" y="4832404"/>
            <a:ext cx="104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4" name="Line 48"/>
          <p:cNvSpPr>
            <a:spLocks noChangeShapeType="1"/>
          </p:cNvSpPr>
          <p:nvPr/>
        </p:nvSpPr>
        <p:spPr bwMode="auto">
          <a:xfrm flipH="1">
            <a:off x="3735729" y="4832404"/>
            <a:ext cx="104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5" name="Line 49"/>
          <p:cNvSpPr>
            <a:spLocks noChangeShapeType="1"/>
          </p:cNvSpPr>
          <p:nvPr/>
        </p:nvSpPr>
        <p:spPr bwMode="auto">
          <a:xfrm>
            <a:off x="1815111" y="4880939"/>
            <a:ext cx="104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6" name="Line 50"/>
          <p:cNvSpPr>
            <a:spLocks noChangeShapeType="1"/>
          </p:cNvSpPr>
          <p:nvPr/>
        </p:nvSpPr>
        <p:spPr bwMode="auto">
          <a:xfrm flipH="1">
            <a:off x="3735729" y="4880939"/>
            <a:ext cx="104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7" name="Line 51"/>
          <p:cNvSpPr>
            <a:spLocks noChangeShapeType="1"/>
          </p:cNvSpPr>
          <p:nvPr/>
        </p:nvSpPr>
        <p:spPr bwMode="auto">
          <a:xfrm>
            <a:off x="1815111" y="4932941"/>
            <a:ext cx="104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8" name="Line 52"/>
          <p:cNvSpPr>
            <a:spLocks noChangeShapeType="1"/>
          </p:cNvSpPr>
          <p:nvPr/>
        </p:nvSpPr>
        <p:spPr bwMode="auto">
          <a:xfrm flipH="1">
            <a:off x="3735729" y="4932941"/>
            <a:ext cx="104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9" name="Line 53"/>
          <p:cNvSpPr>
            <a:spLocks noChangeShapeType="1"/>
          </p:cNvSpPr>
          <p:nvPr/>
        </p:nvSpPr>
        <p:spPr bwMode="auto">
          <a:xfrm>
            <a:off x="1815111" y="4998811"/>
            <a:ext cx="104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0" name="Line 54"/>
          <p:cNvSpPr>
            <a:spLocks noChangeShapeType="1"/>
          </p:cNvSpPr>
          <p:nvPr/>
        </p:nvSpPr>
        <p:spPr bwMode="auto">
          <a:xfrm flipH="1">
            <a:off x="3735729" y="4998811"/>
            <a:ext cx="104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1" name="Line 55"/>
          <p:cNvSpPr>
            <a:spLocks noChangeShapeType="1"/>
          </p:cNvSpPr>
          <p:nvPr/>
        </p:nvSpPr>
        <p:spPr bwMode="auto">
          <a:xfrm>
            <a:off x="1815111" y="5075081"/>
            <a:ext cx="104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2" name="Line 56"/>
          <p:cNvSpPr>
            <a:spLocks noChangeShapeType="1"/>
          </p:cNvSpPr>
          <p:nvPr/>
        </p:nvSpPr>
        <p:spPr bwMode="auto">
          <a:xfrm flipH="1">
            <a:off x="3735729" y="5075081"/>
            <a:ext cx="104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3" name="Line 57"/>
          <p:cNvSpPr>
            <a:spLocks noChangeShapeType="1"/>
          </p:cNvSpPr>
          <p:nvPr/>
        </p:nvSpPr>
        <p:spPr bwMode="auto">
          <a:xfrm>
            <a:off x="1815111" y="5175619"/>
            <a:ext cx="104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4" name="Line 58"/>
          <p:cNvSpPr>
            <a:spLocks noChangeShapeType="1"/>
          </p:cNvSpPr>
          <p:nvPr/>
        </p:nvSpPr>
        <p:spPr bwMode="auto">
          <a:xfrm flipH="1">
            <a:off x="3735729" y="5175619"/>
            <a:ext cx="104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5" name="Line 59"/>
          <p:cNvSpPr>
            <a:spLocks noChangeShapeType="1"/>
          </p:cNvSpPr>
          <p:nvPr/>
        </p:nvSpPr>
        <p:spPr bwMode="auto">
          <a:xfrm>
            <a:off x="1815111" y="5321225"/>
            <a:ext cx="104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6" name="Line 60"/>
          <p:cNvSpPr>
            <a:spLocks noChangeShapeType="1"/>
          </p:cNvSpPr>
          <p:nvPr/>
        </p:nvSpPr>
        <p:spPr bwMode="auto">
          <a:xfrm flipH="1">
            <a:off x="3735729" y="5321225"/>
            <a:ext cx="104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7" name="Line 61"/>
          <p:cNvSpPr>
            <a:spLocks noChangeShapeType="1"/>
          </p:cNvSpPr>
          <p:nvPr/>
        </p:nvSpPr>
        <p:spPr bwMode="auto">
          <a:xfrm>
            <a:off x="1815112" y="4756133"/>
            <a:ext cx="20801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8" name="Line 62"/>
          <p:cNvSpPr>
            <a:spLocks noChangeShapeType="1"/>
          </p:cNvSpPr>
          <p:nvPr/>
        </p:nvSpPr>
        <p:spPr bwMode="auto">
          <a:xfrm flipH="1">
            <a:off x="3725329" y="4756133"/>
            <a:ext cx="20801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9" name="Rectangle 63"/>
          <p:cNvSpPr>
            <a:spLocks noChangeArrowheads="1"/>
          </p:cNvSpPr>
          <p:nvPr/>
        </p:nvSpPr>
        <p:spPr bwMode="auto">
          <a:xfrm>
            <a:off x="1589744" y="4682388"/>
            <a:ext cx="176330" cy="190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3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+mn-ea"/>
                <a:cs typeface="Arial" pitchFamily="34" charset="0"/>
              </a:rPr>
              <a:t>10</a:t>
            </a:r>
            <a:endParaRPr kumimoji="0" lang="en-US" altLang="en-US" sz="105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0" name="Line 65"/>
          <p:cNvSpPr>
            <a:spLocks noChangeShapeType="1"/>
          </p:cNvSpPr>
          <p:nvPr/>
        </p:nvSpPr>
        <p:spPr bwMode="auto">
          <a:xfrm>
            <a:off x="1815111" y="4513457"/>
            <a:ext cx="104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1" name="Line 66"/>
          <p:cNvSpPr>
            <a:spLocks noChangeShapeType="1"/>
          </p:cNvSpPr>
          <p:nvPr/>
        </p:nvSpPr>
        <p:spPr bwMode="auto">
          <a:xfrm flipH="1">
            <a:off x="3735729" y="4513457"/>
            <a:ext cx="104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2" name="Line 67"/>
          <p:cNvSpPr>
            <a:spLocks noChangeShapeType="1"/>
          </p:cNvSpPr>
          <p:nvPr/>
        </p:nvSpPr>
        <p:spPr bwMode="auto">
          <a:xfrm>
            <a:off x="1815111" y="4367849"/>
            <a:ext cx="104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3" name="Line 69"/>
          <p:cNvSpPr>
            <a:spLocks noChangeShapeType="1"/>
          </p:cNvSpPr>
          <p:nvPr/>
        </p:nvSpPr>
        <p:spPr bwMode="auto">
          <a:xfrm>
            <a:off x="1815111" y="4267312"/>
            <a:ext cx="104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4" name="Line 71"/>
          <p:cNvSpPr>
            <a:spLocks noChangeShapeType="1"/>
          </p:cNvSpPr>
          <p:nvPr/>
        </p:nvSpPr>
        <p:spPr bwMode="auto">
          <a:xfrm>
            <a:off x="1815111" y="4191041"/>
            <a:ext cx="104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5" name="Line 73"/>
          <p:cNvSpPr>
            <a:spLocks noChangeShapeType="1"/>
          </p:cNvSpPr>
          <p:nvPr/>
        </p:nvSpPr>
        <p:spPr bwMode="auto">
          <a:xfrm>
            <a:off x="1815111" y="4125173"/>
            <a:ext cx="104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6" name="Line 75"/>
          <p:cNvSpPr>
            <a:spLocks noChangeShapeType="1"/>
          </p:cNvSpPr>
          <p:nvPr/>
        </p:nvSpPr>
        <p:spPr bwMode="auto">
          <a:xfrm>
            <a:off x="1815111" y="4073171"/>
            <a:ext cx="104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7" name="Line 77"/>
          <p:cNvSpPr>
            <a:spLocks noChangeShapeType="1"/>
          </p:cNvSpPr>
          <p:nvPr/>
        </p:nvSpPr>
        <p:spPr bwMode="auto">
          <a:xfrm>
            <a:off x="1815111" y="4024635"/>
            <a:ext cx="104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8" name="Line 79"/>
          <p:cNvSpPr>
            <a:spLocks noChangeShapeType="1"/>
          </p:cNvSpPr>
          <p:nvPr/>
        </p:nvSpPr>
        <p:spPr bwMode="auto">
          <a:xfrm>
            <a:off x="1815111" y="3983033"/>
            <a:ext cx="104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9" name="Line 81"/>
          <p:cNvSpPr>
            <a:spLocks noChangeShapeType="1"/>
          </p:cNvSpPr>
          <p:nvPr/>
        </p:nvSpPr>
        <p:spPr bwMode="auto">
          <a:xfrm>
            <a:off x="1815111" y="3948365"/>
            <a:ext cx="104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0" name="Line 83"/>
          <p:cNvSpPr>
            <a:spLocks noChangeShapeType="1"/>
          </p:cNvSpPr>
          <p:nvPr/>
        </p:nvSpPr>
        <p:spPr bwMode="auto">
          <a:xfrm>
            <a:off x="1815112" y="3948365"/>
            <a:ext cx="20801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1" name="Rectangle 85"/>
          <p:cNvSpPr>
            <a:spLocks noChangeArrowheads="1"/>
          </p:cNvSpPr>
          <p:nvPr/>
        </p:nvSpPr>
        <p:spPr bwMode="auto">
          <a:xfrm>
            <a:off x="1518696" y="3881340"/>
            <a:ext cx="264496" cy="190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3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+mn-ea"/>
                <a:cs typeface="Arial" pitchFamily="34" charset="0"/>
              </a:rPr>
              <a:t>100</a:t>
            </a:r>
            <a:endParaRPr kumimoji="0" lang="en-US" altLang="en-US" sz="105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2" name="Line 87"/>
          <p:cNvSpPr>
            <a:spLocks noChangeShapeType="1"/>
          </p:cNvSpPr>
          <p:nvPr/>
        </p:nvSpPr>
        <p:spPr bwMode="auto">
          <a:xfrm>
            <a:off x="1815111" y="3705687"/>
            <a:ext cx="104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3" name="Line 88"/>
          <p:cNvSpPr>
            <a:spLocks noChangeShapeType="1"/>
          </p:cNvSpPr>
          <p:nvPr/>
        </p:nvSpPr>
        <p:spPr bwMode="auto">
          <a:xfrm flipH="1">
            <a:off x="3884596" y="5444976"/>
            <a:ext cx="104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4" name="Line 89"/>
          <p:cNvSpPr>
            <a:spLocks noChangeShapeType="1"/>
          </p:cNvSpPr>
          <p:nvPr/>
        </p:nvSpPr>
        <p:spPr bwMode="auto">
          <a:xfrm>
            <a:off x="1815111" y="3705687"/>
            <a:ext cx="1931019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5" name="Line 90"/>
          <p:cNvSpPr>
            <a:spLocks noChangeShapeType="1"/>
          </p:cNvSpPr>
          <p:nvPr/>
        </p:nvSpPr>
        <p:spPr bwMode="auto">
          <a:xfrm>
            <a:off x="1815111" y="5321225"/>
            <a:ext cx="1931019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6" name="Line 91"/>
          <p:cNvSpPr>
            <a:spLocks noChangeShapeType="1"/>
          </p:cNvSpPr>
          <p:nvPr/>
        </p:nvSpPr>
        <p:spPr bwMode="auto">
          <a:xfrm flipV="1">
            <a:off x="3746128" y="3705688"/>
            <a:ext cx="0" cy="1615539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7" name="Line 92"/>
          <p:cNvSpPr>
            <a:spLocks noChangeShapeType="1"/>
          </p:cNvSpPr>
          <p:nvPr/>
        </p:nvSpPr>
        <p:spPr bwMode="auto">
          <a:xfrm flipV="1">
            <a:off x="1815111" y="3705688"/>
            <a:ext cx="0" cy="1615539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8" name="Rectangle 99"/>
          <p:cNvSpPr>
            <a:spLocks noChangeArrowheads="1"/>
          </p:cNvSpPr>
          <p:nvPr/>
        </p:nvSpPr>
        <p:spPr bwMode="auto">
          <a:xfrm>
            <a:off x="2489482" y="5563904"/>
            <a:ext cx="908135" cy="190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3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+mn-ea"/>
                <a:cs typeface="Arial" pitchFamily="34" charset="0"/>
              </a:rPr>
              <a:t>Length, m</a:t>
            </a:r>
            <a:endParaRPr kumimoji="0" lang="en-US" altLang="en-US" sz="2381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9" name="Rectangle 101"/>
          <p:cNvSpPr>
            <a:spLocks noChangeArrowheads="1"/>
          </p:cNvSpPr>
          <p:nvPr/>
        </p:nvSpPr>
        <p:spPr bwMode="auto">
          <a:xfrm>
            <a:off x="1808176" y="5296959"/>
            <a:ext cx="16030" cy="67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1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+mn-ea"/>
                <a:cs typeface="Arial" pitchFamily="34" charset="0"/>
              </a:rPr>
              <a:t> </a:t>
            </a:r>
            <a:endParaRPr kumimoji="0" lang="en-US" alt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0" name="Rectangle 102"/>
          <p:cNvSpPr>
            <a:spLocks noChangeArrowheads="1"/>
          </p:cNvSpPr>
          <p:nvPr/>
        </p:nvSpPr>
        <p:spPr bwMode="auto">
          <a:xfrm>
            <a:off x="3891530" y="5417243"/>
            <a:ext cx="16030" cy="67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1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+mn-ea"/>
                <a:cs typeface="Arial" pitchFamily="34" charset="0"/>
              </a:rPr>
              <a:t> </a:t>
            </a:r>
            <a:endParaRPr kumimoji="0" lang="en-US" alt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1" name="Rectangle 40"/>
          <p:cNvSpPr>
            <a:spLocks noChangeArrowheads="1"/>
          </p:cNvSpPr>
          <p:nvPr/>
        </p:nvSpPr>
        <p:spPr bwMode="auto">
          <a:xfrm>
            <a:off x="1768308" y="5388584"/>
            <a:ext cx="131446" cy="190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3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+mn-ea"/>
                <a:cs typeface="Arial" pitchFamily="34" charset="0"/>
              </a:rPr>
              <a:t>.1</a:t>
            </a:r>
            <a:endParaRPr kumimoji="0" lang="en-US" altLang="en-US" sz="1412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2" name="Rectangle 62"/>
          <p:cNvSpPr>
            <a:spLocks noChangeArrowheads="1"/>
          </p:cNvSpPr>
          <p:nvPr/>
        </p:nvSpPr>
        <p:spPr bwMode="auto">
          <a:xfrm>
            <a:off x="3723335" y="5388584"/>
            <a:ext cx="88166" cy="190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3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+mn-ea"/>
                <a:cs typeface="Arial" pitchFamily="34" charset="0"/>
              </a:rPr>
              <a:t>1</a:t>
            </a:r>
            <a:endParaRPr kumimoji="0" lang="en-US" altLang="en-US" sz="1412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3" name="Rectangle 40"/>
          <p:cNvSpPr>
            <a:spLocks noChangeArrowheads="1"/>
          </p:cNvSpPr>
          <p:nvPr/>
        </p:nvSpPr>
        <p:spPr bwMode="auto">
          <a:xfrm>
            <a:off x="3101400" y="5388584"/>
            <a:ext cx="131446" cy="190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3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+mn-ea"/>
                <a:cs typeface="Arial" pitchFamily="34" charset="0"/>
              </a:rPr>
              <a:t>.5</a:t>
            </a:r>
            <a:endParaRPr kumimoji="0" lang="en-US" altLang="en-US" sz="1412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4" name="Rectangle 40"/>
          <p:cNvSpPr>
            <a:spLocks noChangeArrowheads="1"/>
          </p:cNvSpPr>
          <p:nvPr/>
        </p:nvSpPr>
        <p:spPr bwMode="auto">
          <a:xfrm>
            <a:off x="2337487" y="5388584"/>
            <a:ext cx="131446" cy="190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3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+mn-ea"/>
                <a:cs typeface="Arial" pitchFamily="34" charset="0"/>
              </a:rPr>
              <a:t>.2</a:t>
            </a:r>
            <a:endParaRPr kumimoji="0" lang="en-US" altLang="en-US" sz="1412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5" name="Rectangle 40"/>
          <p:cNvSpPr>
            <a:spLocks noChangeArrowheads="1"/>
          </p:cNvSpPr>
          <p:nvPr/>
        </p:nvSpPr>
        <p:spPr bwMode="auto">
          <a:xfrm>
            <a:off x="1639907" y="5242812"/>
            <a:ext cx="88166" cy="190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3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+mn-ea"/>
                <a:cs typeface="Arial" pitchFamily="34" charset="0"/>
              </a:rPr>
              <a:t>2</a:t>
            </a:r>
            <a:endParaRPr kumimoji="0" lang="en-US" altLang="en-US" sz="1412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6" name="Freeform 252"/>
          <p:cNvSpPr>
            <a:spLocks/>
          </p:cNvSpPr>
          <p:nvPr/>
        </p:nvSpPr>
        <p:spPr bwMode="auto">
          <a:xfrm>
            <a:off x="1823777" y="4509991"/>
            <a:ext cx="1931019" cy="724565"/>
          </a:xfrm>
          <a:custGeom>
            <a:avLst/>
            <a:gdLst>
              <a:gd name="T0" fmla="*/ 3342 w 3342"/>
              <a:gd name="T1" fmla="*/ 1254 h 1254"/>
              <a:gd name="T2" fmla="*/ 3186 w 3342"/>
              <a:gd name="T3" fmla="*/ 1224 h 1254"/>
              <a:gd name="T4" fmla="*/ 3018 w 3342"/>
              <a:gd name="T5" fmla="*/ 1188 h 1254"/>
              <a:gd name="T6" fmla="*/ 2820 w 3342"/>
              <a:gd name="T7" fmla="*/ 1140 h 1254"/>
              <a:gd name="T8" fmla="*/ 2598 w 3342"/>
              <a:gd name="T9" fmla="*/ 1086 h 1254"/>
              <a:gd name="T10" fmla="*/ 2334 w 3342"/>
              <a:gd name="T11" fmla="*/ 1014 h 1254"/>
              <a:gd name="T12" fmla="*/ 2010 w 3342"/>
              <a:gd name="T13" fmla="*/ 918 h 1254"/>
              <a:gd name="T14" fmla="*/ 1596 w 3342"/>
              <a:gd name="T15" fmla="*/ 774 h 1254"/>
              <a:gd name="T16" fmla="*/ 1008 w 3342"/>
              <a:gd name="T17" fmla="*/ 540 h 1254"/>
              <a:gd name="T18" fmla="*/ 0 w 3342"/>
              <a:gd name="T19" fmla="*/ 0 h 12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342" h="1254">
                <a:moveTo>
                  <a:pt x="3342" y="1254"/>
                </a:moveTo>
                <a:lnTo>
                  <a:pt x="3186" y="1224"/>
                </a:lnTo>
                <a:lnTo>
                  <a:pt x="3018" y="1188"/>
                </a:lnTo>
                <a:lnTo>
                  <a:pt x="2820" y="1140"/>
                </a:lnTo>
                <a:lnTo>
                  <a:pt x="2598" y="1086"/>
                </a:lnTo>
                <a:lnTo>
                  <a:pt x="2334" y="1014"/>
                </a:lnTo>
                <a:lnTo>
                  <a:pt x="2010" y="918"/>
                </a:lnTo>
                <a:lnTo>
                  <a:pt x="1596" y="774"/>
                </a:lnTo>
                <a:lnTo>
                  <a:pt x="1008" y="540"/>
                </a:lnTo>
                <a:lnTo>
                  <a:pt x="0" y="0"/>
                </a:lnTo>
              </a:path>
            </a:pathLst>
          </a:custGeom>
          <a:noFill/>
          <a:ln w="38100" cap="flat">
            <a:solidFill>
              <a:srgbClr val="3366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33281" tIns="16641" rIns="33281" bIns="1664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107" name="Group 71"/>
          <p:cNvGrpSpPr/>
          <p:nvPr/>
        </p:nvGrpSpPr>
        <p:grpSpPr>
          <a:xfrm>
            <a:off x="1025036" y="5184165"/>
            <a:ext cx="349149" cy="320131"/>
            <a:chOff x="7064916" y="2975769"/>
            <a:chExt cx="1321053" cy="1211262"/>
          </a:xfrm>
          <a:solidFill>
            <a:srgbClr val="3333FF"/>
          </a:solidFill>
        </p:grpSpPr>
        <p:sp>
          <p:nvSpPr>
            <p:cNvPr id="108" name="Freeform 27"/>
            <p:cNvSpPr>
              <a:spLocks/>
            </p:cNvSpPr>
            <p:nvPr/>
          </p:nvSpPr>
          <p:spPr bwMode="auto">
            <a:xfrm rot="3260985" flipV="1">
              <a:off x="7170738" y="2971800"/>
              <a:ext cx="1211262" cy="1219200"/>
            </a:xfrm>
            <a:custGeom>
              <a:avLst/>
              <a:gdLst/>
              <a:ahLst/>
              <a:cxnLst>
                <a:cxn ang="0">
                  <a:pos x="1013" y="660"/>
                </a:cxn>
                <a:cxn ang="0">
                  <a:pos x="993" y="312"/>
                </a:cxn>
                <a:cxn ang="0">
                  <a:pos x="953" y="194"/>
                </a:cxn>
                <a:cxn ang="0">
                  <a:pos x="897" y="144"/>
                </a:cxn>
                <a:cxn ang="0">
                  <a:pos x="837" y="125"/>
                </a:cxn>
                <a:cxn ang="0">
                  <a:pos x="760" y="91"/>
                </a:cxn>
                <a:cxn ang="0">
                  <a:pos x="672" y="50"/>
                </a:cxn>
                <a:cxn ang="0">
                  <a:pos x="595" y="18"/>
                </a:cxn>
                <a:cxn ang="0">
                  <a:pos x="533" y="3"/>
                </a:cxn>
                <a:cxn ang="0">
                  <a:pos x="453" y="0"/>
                </a:cxn>
                <a:cxn ang="0">
                  <a:pos x="367" y="6"/>
                </a:cxn>
                <a:cxn ang="0">
                  <a:pos x="290" y="18"/>
                </a:cxn>
                <a:cxn ang="0">
                  <a:pos x="202" y="94"/>
                </a:cxn>
                <a:cxn ang="0">
                  <a:pos x="116" y="211"/>
                </a:cxn>
                <a:cxn ang="0">
                  <a:pos x="23" y="243"/>
                </a:cxn>
                <a:cxn ang="0">
                  <a:pos x="18" y="328"/>
                </a:cxn>
                <a:cxn ang="0">
                  <a:pos x="42" y="377"/>
                </a:cxn>
                <a:cxn ang="0">
                  <a:pos x="22" y="420"/>
                </a:cxn>
                <a:cxn ang="0">
                  <a:pos x="14" y="451"/>
                </a:cxn>
                <a:cxn ang="0">
                  <a:pos x="53" y="485"/>
                </a:cxn>
                <a:cxn ang="0">
                  <a:pos x="102" y="486"/>
                </a:cxn>
                <a:cxn ang="0">
                  <a:pos x="154" y="469"/>
                </a:cxn>
                <a:cxn ang="0">
                  <a:pos x="156" y="489"/>
                </a:cxn>
                <a:cxn ang="0">
                  <a:pos x="117" y="536"/>
                </a:cxn>
                <a:cxn ang="0">
                  <a:pos x="101" y="559"/>
                </a:cxn>
                <a:cxn ang="0">
                  <a:pos x="133" y="606"/>
                </a:cxn>
                <a:cxn ang="0">
                  <a:pos x="222" y="598"/>
                </a:cxn>
                <a:cxn ang="0">
                  <a:pos x="269" y="644"/>
                </a:cxn>
                <a:cxn ang="0">
                  <a:pos x="291" y="734"/>
                </a:cxn>
                <a:cxn ang="0">
                  <a:pos x="340" y="864"/>
                </a:cxn>
                <a:cxn ang="0">
                  <a:pos x="408" y="964"/>
                </a:cxn>
                <a:cxn ang="0">
                  <a:pos x="447" y="1009"/>
                </a:cxn>
                <a:cxn ang="0">
                  <a:pos x="489" y="504"/>
                </a:cxn>
                <a:cxn ang="0">
                  <a:pos x="446" y="443"/>
                </a:cxn>
                <a:cxn ang="0">
                  <a:pos x="450" y="419"/>
                </a:cxn>
                <a:cxn ang="0">
                  <a:pos x="511" y="380"/>
                </a:cxn>
                <a:cxn ang="0">
                  <a:pos x="566" y="398"/>
                </a:cxn>
                <a:cxn ang="0">
                  <a:pos x="585" y="427"/>
                </a:cxn>
                <a:cxn ang="0">
                  <a:pos x="580" y="448"/>
                </a:cxn>
                <a:cxn ang="0">
                  <a:pos x="542" y="510"/>
                </a:cxn>
                <a:cxn ang="0">
                  <a:pos x="489" y="1045"/>
                </a:cxn>
                <a:cxn ang="0">
                  <a:pos x="570" y="1092"/>
                </a:cxn>
                <a:cxn ang="0">
                  <a:pos x="655" y="1132"/>
                </a:cxn>
                <a:cxn ang="0">
                  <a:pos x="731" y="1170"/>
                </a:cxn>
                <a:cxn ang="0">
                  <a:pos x="797" y="1225"/>
                </a:cxn>
                <a:cxn ang="0">
                  <a:pos x="916" y="1332"/>
                </a:cxn>
                <a:cxn ang="0">
                  <a:pos x="1043" y="1438"/>
                </a:cxn>
                <a:cxn ang="0">
                  <a:pos x="1137" y="1515"/>
                </a:cxn>
                <a:cxn ang="0">
                  <a:pos x="1526" y="1130"/>
                </a:cxn>
                <a:cxn ang="0">
                  <a:pos x="1463" y="1099"/>
                </a:cxn>
                <a:cxn ang="0">
                  <a:pos x="1317" y="1025"/>
                </a:cxn>
                <a:cxn ang="0">
                  <a:pos x="1160" y="936"/>
                </a:cxn>
                <a:cxn ang="0">
                  <a:pos x="1058" y="862"/>
                </a:cxn>
              </a:cxnLst>
              <a:rect l="0" t="0" r="r" b="b"/>
              <a:pathLst>
                <a:path w="1526" h="1536">
                  <a:moveTo>
                    <a:pt x="1058" y="862"/>
                  </a:moveTo>
                  <a:lnTo>
                    <a:pt x="1037" y="817"/>
                  </a:lnTo>
                  <a:lnTo>
                    <a:pt x="1022" y="748"/>
                  </a:lnTo>
                  <a:lnTo>
                    <a:pt x="1013" y="660"/>
                  </a:lnTo>
                  <a:lnTo>
                    <a:pt x="1006" y="565"/>
                  </a:lnTo>
                  <a:lnTo>
                    <a:pt x="1002" y="470"/>
                  </a:lnTo>
                  <a:lnTo>
                    <a:pt x="998" y="382"/>
                  </a:lnTo>
                  <a:lnTo>
                    <a:pt x="993" y="312"/>
                  </a:lnTo>
                  <a:lnTo>
                    <a:pt x="983" y="267"/>
                  </a:lnTo>
                  <a:lnTo>
                    <a:pt x="973" y="239"/>
                  </a:lnTo>
                  <a:lnTo>
                    <a:pt x="963" y="215"/>
                  </a:lnTo>
                  <a:lnTo>
                    <a:pt x="953" y="194"/>
                  </a:lnTo>
                  <a:lnTo>
                    <a:pt x="942" y="176"/>
                  </a:lnTo>
                  <a:lnTo>
                    <a:pt x="929" y="162"/>
                  </a:lnTo>
                  <a:lnTo>
                    <a:pt x="914" y="152"/>
                  </a:lnTo>
                  <a:lnTo>
                    <a:pt x="897" y="144"/>
                  </a:lnTo>
                  <a:lnTo>
                    <a:pt x="875" y="138"/>
                  </a:lnTo>
                  <a:lnTo>
                    <a:pt x="865" y="136"/>
                  </a:lnTo>
                  <a:lnTo>
                    <a:pt x="852" y="131"/>
                  </a:lnTo>
                  <a:lnTo>
                    <a:pt x="837" y="125"/>
                  </a:lnTo>
                  <a:lnTo>
                    <a:pt x="820" y="118"/>
                  </a:lnTo>
                  <a:lnTo>
                    <a:pt x="801" y="109"/>
                  </a:lnTo>
                  <a:lnTo>
                    <a:pt x="782" y="101"/>
                  </a:lnTo>
                  <a:lnTo>
                    <a:pt x="760" y="91"/>
                  </a:lnTo>
                  <a:lnTo>
                    <a:pt x="739" y="80"/>
                  </a:lnTo>
                  <a:lnTo>
                    <a:pt x="717" y="70"/>
                  </a:lnTo>
                  <a:lnTo>
                    <a:pt x="694" y="61"/>
                  </a:lnTo>
                  <a:lnTo>
                    <a:pt x="672" y="50"/>
                  </a:lnTo>
                  <a:lnTo>
                    <a:pt x="651" y="41"/>
                  </a:lnTo>
                  <a:lnTo>
                    <a:pt x="631" y="32"/>
                  </a:lnTo>
                  <a:lnTo>
                    <a:pt x="612" y="24"/>
                  </a:lnTo>
                  <a:lnTo>
                    <a:pt x="595" y="18"/>
                  </a:lnTo>
                  <a:lnTo>
                    <a:pt x="579" y="12"/>
                  </a:lnTo>
                  <a:lnTo>
                    <a:pt x="565" y="9"/>
                  </a:lnTo>
                  <a:lnTo>
                    <a:pt x="550" y="6"/>
                  </a:lnTo>
                  <a:lnTo>
                    <a:pt x="533" y="3"/>
                  </a:lnTo>
                  <a:lnTo>
                    <a:pt x="514" y="2"/>
                  </a:lnTo>
                  <a:lnTo>
                    <a:pt x="495" y="1"/>
                  </a:lnTo>
                  <a:lnTo>
                    <a:pt x="474" y="0"/>
                  </a:lnTo>
                  <a:lnTo>
                    <a:pt x="453" y="0"/>
                  </a:lnTo>
                  <a:lnTo>
                    <a:pt x="431" y="0"/>
                  </a:lnTo>
                  <a:lnTo>
                    <a:pt x="409" y="1"/>
                  </a:lnTo>
                  <a:lnTo>
                    <a:pt x="388" y="3"/>
                  </a:lnTo>
                  <a:lnTo>
                    <a:pt x="367" y="6"/>
                  </a:lnTo>
                  <a:lnTo>
                    <a:pt x="346" y="8"/>
                  </a:lnTo>
                  <a:lnTo>
                    <a:pt x="325" y="10"/>
                  </a:lnTo>
                  <a:lnTo>
                    <a:pt x="307" y="15"/>
                  </a:lnTo>
                  <a:lnTo>
                    <a:pt x="290" y="18"/>
                  </a:lnTo>
                  <a:lnTo>
                    <a:pt x="273" y="23"/>
                  </a:lnTo>
                  <a:lnTo>
                    <a:pt x="248" y="38"/>
                  </a:lnTo>
                  <a:lnTo>
                    <a:pt x="224" y="63"/>
                  </a:lnTo>
                  <a:lnTo>
                    <a:pt x="202" y="94"/>
                  </a:lnTo>
                  <a:lnTo>
                    <a:pt x="180" y="129"/>
                  </a:lnTo>
                  <a:lnTo>
                    <a:pt x="158" y="162"/>
                  </a:lnTo>
                  <a:lnTo>
                    <a:pt x="138" y="191"/>
                  </a:lnTo>
                  <a:lnTo>
                    <a:pt x="116" y="211"/>
                  </a:lnTo>
                  <a:lnTo>
                    <a:pt x="93" y="219"/>
                  </a:lnTo>
                  <a:lnTo>
                    <a:pt x="67" y="222"/>
                  </a:lnTo>
                  <a:lnTo>
                    <a:pt x="44" y="230"/>
                  </a:lnTo>
                  <a:lnTo>
                    <a:pt x="23" y="243"/>
                  </a:lnTo>
                  <a:lnTo>
                    <a:pt x="8" y="260"/>
                  </a:lnTo>
                  <a:lnTo>
                    <a:pt x="0" y="281"/>
                  </a:lnTo>
                  <a:lnTo>
                    <a:pt x="3" y="304"/>
                  </a:lnTo>
                  <a:lnTo>
                    <a:pt x="18" y="328"/>
                  </a:lnTo>
                  <a:lnTo>
                    <a:pt x="47" y="355"/>
                  </a:lnTo>
                  <a:lnTo>
                    <a:pt x="48" y="359"/>
                  </a:lnTo>
                  <a:lnTo>
                    <a:pt x="45" y="366"/>
                  </a:lnTo>
                  <a:lnTo>
                    <a:pt x="42" y="377"/>
                  </a:lnTo>
                  <a:lnTo>
                    <a:pt x="37" y="389"/>
                  </a:lnTo>
                  <a:lnTo>
                    <a:pt x="32" y="401"/>
                  </a:lnTo>
                  <a:lnTo>
                    <a:pt x="27" y="411"/>
                  </a:lnTo>
                  <a:lnTo>
                    <a:pt x="22" y="420"/>
                  </a:lnTo>
                  <a:lnTo>
                    <a:pt x="19" y="425"/>
                  </a:lnTo>
                  <a:lnTo>
                    <a:pt x="14" y="433"/>
                  </a:lnTo>
                  <a:lnTo>
                    <a:pt x="13" y="442"/>
                  </a:lnTo>
                  <a:lnTo>
                    <a:pt x="14" y="451"/>
                  </a:lnTo>
                  <a:lnTo>
                    <a:pt x="20" y="462"/>
                  </a:lnTo>
                  <a:lnTo>
                    <a:pt x="28" y="471"/>
                  </a:lnTo>
                  <a:lnTo>
                    <a:pt x="40" y="479"/>
                  </a:lnTo>
                  <a:lnTo>
                    <a:pt x="53" y="485"/>
                  </a:lnTo>
                  <a:lnTo>
                    <a:pt x="70" y="489"/>
                  </a:lnTo>
                  <a:lnTo>
                    <a:pt x="79" y="489"/>
                  </a:lnTo>
                  <a:lnTo>
                    <a:pt x="89" y="488"/>
                  </a:lnTo>
                  <a:lnTo>
                    <a:pt x="102" y="486"/>
                  </a:lnTo>
                  <a:lnTo>
                    <a:pt x="116" y="481"/>
                  </a:lnTo>
                  <a:lnTo>
                    <a:pt x="129" y="478"/>
                  </a:lnTo>
                  <a:lnTo>
                    <a:pt x="142" y="473"/>
                  </a:lnTo>
                  <a:lnTo>
                    <a:pt x="154" y="469"/>
                  </a:lnTo>
                  <a:lnTo>
                    <a:pt x="163" y="465"/>
                  </a:lnTo>
                  <a:lnTo>
                    <a:pt x="164" y="469"/>
                  </a:lnTo>
                  <a:lnTo>
                    <a:pt x="162" y="476"/>
                  </a:lnTo>
                  <a:lnTo>
                    <a:pt x="156" y="489"/>
                  </a:lnTo>
                  <a:lnTo>
                    <a:pt x="142" y="510"/>
                  </a:lnTo>
                  <a:lnTo>
                    <a:pt x="133" y="522"/>
                  </a:lnTo>
                  <a:lnTo>
                    <a:pt x="125" y="530"/>
                  </a:lnTo>
                  <a:lnTo>
                    <a:pt x="117" y="536"/>
                  </a:lnTo>
                  <a:lnTo>
                    <a:pt x="111" y="540"/>
                  </a:lnTo>
                  <a:lnTo>
                    <a:pt x="105" y="545"/>
                  </a:lnTo>
                  <a:lnTo>
                    <a:pt x="102" y="551"/>
                  </a:lnTo>
                  <a:lnTo>
                    <a:pt x="101" y="559"/>
                  </a:lnTo>
                  <a:lnTo>
                    <a:pt x="101" y="569"/>
                  </a:lnTo>
                  <a:lnTo>
                    <a:pt x="105" y="582"/>
                  </a:lnTo>
                  <a:lnTo>
                    <a:pt x="117" y="594"/>
                  </a:lnTo>
                  <a:lnTo>
                    <a:pt x="133" y="606"/>
                  </a:lnTo>
                  <a:lnTo>
                    <a:pt x="154" y="613"/>
                  </a:lnTo>
                  <a:lnTo>
                    <a:pt x="176" y="615"/>
                  </a:lnTo>
                  <a:lnTo>
                    <a:pt x="199" y="610"/>
                  </a:lnTo>
                  <a:lnTo>
                    <a:pt x="222" y="598"/>
                  </a:lnTo>
                  <a:lnTo>
                    <a:pt x="242" y="574"/>
                  </a:lnTo>
                  <a:lnTo>
                    <a:pt x="254" y="598"/>
                  </a:lnTo>
                  <a:lnTo>
                    <a:pt x="262" y="621"/>
                  </a:lnTo>
                  <a:lnTo>
                    <a:pt x="269" y="644"/>
                  </a:lnTo>
                  <a:lnTo>
                    <a:pt x="276" y="667"/>
                  </a:lnTo>
                  <a:lnTo>
                    <a:pt x="280" y="690"/>
                  </a:lnTo>
                  <a:lnTo>
                    <a:pt x="285" y="712"/>
                  </a:lnTo>
                  <a:lnTo>
                    <a:pt x="291" y="734"/>
                  </a:lnTo>
                  <a:lnTo>
                    <a:pt x="298" y="756"/>
                  </a:lnTo>
                  <a:lnTo>
                    <a:pt x="314" y="799"/>
                  </a:lnTo>
                  <a:lnTo>
                    <a:pt x="328" y="835"/>
                  </a:lnTo>
                  <a:lnTo>
                    <a:pt x="340" y="864"/>
                  </a:lnTo>
                  <a:lnTo>
                    <a:pt x="353" y="889"/>
                  </a:lnTo>
                  <a:lnTo>
                    <a:pt x="368" y="912"/>
                  </a:lnTo>
                  <a:lnTo>
                    <a:pt x="386" y="936"/>
                  </a:lnTo>
                  <a:lnTo>
                    <a:pt x="408" y="964"/>
                  </a:lnTo>
                  <a:lnTo>
                    <a:pt x="436" y="998"/>
                  </a:lnTo>
                  <a:lnTo>
                    <a:pt x="439" y="1002"/>
                  </a:lnTo>
                  <a:lnTo>
                    <a:pt x="444" y="1006"/>
                  </a:lnTo>
                  <a:lnTo>
                    <a:pt x="447" y="1009"/>
                  </a:lnTo>
                  <a:lnTo>
                    <a:pt x="451" y="1014"/>
                  </a:lnTo>
                  <a:lnTo>
                    <a:pt x="515" y="522"/>
                  </a:lnTo>
                  <a:lnTo>
                    <a:pt x="503" y="516"/>
                  </a:lnTo>
                  <a:lnTo>
                    <a:pt x="489" y="504"/>
                  </a:lnTo>
                  <a:lnTo>
                    <a:pt x="476" y="489"/>
                  </a:lnTo>
                  <a:lnTo>
                    <a:pt x="465" y="472"/>
                  </a:lnTo>
                  <a:lnTo>
                    <a:pt x="454" y="456"/>
                  </a:lnTo>
                  <a:lnTo>
                    <a:pt x="446" y="443"/>
                  </a:lnTo>
                  <a:lnTo>
                    <a:pt x="442" y="433"/>
                  </a:lnTo>
                  <a:lnTo>
                    <a:pt x="439" y="430"/>
                  </a:lnTo>
                  <a:lnTo>
                    <a:pt x="443" y="426"/>
                  </a:lnTo>
                  <a:lnTo>
                    <a:pt x="450" y="419"/>
                  </a:lnTo>
                  <a:lnTo>
                    <a:pt x="462" y="409"/>
                  </a:lnTo>
                  <a:lnTo>
                    <a:pt x="477" y="398"/>
                  </a:lnTo>
                  <a:lnTo>
                    <a:pt x="494" y="388"/>
                  </a:lnTo>
                  <a:lnTo>
                    <a:pt x="511" y="380"/>
                  </a:lnTo>
                  <a:lnTo>
                    <a:pt x="528" y="378"/>
                  </a:lnTo>
                  <a:lnTo>
                    <a:pt x="543" y="381"/>
                  </a:lnTo>
                  <a:lnTo>
                    <a:pt x="556" y="389"/>
                  </a:lnTo>
                  <a:lnTo>
                    <a:pt x="566" y="398"/>
                  </a:lnTo>
                  <a:lnTo>
                    <a:pt x="574" y="406"/>
                  </a:lnTo>
                  <a:lnTo>
                    <a:pt x="579" y="415"/>
                  </a:lnTo>
                  <a:lnTo>
                    <a:pt x="582" y="423"/>
                  </a:lnTo>
                  <a:lnTo>
                    <a:pt x="585" y="427"/>
                  </a:lnTo>
                  <a:lnTo>
                    <a:pt x="586" y="432"/>
                  </a:lnTo>
                  <a:lnTo>
                    <a:pt x="586" y="433"/>
                  </a:lnTo>
                  <a:lnTo>
                    <a:pt x="585" y="438"/>
                  </a:lnTo>
                  <a:lnTo>
                    <a:pt x="580" y="448"/>
                  </a:lnTo>
                  <a:lnTo>
                    <a:pt x="573" y="463"/>
                  </a:lnTo>
                  <a:lnTo>
                    <a:pt x="564" y="479"/>
                  </a:lnTo>
                  <a:lnTo>
                    <a:pt x="553" y="496"/>
                  </a:lnTo>
                  <a:lnTo>
                    <a:pt x="542" y="510"/>
                  </a:lnTo>
                  <a:lnTo>
                    <a:pt x="529" y="521"/>
                  </a:lnTo>
                  <a:lnTo>
                    <a:pt x="517" y="523"/>
                  </a:lnTo>
                  <a:lnTo>
                    <a:pt x="471" y="1031"/>
                  </a:lnTo>
                  <a:lnTo>
                    <a:pt x="489" y="1045"/>
                  </a:lnTo>
                  <a:lnTo>
                    <a:pt x="507" y="1057"/>
                  </a:lnTo>
                  <a:lnTo>
                    <a:pt x="528" y="1070"/>
                  </a:lnTo>
                  <a:lnTo>
                    <a:pt x="549" y="1082"/>
                  </a:lnTo>
                  <a:lnTo>
                    <a:pt x="570" y="1092"/>
                  </a:lnTo>
                  <a:lnTo>
                    <a:pt x="592" y="1102"/>
                  </a:lnTo>
                  <a:lnTo>
                    <a:pt x="612" y="1113"/>
                  </a:lnTo>
                  <a:lnTo>
                    <a:pt x="634" y="1123"/>
                  </a:lnTo>
                  <a:lnTo>
                    <a:pt x="655" y="1132"/>
                  </a:lnTo>
                  <a:lnTo>
                    <a:pt x="676" y="1142"/>
                  </a:lnTo>
                  <a:lnTo>
                    <a:pt x="695" y="1152"/>
                  </a:lnTo>
                  <a:lnTo>
                    <a:pt x="714" y="1161"/>
                  </a:lnTo>
                  <a:lnTo>
                    <a:pt x="731" y="1170"/>
                  </a:lnTo>
                  <a:lnTo>
                    <a:pt x="746" y="1181"/>
                  </a:lnTo>
                  <a:lnTo>
                    <a:pt x="761" y="1191"/>
                  </a:lnTo>
                  <a:lnTo>
                    <a:pt x="772" y="1202"/>
                  </a:lnTo>
                  <a:lnTo>
                    <a:pt x="797" y="1225"/>
                  </a:lnTo>
                  <a:lnTo>
                    <a:pt x="824" y="1250"/>
                  </a:lnTo>
                  <a:lnTo>
                    <a:pt x="854" y="1276"/>
                  </a:lnTo>
                  <a:lnTo>
                    <a:pt x="885" y="1304"/>
                  </a:lnTo>
                  <a:lnTo>
                    <a:pt x="916" y="1332"/>
                  </a:lnTo>
                  <a:lnTo>
                    <a:pt x="950" y="1359"/>
                  </a:lnTo>
                  <a:lnTo>
                    <a:pt x="981" y="1387"/>
                  </a:lnTo>
                  <a:lnTo>
                    <a:pt x="1013" y="1414"/>
                  </a:lnTo>
                  <a:lnTo>
                    <a:pt x="1043" y="1438"/>
                  </a:lnTo>
                  <a:lnTo>
                    <a:pt x="1071" y="1461"/>
                  </a:lnTo>
                  <a:lnTo>
                    <a:pt x="1096" y="1481"/>
                  </a:lnTo>
                  <a:lnTo>
                    <a:pt x="1118" y="1500"/>
                  </a:lnTo>
                  <a:lnTo>
                    <a:pt x="1137" y="1515"/>
                  </a:lnTo>
                  <a:lnTo>
                    <a:pt x="1150" y="1526"/>
                  </a:lnTo>
                  <a:lnTo>
                    <a:pt x="1158" y="1533"/>
                  </a:lnTo>
                  <a:lnTo>
                    <a:pt x="1162" y="1536"/>
                  </a:lnTo>
                  <a:lnTo>
                    <a:pt x="1526" y="1130"/>
                  </a:lnTo>
                  <a:lnTo>
                    <a:pt x="1521" y="1128"/>
                  </a:lnTo>
                  <a:lnTo>
                    <a:pt x="1509" y="1122"/>
                  </a:lnTo>
                  <a:lnTo>
                    <a:pt x="1489" y="1112"/>
                  </a:lnTo>
                  <a:lnTo>
                    <a:pt x="1463" y="1099"/>
                  </a:lnTo>
                  <a:lnTo>
                    <a:pt x="1432" y="1084"/>
                  </a:lnTo>
                  <a:lnTo>
                    <a:pt x="1396" y="1066"/>
                  </a:lnTo>
                  <a:lnTo>
                    <a:pt x="1358" y="1046"/>
                  </a:lnTo>
                  <a:lnTo>
                    <a:pt x="1317" y="1025"/>
                  </a:lnTo>
                  <a:lnTo>
                    <a:pt x="1276" y="1003"/>
                  </a:lnTo>
                  <a:lnTo>
                    <a:pt x="1236" y="981"/>
                  </a:lnTo>
                  <a:lnTo>
                    <a:pt x="1196" y="958"/>
                  </a:lnTo>
                  <a:lnTo>
                    <a:pt x="1160" y="936"/>
                  </a:lnTo>
                  <a:lnTo>
                    <a:pt x="1126" y="916"/>
                  </a:lnTo>
                  <a:lnTo>
                    <a:pt x="1097" y="896"/>
                  </a:lnTo>
                  <a:lnTo>
                    <a:pt x="1074" y="878"/>
                  </a:lnTo>
                  <a:lnTo>
                    <a:pt x="1058" y="862"/>
                  </a:lnTo>
                  <a:close/>
                </a:path>
              </a:pathLst>
            </a:custGeom>
            <a:grpFill/>
            <a:ln w="9525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8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109" name="Freeform 28"/>
            <p:cNvSpPr>
              <a:spLocks/>
            </p:cNvSpPr>
            <p:nvPr/>
          </p:nvSpPr>
          <p:spPr bwMode="auto">
            <a:xfrm rot="3260985" flipV="1">
              <a:off x="7626445" y="3194231"/>
              <a:ext cx="52387" cy="404813"/>
            </a:xfrm>
            <a:custGeom>
              <a:avLst/>
              <a:gdLst/>
              <a:ahLst/>
              <a:cxnLst>
                <a:cxn ang="0">
                  <a:pos x="64" y="1"/>
                </a:cxn>
                <a:cxn ang="0">
                  <a:pos x="64" y="0"/>
                </a:cxn>
                <a:cxn ang="0">
                  <a:pos x="64" y="0"/>
                </a:cxn>
                <a:cxn ang="0">
                  <a:pos x="64" y="0"/>
                </a:cxn>
                <a:cxn ang="0">
                  <a:pos x="64" y="0"/>
                </a:cxn>
                <a:cxn ang="0">
                  <a:pos x="0" y="492"/>
                </a:cxn>
                <a:cxn ang="0">
                  <a:pos x="5" y="496"/>
                </a:cxn>
                <a:cxn ang="0">
                  <a:pos x="10" y="500"/>
                </a:cxn>
                <a:cxn ang="0">
                  <a:pos x="15" y="504"/>
                </a:cxn>
                <a:cxn ang="0">
                  <a:pos x="20" y="509"/>
                </a:cxn>
                <a:cxn ang="0">
                  <a:pos x="66" y="1"/>
                </a:cxn>
                <a:cxn ang="0">
                  <a:pos x="66" y="1"/>
                </a:cxn>
                <a:cxn ang="0">
                  <a:pos x="66" y="1"/>
                </a:cxn>
                <a:cxn ang="0">
                  <a:pos x="66" y="1"/>
                </a:cxn>
                <a:cxn ang="0">
                  <a:pos x="64" y="1"/>
                </a:cxn>
              </a:cxnLst>
              <a:rect l="0" t="0" r="r" b="b"/>
              <a:pathLst>
                <a:path w="66" h="509">
                  <a:moveTo>
                    <a:pt x="64" y="1"/>
                  </a:move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0" y="492"/>
                  </a:lnTo>
                  <a:lnTo>
                    <a:pt x="5" y="496"/>
                  </a:lnTo>
                  <a:lnTo>
                    <a:pt x="10" y="500"/>
                  </a:lnTo>
                  <a:lnTo>
                    <a:pt x="15" y="504"/>
                  </a:lnTo>
                  <a:lnTo>
                    <a:pt x="20" y="509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4" y="1"/>
                  </a:lnTo>
                  <a:close/>
                </a:path>
              </a:pathLst>
            </a:custGeom>
            <a:grpFill/>
            <a:ln w="9525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8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110" name="Freeform 29"/>
            <p:cNvSpPr>
              <a:spLocks/>
            </p:cNvSpPr>
            <p:nvPr/>
          </p:nvSpPr>
          <p:spPr bwMode="auto">
            <a:xfrm rot="3260985" flipV="1">
              <a:off x="7093491" y="3444015"/>
              <a:ext cx="63500" cy="120650"/>
            </a:xfrm>
            <a:custGeom>
              <a:avLst/>
              <a:gdLst/>
              <a:ahLst/>
              <a:cxnLst>
                <a:cxn ang="0">
                  <a:pos x="74" y="9"/>
                </a:cxn>
                <a:cxn ang="0">
                  <a:pos x="68" y="23"/>
                </a:cxn>
                <a:cxn ang="0">
                  <a:pos x="59" y="41"/>
                </a:cxn>
                <a:cxn ang="0">
                  <a:pos x="48" y="63"/>
                </a:cxn>
                <a:cxn ang="0">
                  <a:pos x="35" y="84"/>
                </a:cxn>
                <a:cxn ang="0">
                  <a:pos x="22" y="104"/>
                </a:cxn>
                <a:cxn ang="0">
                  <a:pos x="12" y="121"/>
                </a:cxn>
                <a:cxn ang="0">
                  <a:pos x="4" y="132"/>
                </a:cxn>
                <a:cxn ang="0">
                  <a:pos x="1" y="137"/>
                </a:cxn>
                <a:cxn ang="0">
                  <a:pos x="0" y="137"/>
                </a:cxn>
                <a:cxn ang="0">
                  <a:pos x="0" y="139"/>
                </a:cxn>
                <a:cxn ang="0">
                  <a:pos x="5" y="141"/>
                </a:cxn>
                <a:cxn ang="0">
                  <a:pos x="19" y="146"/>
                </a:cxn>
                <a:cxn ang="0">
                  <a:pos x="23" y="147"/>
                </a:cxn>
                <a:cxn ang="0">
                  <a:pos x="28" y="148"/>
                </a:cxn>
                <a:cxn ang="0">
                  <a:pos x="33" y="149"/>
                </a:cxn>
                <a:cxn ang="0">
                  <a:pos x="37" y="150"/>
                </a:cxn>
                <a:cxn ang="0">
                  <a:pos x="43" y="132"/>
                </a:cxn>
                <a:cxn ang="0">
                  <a:pos x="48" y="112"/>
                </a:cxn>
                <a:cxn ang="0">
                  <a:pos x="53" y="94"/>
                </a:cxn>
                <a:cxn ang="0">
                  <a:pos x="59" y="74"/>
                </a:cxn>
                <a:cxn ang="0">
                  <a:pos x="64" y="56"/>
                </a:cxn>
                <a:cxn ang="0">
                  <a:pos x="69" y="36"/>
                </a:cxn>
                <a:cxn ang="0">
                  <a:pos x="75" y="18"/>
                </a:cxn>
                <a:cxn ang="0">
                  <a:pos x="81" y="0"/>
                </a:cxn>
                <a:cxn ang="0">
                  <a:pos x="79" y="2"/>
                </a:cxn>
                <a:cxn ang="0">
                  <a:pos x="76" y="4"/>
                </a:cxn>
                <a:cxn ang="0">
                  <a:pos x="75" y="6"/>
                </a:cxn>
                <a:cxn ang="0">
                  <a:pos x="74" y="9"/>
                </a:cxn>
              </a:cxnLst>
              <a:rect l="0" t="0" r="r" b="b"/>
              <a:pathLst>
                <a:path w="81" h="150">
                  <a:moveTo>
                    <a:pt x="74" y="9"/>
                  </a:moveTo>
                  <a:lnTo>
                    <a:pt x="68" y="23"/>
                  </a:lnTo>
                  <a:lnTo>
                    <a:pt x="59" y="41"/>
                  </a:lnTo>
                  <a:lnTo>
                    <a:pt x="48" y="63"/>
                  </a:lnTo>
                  <a:lnTo>
                    <a:pt x="35" y="84"/>
                  </a:lnTo>
                  <a:lnTo>
                    <a:pt x="22" y="104"/>
                  </a:lnTo>
                  <a:lnTo>
                    <a:pt x="12" y="121"/>
                  </a:lnTo>
                  <a:lnTo>
                    <a:pt x="4" y="132"/>
                  </a:lnTo>
                  <a:lnTo>
                    <a:pt x="1" y="137"/>
                  </a:lnTo>
                  <a:lnTo>
                    <a:pt x="0" y="137"/>
                  </a:lnTo>
                  <a:lnTo>
                    <a:pt x="0" y="139"/>
                  </a:lnTo>
                  <a:lnTo>
                    <a:pt x="5" y="141"/>
                  </a:lnTo>
                  <a:lnTo>
                    <a:pt x="19" y="146"/>
                  </a:lnTo>
                  <a:lnTo>
                    <a:pt x="23" y="147"/>
                  </a:lnTo>
                  <a:lnTo>
                    <a:pt x="28" y="148"/>
                  </a:lnTo>
                  <a:lnTo>
                    <a:pt x="33" y="149"/>
                  </a:lnTo>
                  <a:lnTo>
                    <a:pt x="37" y="150"/>
                  </a:lnTo>
                  <a:lnTo>
                    <a:pt x="43" y="132"/>
                  </a:lnTo>
                  <a:lnTo>
                    <a:pt x="48" y="112"/>
                  </a:lnTo>
                  <a:lnTo>
                    <a:pt x="53" y="94"/>
                  </a:lnTo>
                  <a:lnTo>
                    <a:pt x="59" y="74"/>
                  </a:lnTo>
                  <a:lnTo>
                    <a:pt x="64" y="56"/>
                  </a:lnTo>
                  <a:lnTo>
                    <a:pt x="69" y="36"/>
                  </a:lnTo>
                  <a:lnTo>
                    <a:pt x="75" y="18"/>
                  </a:lnTo>
                  <a:lnTo>
                    <a:pt x="81" y="0"/>
                  </a:lnTo>
                  <a:lnTo>
                    <a:pt x="79" y="2"/>
                  </a:lnTo>
                  <a:lnTo>
                    <a:pt x="76" y="4"/>
                  </a:lnTo>
                  <a:lnTo>
                    <a:pt x="75" y="6"/>
                  </a:lnTo>
                  <a:lnTo>
                    <a:pt x="74" y="9"/>
                  </a:lnTo>
                  <a:close/>
                </a:path>
              </a:pathLst>
            </a:custGeom>
            <a:grpFill/>
            <a:ln w="9525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8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111" name="Freeform 30"/>
            <p:cNvSpPr>
              <a:spLocks/>
            </p:cNvSpPr>
            <p:nvPr/>
          </p:nvSpPr>
          <p:spPr bwMode="auto">
            <a:xfrm rot="3260985" flipV="1">
              <a:off x="7188737" y="3058249"/>
              <a:ext cx="1004887" cy="1023938"/>
            </a:xfrm>
            <a:custGeom>
              <a:avLst/>
              <a:gdLst/>
              <a:ahLst/>
              <a:cxnLst>
                <a:cxn ang="0">
                  <a:pos x="1226" y="1099"/>
                </a:cxn>
                <a:cxn ang="0">
                  <a:pos x="1152" y="1109"/>
                </a:cxn>
                <a:cxn ang="0">
                  <a:pos x="1203" y="1041"/>
                </a:cxn>
                <a:cxn ang="0">
                  <a:pos x="1149" y="1076"/>
                </a:cxn>
                <a:cxn ang="0">
                  <a:pos x="1104" y="1073"/>
                </a:cxn>
                <a:cxn ang="0">
                  <a:pos x="1136" y="1016"/>
                </a:cxn>
                <a:cxn ang="0">
                  <a:pos x="1067" y="1056"/>
                </a:cxn>
                <a:cxn ang="0">
                  <a:pos x="1047" y="1025"/>
                </a:cxn>
                <a:cxn ang="0">
                  <a:pos x="1081" y="969"/>
                </a:cxn>
                <a:cxn ang="0">
                  <a:pos x="985" y="1031"/>
                </a:cxn>
                <a:cxn ang="0">
                  <a:pos x="1007" y="979"/>
                </a:cxn>
                <a:cxn ang="0">
                  <a:pos x="1028" y="939"/>
                </a:cxn>
                <a:cxn ang="0">
                  <a:pos x="922" y="996"/>
                </a:cxn>
                <a:cxn ang="0">
                  <a:pos x="956" y="949"/>
                </a:cxn>
                <a:cxn ang="0">
                  <a:pos x="958" y="925"/>
                </a:cxn>
                <a:cxn ang="0">
                  <a:pos x="870" y="959"/>
                </a:cxn>
                <a:cxn ang="0">
                  <a:pos x="920" y="901"/>
                </a:cxn>
                <a:cxn ang="0">
                  <a:pos x="835" y="922"/>
                </a:cxn>
                <a:cxn ang="0">
                  <a:pos x="795" y="848"/>
                </a:cxn>
                <a:cxn ang="0">
                  <a:pos x="751" y="860"/>
                </a:cxn>
                <a:cxn ang="0">
                  <a:pos x="686" y="767"/>
                </a:cxn>
                <a:cxn ang="0">
                  <a:pos x="742" y="679"/>
                </a:cxn>
                <a:cxn ang="0">
                  <a:pos x="763" y="621"/>
                </a:cxn>
                <a:cxn ang="0">
                  <a:pos x="833" y="368"/>
                </a:cxn>
                <a:cxn ang="0">
                  <a:pos x="851" y="205"/>
                </a:cxn>
                <a:cxn ang="0">
                  <a:pos x="734" y="145"/>
                </a:cxn>
                <a:cxn ang="0">
                  <a:pos x="560" y="43"/>
                </a:cxn>
                <a:cxn ang="0">
                  <a:pos x="510" y="16"/>
                </a:cxn>
                <a:cxn ang="0">
                  <a:pos x="381" y="4"/>
                </a:cxn>
                <a:cxn ang="0">
                  <a:pos x="283" y="12"/>
                </a:cxn>
                <a:cxn ang="0">
                  <a:pos x="236" y="100"/>
                </a:cxn>
                <a:cxn ang="0">
                  <a:pos x="223" y="174"/>
                </a:cxn>
                <a:cxn ang="0">
                  <a:pos x="273" y="115"/>
                </a:cxn>
                <a:cxn ang="0">
                  <a:pos x="314" y="126"/>
                </a:cxn>
                <a:cxn ang="0">
                  <a:pos x="389" y="124"/>
                </a:cxn>
                <a:cxn ang="0">
                  <a:pos x="439" y="144"/>
                </a:cxn>
                <a:cxn ang="0">
                  <a:pos x="495" y="177"/>
                </a:cxn>
                <a:cxn ang="0">
                  <a:pos x="559" y="223"/>
                </a:cxn>
                <a:cxn ang="0">
                  <a:pos x="612" y="324"/>
                </a:cxn>
                <a:cxn ang="0">
                  <a:pos x="585" y="424"/>
                </a:cxn>
                <a:cxn ang="0">
                  <a:pos x="481" y="558"/>
                </a:cxn>
                <a:cxn ang="0">
                  <a:pos x="404" y="496"/>
                </a:cxn>
                <a:cxn ang="0">
                  <a:pos x="288" y="362"/>
                </a:cxn>
                <a:cxn ang="0">
                  <a:pos x="190" y="270"/>
                </a:cxn>
                <a:cxn ang="0">
                  <a:pos x="85" y="230"/>
                </a:cxn>
                <a:cxn ang="0">
                  <a:pos x="11" y="224"/>
                </a:cxn>
                <a:cxn ang="0">
                  <a:pos x="54" y="253"/>
                </a:cxn>
                <a:cxn ang="0">
                  <a:pos x="146" y="294"/>
                </a:cxn>
                <a:cxn ang="0">
                  <a:pos x="146" y="360"/>
                </a:cxn>
                <a:cxn ang="0">
                  <a:pos x="161" y="395"/>
                </a:cxn>
                <a:cxn ang="0">
                  <a:pos x="205" y="470"/>
                </a:cxn>
                <a:cxn ang="0">
                  <a:pos x="241" y="503"/>
                </a:cxn>
                <a:cxn ang="0">
                  <a:pos x="373" y="715"/>
                </a:cxn>
                <a:cxn ang="0">
                  <a:pos x="451" y="835"/>
                </a:cxn>
                <a:cxn ang="0">
                  <a:pos x="544" y="904"/>
                </a:cxn>
                <a:cxn ang="0">
                  <a:pos x="636" y="957"/>
                </a:cxn>
                <a:cxn ang="0">
                  <a:pos x="695" y="985"/>
                </a:cxn>
                <a:cxn ang="0">
                  <a:pos x="1083" y="1289"/>
                </a:cxn>
                <a:cxn ang="0">
                  <a:pos x="1222" y="1140"/>
                </a:cxn>
              </a:cxnLst>
              <a:rect l="0" t="0" r="r" b="b"/>
              <a:pathLst>
                <a:path w="1266" h="1289">
                  <a:moveTo>
                    <a:pt x="1221" y="1139"/>
                  </a:moveTo>
                  <a:lnTo>
                    <a:pt x="1266" y="1078"/>
                  </a:lnTo>
                  <a:lnTo>
                    <a:pt x="1264" y="1079"/>
                  </a:lnTo>
                  <a:lnTo>
                    <a:pt x="1258" y="1081"/>
                  </a:lnTo>
                  <a:lnTo>
                    <a:pt x="1250" y="1086"/>
                  </a:lnTo>
                  <a:lnTo>
                    <a:pt x="1238" y="1092"/>
                  </a:lnTo>
                  <a:lnTo>
                    <a:pt x="1226" y="1099"/>
                  </a:lnTo>
                  <a:lnTo>
                    <a:pt x="1212" y="1107"/>
                  </a:lnTo>
                  <a:lnTo>
                    <a:pt x="1197" y="1115"/>
                  </a:lnTo>
                  <a:lnTo>
                    <a:pt x="1182" y="1123"/>
                  </a:lnTo>
                  <a:lnTo>
                    <a:pt x="1175" y="1119"/>
                  </a:lnTo>
                  <a:lnTo>
                    <a:pt x="1167" y="1116"/>
                  </a:lnTo>
                  <a:lnTo>
                    <a:pt x="1160" y="1113"/>
                  </a:lnTo>
                  <a:lnTo>
                    <a:pt x="1152" y="1109"/>
                  </a:lnTo>
                  <a:lnTo>
                    <a:pt x="1161" y="1096"/>
                  </a:lnTo>
                  <a:lnTo>
                    <a:pt x="1169" y="1085"/>
                  </a:lnTo>
                  <a:lnTo>
                    <a:pt x="1178" y="1073"/>
                  </a:lnTo>
                  <a:lnTo>
                    <a:pt x="1187" y="1062"/>
                  </a:lnTo>
                  <a:lnTo>
                    <a:pt x="1193" y="1054"/>
                  </a:lnTo>
                  <a:lnTo>
                    <a:pt x="1199" y="1046"/>
                  </a:lnTo>
                  <a:lnTo>
                    <a:pt x="1203" y="1041"/>
                  </a:lnTo>
                  <a:lnTo>
                    <a:pt x="1204" y="1040"/>
                  </a:lnTo>
                  <a:lnTo>
                    <a:pt x="1202" y="1041"/>
                  </a:lnTo>
                  <a:lnTo>
                    <a:pt x="1196" y="1045"/>
                  </a:lnTo>
                  <a:lnTo>
                    <a:pt x="1187" y="1050"/>
                  </a:lnTo>
                  <a:lnTo>
                    <a:pt x="1176" y="1058"/>
                  </a:lnTo>
                  <a:lnTo>
                    <a:pt x="1162" y="1066"/>
                  </a:lnTo>
                  <a:lnTo>
                    <a:pt x="1149" y="1076"/>
                  </a:lnTo>
                  <a:lnTo>
                    <a:pt x="1135" y="1086"/>
                  </a:lnTo>
                  <a:lnTo>
                    <a:pt x="1121" y="1095"/>
                  </a:lnTo>
                  <a:lnTo>
                    <a:pt x="1115" y="1093"/>
                  </a:lnTo>
                  <a:lnTo>
                    <a:pt x="1109" y="1090"/>
                  </a:lnTo>
                  <a:lnTo>
                    <a:pt x="1104" y="1087"/>
                  </a:lnTo>
                  <a:lnTo>
                    <a:pt x="1098" y="1085"/>
                  </a:lnTo>
                  <a:lnTo>
                    <a:pt x="1104" y="1073"/>
                  </a:lnTo>
                  <a:lnTo>
                    <a:pt x="1110" y="1061"/>
                  </a:lnTo>
                  <a:lnTo>
                    <a:pt x="1117" y="1049"/>
                  </a:lnTo>
                  <a:lnTo>
                    <a:pt x="1123" y="1039"/>
                  </a:lnTo>
                  <a:lnTo>
                    <a:pt x="1128" y="1030"/>
                  </a:lnTo>
                  <a:lnTo>
                    <a:pt x="1132" y="1023"/>
                  </a:lnTo>
                  <a:lnTo>
                    <a:pt x="1135" y="1017"/>
                  </a:lnTo>
                  <a:lnTo>
                    <a:pt x="1136" y="1016"/>
                  </a:lnTo>
                  <a:lnTo>
                    <a:pt x="1134" y="1017"/>
                  </a:lnTo>
                  <a:lnTo>
                    <a:pt x="1128" y="1020"/>
                  </a:lnTo>
                  <a:lnTo>
                    <a:pt x="1119" y="1026"/>
                  </a:lnTo>
                  <a:lnTo>
                    <a:pt x="1107" y="1032"/>
                  </a:lnTo>
                  <a:lnTo>
                    <a:pt x="1094" y="1040"/>
                  </a:lnTo>
                  <a:lnTo>
                    <a:pt x="1081" y="1048"/>
                  </a:lnTo>
                  <a:lnTo>
                    <a:pt x="1067" y="1056"/>
                  </a:lnTo>
                  <a:lnTo>
                    <a:pt x="1053" y="1064"/>
                  </a:lnTo>
                  <a:lnTo>
                    <a:pt x="1047" y="1062"/>
                  </a:lnTo>
                  <a:lnTo>
                    <a:pt x="1043" y="1058"/>
                  </a:lnTo>
                  <a:lnTo>
                    <a:pt x="1037" y="1056"/>
                  </a:lnTo>
                  <a:lnTo>
                    <a:pt x="1031" y="1054"/>
                  </a:lnTo>
                  <a:lnTo>
                    <a:pt x="1039" y="1040"/>
                  </a:lnTo>
                  <a:lnTo>
                    <a:pt x="1047" y="1025"/>
                  </a:lnTo>
                  <a:lnTo>
                    <a:pt x="1056" y="1010"/>
                  </a:lnTo>
                  <a:lnTo>
                    <a:pt x="1064" y="996"/>
                  </a:lnTo>
                  <a:lnTo>
                    <a:pt x="1071" y="985"/>
                  </a:lnTo>
                  <a:lnTo>
                    <a:pt x="1077" y="975"/>
                  </a:lnTo>
                  <a:lnTo>
                    <a:pt x="1082" y="969"/>
                  </a:lnTo>
                  <a:lnTo>
                    <a:pt x="1083" y="966"/>
                  </a:lnTo>
                  <a:lnTo>
                    <a:pt x="1081" y="969"/>
                  </a:lnTo>
                  <a:lnTo>
                    <a:pt x="1072" y="973"/>
                  </a:lnTo>
                  <a:lnTo>
                    <a:pt x="1062" y="980"/>
                  </a:lnTo>
                  <a:lnTo>
                    <a:pt x="1048" y="989"/>
                  </a:lnTo>
                  <a:lnTo>
                    <a:pt x="1032" y="1000"/>
                  </a:lnTo>
                  <a:lnTo>
                    <a:pt x="1016" y="1010"/>
                  </a:lnTo>
                  <a:lnTo>
                    <a:pt x="1000" y="1020"/>
                  </a:lnTo>
                  <a:lnTo>
                    <a:pt x="985" y="1031"/>
                  </a:lnTo>
                  <a:lnTo>
                    <a:pt x="981" y="1028"/>
                  </a:lnTo>
                  <a:lnTo>
                    <a:pt x="979" y="1027"/>
                  </a:lnTo>
                  <a:lnTo>
                    <a:pt x="976" y="1025"/>
                  </a:lnTo>
                  <a:lnTo>
                    <a:pt x="972" y="1024"/>
                  </a:lnTo>
                  <a:lnTo>
                    <a:pt x="983" y="1010"/>
                  </a:lnTo>
                  <a:lnTo>
                    <a:pt x="994" y="994"/>
                  </a:lnTo>
                  <a:lnTo>
                    <a:pt x="1007" y="979"/>
                  </a:lnTo>
                  <a:lnTo>
                    <a:pt x="1018" y="964"/>
                  </a:lnTo>
                  <a:lnTo>
                    <a:pt x="1028" y="950"/>
                  </a:lnTo>
                  <a:lnTo>
                    <a:pt x="1037" y="940"/>
                  </a:lnTo>
                  <a:lnTo>
                    <a:pt x="1041" y="933"/>
                  </a:lnTo>
                  <a:lnTo>
                    <a:pt x="1044" y="931"/>
                  </a:lnTo>
                  <a:lnTo>
                    <a:pt x="1039" y="933"/>
                  </a:lnTo>
                  <a:lnTo>
                    <a:pt x="1028" y="939"/>
                  </a:lnTo>
                  <a:lnTo>
                    <a:pt x="1011" y="948"/>
                  </a:lnTo>
                  <a:lnTo>
                    <a:pt x="991" y="959"/>
                  </a:lnTo>
                  <a:lnTo>
                    <a:pt x="970" y="971"/>
                  </a:lnTo>
                  <a:lnTo>
                    <a:pt x="950" y="981"/>
                  </a:lnTo>
                  <a:lnTo>
                    <a:pt x="934" y="990"/>
                  </a:lnTo>
                  <a:lnTo>
                    <a:pt x="923" y="996"/>
                  </a:lnTo>
                  <a:lnTo>
                    <a:pt x="922" y="996"/>
                  </a:lnTo>
                  <a:lnTo>
                    <a:pt x="922" y="996"/>
                  </a:lnTo>
                  <a:lnTo>
                    <a:pt x="922" y="996"/>
                  </a:lnTo>
                  <a:lnTo>
                    <a:pt x="920" y="995"/>
                  </a:lnTo>
                  <a:lnTo>
                    <a:pt x="926" y="987"/>
                  </a:lnTo>
                  <a:lnTo>
                    <a:pt x="935" y="975"/>
                  </a:lnTo>
                  <a:lnTo>
                    <a:pt x="946" y="963"/>
                  </a:lnTo>
                  <a:lnTo>
                    <a:pt x="956" y="949"/>
                  </a:lnTo>
                  <a:lnTo>
                    <a:pt x="968" y="935"/>
                  </a:lnTo>
                  <a:lnTo>
                    <a:pt x="977" y="924"/>
                  </a:lnTo>
                  <a:lnTo>
                    <a:pt x="983" y="917"/>
                  </a:lnTo>
                  <a:lnTo>
                    <a:pt x="985" y="913"/>
                  </a:lnTo>
                  <a:lnTo>
                    <a:pt x="981" y="914"/>
                  </a:lnTo>
                  <a:lnTo>
                    <a:pt x="972" y="919"/>
                  </a:lnTo>
                  <a:lnTo>
                    <a:pt x="958" y="925"/>
                  </a:lnTo>
                  <a:lnTo>
                    <a:pt x="942" y="932"/>
                  </a:lnTo>
                  <a:lnTo>
                    <a:pt x="924" y="940"/>
                  </a:lnTo>
                  <a:lnTo>
                    <a:pt x="905" y="948"/>
                  </a:lnTo>
                  <a:lnTo>
                    <a:pt x="888" y="956"/>
                  </a:lnTo>
                  <a:lnTo>
                    <a:pt x="873" y="963"/>
                  </a:lnTo>
                  <a:lnTo>
                    <a:pt x="872" y="962"/>
                  </a:lnTo>
                  <a:lnTo>
                    <a:pt x="870" y="959"/>
                  </a:lnTo>
                  <a:lnTo>
                    <a:pt x="869" y="958"/>
                  </a:lnTo>
                  <a:lnTo>
                    <a:pt x="867" y="957"/>
                  </a:lnTo>
                  <a:lnTo>
                    <a:pt x="877" y="947"/>
                  </a:lnTo>
                  <a:lnTo>
                    <a:pt x="887" y="935"/>
                  </a:lnTo>
                  <a:lnTo>
                    <a:pt x="898" y="924"/>
                  </a:lnTo>
                  <a:lnTo>
                    <a:pt x="910" y="911"/>
                  </a:lnTo>
                  <a:lnTo>
                    <a:pt x="920" y="901"/>
                  </a:lnTo>
                  <a:lnTo>
                    <a:pt x="930" y="891"/>
                  </a:lnTo>
                  <a:lnTo>
                    <a:pt x="935" y="886"/>
                  </a:lnTo>
                  <a:lnTo>
                    <a:pt x="938" y="883"/>
                  </a:lnTo>
                  <a:lnTo>
                    <a:pt x="836" y="924"/>
                  </a:lnTo>
                  <a:lnTo>
                    <a:pt x="836" y="924"/>
                  </a:lnTo>
                  <a:lnTo>
                    <a:pt x="835" y="922"/>
                  </a:lnTo>
                  <a:lnTo>
                    <a:pt x="835" y="922"/>
                  </a:lnTo>
                  <a:lnTo>
                    <a:pt x="834" y="921"/>
                  </a:lnTo>
                  <a:lnTo>
                    <a:pt x="905" y="853"/>
                  </a:lnTo>
                  <a:lnTo>
                    <a:pt x="822" y="905"/>
                  </a:lnTo>
                  <a:lnTo>
                    <a:pt x="819" y="894"/>
                  </a:lnTo>
                  <a:lnTo>
                    <a:pt x="812" y="881"/>
                  </a:lnTo>
                  <a:lnTo>
                    <a:pt x="804" y="865"/>
                  </a:lnTo>
                  <a:lnTo>
                    <a:pt x="795" y="848"/>
                  </a:lnTo>
                  <a:lnTo>
                    <a:pt x="788" y="851"/>
                  </a:lnTo>
                  <a:lnTo>
                    <a:pt x="781" y="854"/>
                  </a:lnTo>
                  <a:lnTo>
                    <a:pt x="774" y="857"/>
                  </a:lnTo>
                  <a:lnTo>
                    <a:pt x="768" y="859"/>
                  </a:lnTo>
                  <a:lnTo>
                    <a:pt x="761" y="860"/>
                  </a:lnTo>
                  <a:lnTo>
                    <a:pt x="757" y="860"/>
                  </a:lnTo>
                  <a:lnTo>
                    <a:pt x="751" y="860"/>
                  </a:lnTo>
                  <a:lnTo>
                    <a:pt x="746" y="859"/>
                  </a:lnTo>
                  <a:lnTo>
                    <a:pt x="733" y="852"/>
                  </a:lnTo>
                  <a:lnTo>
                    <a:pt x="718" y="841"/>
                  </a:lnTo>
                  <a:lnTo>
                    <a:pt x="704" y="826"/>
                  </a:lnTo>
                  <a:lnTo>
                    <a:pt x="692" y="808"/>
                  </a:lnTo>
                  <a:lnTo>
                    <a:pt x="686" y="789"/>
                  </a:lnTo>
                  <a:lnTo>
                    <a:pt x="686" y="767"/>
                  </a:lnTo>
                  <a:lnTo>
                    <a:pt x="693" y="744"/>
                  </a:lnTo>
                  <a:lnTo>
                    <a:pt x="711" y="721"/>
                  </a:lnTo>
                  <a:lnTo>
                    <a:pt x="718" y="714"/>
                  </a:lnTo>
                  <a:lnTo>
                    <a:pt x="723" y="706"/>
                  </a:lnTo>
                  <a:lnTo>
                    <a:pt x="730" y="698"/>
                  </a:lnTo>
                  <a:lnTo>
                    <a:pt x="736" y="689"/>
                  </a:lnTo>
                  <a:lnTo>
                    <a:pt x="742" y="679"/>
                  </a:lnTo>
                  <a:lnTo>
                    <a:pt x="748" y="669"/>
                  </a:lnTo>
                  <a:lnTo>
                    <a:pt x="752" y="659"/>
                  </a:lnTo>
                  <a:lnTo>
                    <a:pt x="758" y="648"/>
                  </a:lnTo>
                  <a:lnTo>
                    <a:pt x="759" y="641"/>
                  </a:lnTo>
                  <a:lnTo>
                    <a:pt x="760" y="634"/>
                  </a:lnTo>
                  <a:lnTo>
                    <a:pt x="761" y="627"/>
                  </a:lnTo>
                  <a:lnTo>
                    <a:pt x="763" y="621"/>
                  </a:lnTo>
                  <a:lnTo>
                    <a:pt x="775" y="560"/>
                  </a:lnTo>
                  <a:lnTo>
                    <a:pt x="786" y="509"/>
                  </a:lnTo>
                  <a:lnTo>
                    <a:pt x="797" y="468"/>
                  </a:lnTo>
                  <a:lnTo>
                    <a:pt x="806" y="436"/>
                  </a:lnTo>
                  <a:lnTo>
                    <a:pt x="816" y="410"/>
                  </a:lnTo>
                  <a:lnTo>
                    <a:pt x="825" y="388"/>
                  </a:lnTo>
                  <a:lnTo>
                    <a:pt x="833" y="368"/>
                  </a:lnTo>
                  <a:lnTo>
                    <a:pt x="840" y="349"/>
                  </a:lnTo>
                  <a:lnTo>
                    <a:pt x="847" y="327"/>
                  </a:lnTo>
                  <a:lnTo>
                    <a:pt x="851" y="303"/>
                  </a:lnTo>
                  <a:lnTo>
                    <a:pt x="856" y="276"/>
                  </a:lnTo>
                  <a:lnTo>
                    <a:pt x="858" y="251"/>
                  </a:lnTo>
                  <a:lnTo>
                    <a:pt x="856" y="227"/>
                  </a:lnTo>
                  <a:lnTo>
                    <a:pt x="851" y="205"/>
                  </a:lnTo>
                  <a:lnTo>
                    <a:pt x="842" y="188"/>
                  </a:lnTo>
                  <a:lnTo>
                    <a:pt x="827" y="178"/>
                  </a:lnTo>
                  <a:lnTo>
                    <a:pt x="810" y="172"/>
                  </a:lnTo>
                  <a:lnTo>
                    <a:pt x="792" y="167"/>
                  </a:lnTo>
                  <a:lnTo>
                    <a:pt x="774" y="161"/>
                  </a:lnTo>
                  <a:lnTo>
                    <a:pt x="756" y="154"/>
                  </a:lnTo>
                  <a:lnTo>
                    <a:pt x="734" y="145"/>
                  </a:lnTo>
                  <a:lnTo>
                    <a:pt x="710" y="133"/>
                  </a:lnTo>
                  <a:lnTo>
                    <a:pt x="682" y="118"/>
                  </a:lnTo>
                  <a:lnTo>
                    <a:pt x="650" y="99"/>
                  </a:lnTo>
                  <a:lnTo>
                    <a:pt x="622" y="81"/>
                  </a:lnTo>
                  <a:lnTo>
                    <a:pt x="598" y="66"/>
                  </a:lnTo>
                  <a:lnTo>
                    <a:pt x="577" y="54"/>
                  </a:lnTo>
                  <a:lnTo>
                    <a:pt x="560" y="43"/>
                  </a:lnTo>
                  <a:lnTo>
                    <a:pt x="547" y="35"/>
                  </a:lnTo>
                  <a:lnTo>
                    <a:pt x="537" y="31"/>
                  </a:lnTo>
                  <a:lnTo>
                    <a:pt x="531" y="27"/>
                  </a:lnTo>
                  <a:lnTo>
                    <a:pt x="529" y="26"/>
                  </a:lnTo>
                  <a:lnTo>
                    <a:pt x="526" y="25"/>
                  </a:lnTo>
                  <a:lnTo>
                    <a:pt x="521" y="21"/>
                  </a:lnTo>
                  <a:lnTo>
                    <a:pt x="510" y="16"/>
                  </a:lnTo>
                  <a:lnTo>
                    <a:pt x="496" y="11"/>
                  </a:lnTo>
                  <a:lnTo>
                    <a:pt x="481" y="5"/>
                  </a:lnTo>
                  <a:lnTo>
                    <a:pt x="463" y="1"/>
                  </a:lnTo>
                  <a:lnTo>
                    <a:pt x="443" y="0"/>
                  </a:lnTo>
                  <a:lnTo>
                    <a:pt x="423" y="0"/>
                  </a:lnTo>
                  <a:lnTo>
                    <a:pt x="402" y="2"/>
                  </a:lnTo>
                  <a:lnTo>
                    <a:pt x="381" y="4"/>
                  </a:lnTo>
                  <a:lnTo>
                    <a:pt x="360" y="6"/>
                  </a:lnTo>
                  <a:lnTo>
                    <a:pt x="342" y="9"/>
                  </a:lnTo>
                  <a:lnTo>
                    <a:pt x="325" y="10"/>
                  </a:lnTo>
                  <a:lnTo>
                    <a:pt x="310" y="11"/>
                  </a:lnTo>
                  <a:lnTo>
                    <a:pt x="297" y="12"/>
                  </a:lnTo>
                  <a:lnTo>
                    <a:pt x="288" y="12"/>
                  </a:lnTo>
                  <a:lnTo>
                    <a:pt x="283" y="12"/>
                  </a:lnTo>
                  <a:lnTo>
                    <a:pt x="279" y="12"/>
                  </a:lnTo>
                  <a:lnTo>
                    <a:pt x="272" y="12"/>
                  </a:lnTo>
                  <a:lnTo>
                    <a:pt x="265" y="13"/>
                  </a:lnTo>
                  <a:lnTo>
                    <a:pt x="258" y="34"/>
                  </a:lnTo>
                  <a:lnTo>
                    <a:pt x="250" y="56"/>
                  </a:lnTo>
                  <a:lnTo>
                    <a:pt x="243" y="78"/>
                  </a:lnTo>
                  <a:lnTo>
                    <a:pt x="236" y="100"/>
                  </a:lnTo>
                  <a:lnTo>
                    <a:pt x="228" y="122"/>
                  </a:lnTo>
                  <a:lnTo>
                    <a:pt x="221" y="144"/>
                  </a:lnTo>
                  <a:lnTo>
                    <a:pt x="214" y="167"/>
                  </a:lnTo>
                  <a:lnTo>
                    <a:pt x="207" y="188"/>
                  </a:lnTo>
                  <a:lnTo>
                    <a:pt x="213" y="184"/>
                  </a:lnTo>
                  <a:lnTo>
                    <a:pt x="217" y="179"/>
                  </a:lnTo>
                  <a:lnTo>
                    <a:pt x="223" y="174"/>
                  </a:lnTo>
                  <a:lnTo>
                    <a:pt x="229" y="169"/>
                  </a:lnTo>
                  <a:lnTo>
                    <a:pt x="237" y="161"/>
                  </a:lnTo>
                  <a:lnTo>
                    <a:pt x="245" y="150"/>
                  </a:lnTo>
                  <a:lnTo>
                    <a:pt x="252" y="140"/>
                  </a:lnTo>
                  <a:lnTo>
                    <a:pt x="260" y="130"/>
                  </a:lnTo>
                  <a:lnTo>
                    <a:pt x="267" y="122"/>
                  </a:lnTo>
                  <a:lnTo>
                    <a:pt x="273" y="115"/>
                  </a:lnTo>
                  <a:lnTo>
                    <a:pt x="277" y="110"/>
                  </a:lnTo>
                  <a:lnTo>
                    <a:pt x="282" y="109"/>
                  </a:lnTo>
                  <a:lnTo>
                    <a:pt x="287" y="111"/>
                  </a:lnTo>
                  <a:lnTo>
                    <a:pt x="291" y="114"/>
                  </a:lnTo>
                  <a:lnTo>
                    <a:pt x="298" y="117"/>
                  </a:lnTo>
                  <a:lnTo>
                    <a:pt x="305" y="122"/>
                  </a:lnTo>
                  <a:lnTo>
                    <a:pt x="314" y="126"/>
                  </a:lnTo>
                  <a:lnTo>
                    <a:pt x="324" y="131"/>
                  </a:lnTo>
                  <a:lnTo>
                    <a:pt x="335" y="135"/>
                  </a:lnTo>
                  <a:lnTo>
                    <a:pt x="347" y="139"/>
                  </a:lnTo>
                  <a:lnTo>
                    <a:pt x="358" y="140"/>
                  </a:lnTo>
                  <a:lnTo>
                    <a:pt x="370" y="137"/>
                  </a:lnTo>
                  <a:lnTo>
                    <a:pt x="380" y="131"/>
                  </a:lnTo>
                  <a:lnTo>
                    <a:pt x="389" y="124"/>
                  </a:lnTo>
                  <a:lnTo>
                    <a:pt x="398" y="118"/>
                  </a:lnTo>
                  <a:lnTo>
                    <a:pt x="405" y="115"/>
                  </a:lnTo>
                  <a:lnTo>
                    <a:pt x="412" y="115"/>
                  </a:lnTo>
                  <a:lnTo>
                    <a:pt x="417" y="122"/>
                  </a:lnTo>
                  <a:lnTo>
                    <a:pt x="421" y="129"/>
                  </a:lnTo>
                  <a:lnTo>
                    <a:pt x="430" y="137"/>
                  </a:lnTo>
                  <a:lnTo>
                    <a:pt x="439" y="144"/>
                  </a:lnTo>
                  <a:lnTo>
                    <a:pt x="449" y="150"/>
                  </a:lnTo>
                  <a:lnTo>
                    <a:pt x="459" y="156"/>
                  </a:lnTo>
                  <a:lnTo>
                    <a:pt x="471" y="162"/>
                  </a:lnTo>
                  <a:lnTo>
                    <a:pt x="480" y="167"/>
                  </a:lnTo>
                  <a:lnTo>
                    <a:pt x="489" y="170"/>
                  </a:lnTo>
                  <a:lnTo>
                    <a:pt x="492" y="174"/>
                  </a:lnTo>
                  <a:lnTo>
                    <a:pt x="495" y="177"/>
                  </a:lnTo>
                  <a:lnTo>
                    <a:pt x="499" y="180"/>
                  </a:lnTo>
                  <a:lnTo>
                    <a:pt x="502" y="184"/>
                  </a:lnTo>
                  <a:lnTo>
                    <a:pt x="522" y="199"/>
                  </a:lnTo>
                  <a:lnTo>
                    <a:pt x="537" y="208"/>
                  </a:lnTo>
                  <a:lnTo>
                    <a:pt x="546" y="215"/>
                  </a:lnTo>
                  <a:lnTo>
                    <a:pt x="553" y="218"/>
                  </a:lnTo>
                  <a:lnTo>
                    <a:pt x="559" y="223"/>
                  </a:lnTo>
                  <a:lnTo>
                    <a:pt x="564" y="227"/>
                  </a:lnTo>
                  <a:lnTo>
                    <a:pt x="570" y="233"/>
                  </a:lnTo>
                  <a:lnTo>
                    <a:pt x="579" y="243"/>
                  </a:lnTo>
                  <a:lnTo>
                    <a:pt x="594" y="263"/>
                  </a:lnTo>
                  <a:lnTo>
                    <a:pt x="604" y="285"/>
                  </a:lnTo>
                  <a:lnTo>
                    <a:pt x="609" y="306"/>
                  </a:lnTo>
                  <a:lnTo>
                    <a:pt x="612" y="324"/>
                  </a:lnTo>
                  <a:lnTo>
                    <a:pt x="612" y="342"/>
                  </a:lnTo>
                  <a:lnTo>
                    <a:pt x="610" y="354"/>
                  </a:lnTo>
                  <a:lnTo>
                    <a:pt x="609" y="362"/>
                  </a:lnTo>
                  <a:lnTo>
                    <a:pt x="608" y="366"/>
                  </a:lnTo>
                  <a:lnTo>
                    <a:pt x="606" y="374"/>
                  </a:lnTo>
                  <a:lnTo>
                    <a:pt x="598" y="394"/>
                  </a:lnTo>
                  <a:lnTo>
                    <a:pt x="585" y="424"/>
                  </a:lnTo>
                  <a:lnTo>
                    <a:pt x="570" y="457"/>
                  </a:lnTo>
                  <a:lnTo>
                    <a:pt x="552" y="492"/>
                  </a:lnTo>
                  <a:lnTo>
                    <a:pt x="532" y="521"/>
                  </a:lnTo>
                  <a:lnTo>
                    <a:pt x="511" y="546"/>
                  </a:lnTo>
                  <a:lnTo>
                    <a:pt x="491" y="557"/>
                  </a:lnTo>
                  <a:lnTo>
                    <a:pt x="486" y="558"/>
                  </a:lnTo>
                  <a:lnTo>
                    <a:pt x="481" y="558"/>
                  </a:lnTo>
                  <a:lnTo>
                    <a:pt x="477" y="557"/>
                  </a:lnTo>
                  <a:lnTo>
                    <a:pt x="472" y="556"/>
                  </a:lnTo>
                  <a:lnTo>
                    <a:pt x="461" y="549"/>
                  </a:lnTo>
                  <a:lnTo>
                    <a:pt x="448" y="539"/>
                  </a:lnTo>
                  <a:lnTo>
                    <a:pt x="434" y="527"/>
                  </a:lnTo>
                  <a:lnTo>
                    <a:pt x="419" y="512"/>
                  </a:lnTo>
                  <a:lnTo>
                    <a:pt x="404" y="496"/>
                  </a:lnTo>
                  <a:lnTo>
                    <a:pt x="388" y="479"/>
                  </a:lnTo>
                  <a:lnTo>
                    <a:pt x="372" y="460"/>
                  </a:lnTo>
                  <a:lnTo>
                    <a:pt x="355" y="441"/>
                  </a:lnTo>
                  <a:lnTo>
                    <a:pt x="338" y="421"/>
                  </a:lnTo>
                  <a:lnTo>
                    <a:pt x="321" y="402"/>
                  </a:lnTo>
                  <a:lnTo>
                    <a:pt x="304" y="382"/>
                  </a:lnTo>
                  <a:lnTo>
                    <a:pt x="288" y="362"/>
                  </a:lnTo>
                  <a:lnTo>
                    <a:pt x="272" y="344"/>
                  </a:lnTo>
                  <a:lnTo>
                    <a:pt x="256" y="327"/>
                  </a:lnTo>
                  <a:lnTo>
                    <a:pt x="241" y="311"/>
                  </a:lnTo>
                  <a:lnTo>
                    <a:pt x="226" y="297"/>
                  </a:lnTo>
                  <a:lnTo>
                    <a:pt x="214" y="288"/>
                  </a:lnTo>
                  <a:lnTo>
                    <a:pt x="203" y="278"/>
                  </a:lnTo>
                  <a:lnTo>
                    <a:pt x="190" y="270"/>
                  </a:lnTo>
                  <a:lnTo>
                    <a:pt x="178" y="263"/>
                  </a:lnTo>
                  <a:lnTo>
                    <a:pt x="164" y="258"/>
                  </a:lnTo>
                  <a:lnTo>
                    <a:pt x="152" y="251"/>
                  </a:lnTo>
                  <a:lnTo>
                    <a:pt x="139" y="246"/>
                  </a:lnTo>
                  <a:lnTo>
                    <a:pt x="126" y="241"/>
                  </a:lnTo>
                  <a:lnTo>
                    <a:pt x="106" y="235"/>
                  </a:lnTo>
                  <a:lnTo>
                    <a:pt x="85" y="230"/>
                  </a:lnTo>
                  <a:lnTo>
                    <a:pt x="67" y="227"/>
                  </a:lnTo>
                  <a:lnTo>
                    <a:pt x="50" y="223"/>
                  </a:lnTo>
                  <a:lnTo>
                    <a:pt x="38" y="222"/>
                  </a:lnTo>
                  <a:lnTo>
                    <a:pt x="27" y="221"/>
                  </a:lnTo>
                  <a:lnTo>
                    <a:pt x="20" y="220"/>
                  </a:lnTo>
                  <a:lnTo>
                    <a:pt x="18" y="220"/>
                  </a:lnTo>
                  <a:lnTo>
                    <a:pt x="11" y="224"/>
                  </a:lnTo>
                  <a:lnTo>
                    <a:pt x="3" y="230"/>
                  </a:lnTo>
                  <a:lnTo>
                    <a:pt x="0" y="236"/>
                  </a:lnTo>
                  <a:lnTo>
                    <a:pt x="3" y="239"/>
                  </a:lnTo>
                  <a:lnTo>
                    <a:pt x="10" y="241"/>
                  </a:lnTo>
                  <a:lnTo>
                    <a:pt x="22" y="244"/>
                  </a:lnTo>
                  <a:lnTo>
                    <a:pt x="37" y="248"/>
                  </a:lnTo>
                  <a:lnTo>
                    <a:pt x="54" y="253"/>
                  </a:lnTo>
                  <a:lnTo>
                    <a:pt x="73" y="259"/>
                  </a:lnTo>
                  <a:lnTo>
                    <a:pt x="92" y="266"/>
                  </a:lnTo>
                  <a:lnTo>
                    <a:pt x="109" y="273"/>
                  </a:lnTo>
                  <a:lnTo>
                    <a:pt x="125" y="280"/>
                  </a:lnTo>
                  <a:lnTo>
                    <a:pt x="133" y="284"/>
                  </a:lnTo>
                  <a:lnTo>
                    <a:pt x="140" y="289"/>
                  </a:lnTo>
                  <a:lnTo>
                    <a:pt x="146" y="294"/>
                  </a:lnTo>
                  <a:lnTo>
                    <a:pt x="151" y="299"/>
                  </a:lnTo>
                  <a:lnTo>
                    <a:pt x="163" y="313"/>
                  </a:lnTo>
                  <a:lnTo>
                    <a:pt x="167" y="324"/>
                  </a:lnTo>
                  <a:lnTo>
                    <a:pt x="163" y="335"/>
                  </a:lnTo>
                  <a:lnTo>
                    <a:pt x="158" y="345"/>
                  </a:lnTo>
                  <a:lnTo>
                    <a:pt x="152" y="354"/>
                  </a:lnTo>
                  <a:lnTo>
                    <a:pt x="146" y="360"/>
                  </a:lnTo>
                  <a:lnTo>
                    <a:pt x="139" y="364"/>
                  </a:lnTo>
                  <a:lnTo>
                    <a:pt x="129" y="366"/>
                  </a:lnTo>
                  <a:lnTo>
                    <a:pt x="135" y="371"/>
                  </a:lnTo>
                  <a:lnTo>
                    <a:pt x="140" y="376"/>
                  </a:lnTo>
                  <a:lnTo>
                    <a:pt x="147" y="382"/>
                  </a:lnTo>
                  <a:lnTo>
                    <a:pt x="154" y="388"/>
                  </a:lnTo>
                  <a:lnTo>
                    <a:pt x="161" y="395"/>
                  </a:lnTo>
                  <a:lnTo>
                    <a:pt x="167" y="402"/>
                  </a:lnTo>
                  <a:lnTo>
                    <a:pt x="174" y="407"/>
                  </a:lnTo>
                  <a:lnTo>
                    <a:pt x="181" y="414"/>
                  </a:lnTo>
                  <a:lnTo>
                    <a:pt x="183" y="426"/>
                  </a:lnTo>
                  <a:lnTo>
                    <a:pt x="188" y="440"/>
                  </a:lnTo>
                  <a:lnTo>
                    <a:pt x="196" y="455"/>
                  </a:lnTo>
                  <a:lnTo>
                    <a:pt x="205" y="470"/>
                  </a:lnTo>
                  <a:lnTo>
                    <a:pt x="213" y="479"/>
                  </a:lnTo>
                  <a:lnTo>
                    <a:pt x="217" y="485"/>
                  </a:lnTo>
                  <a:lnTo>
                    <a:pt x="221" y="488"/>
                  </a:lnTo>
                  <a:lnTo>
                    <a:pt x="224" y="492"/>
                  </a:lnTo>
                  <a:lnTo>
                    <a:pt x="228" y="494"/>
                  </a:lnTo>
                  <a:lnTo>
                    <a:pt x="234" y="497"/>
                  </a:lnTo>
                  <a:lnTo>
                    <a:pt x="241" y="503"/>
                  </a:lnTo>
                  <a:lnTo>
                    <a:pt x="252" y="511"/>
                  </a:lnTo>
                  <a:lnTo>
                    <a:pt x="271" y="541"/>
                  </a:lnTo>
                  <a:lnTo>
                    <a:pt x="290" y="573"/>
                  </a:lnTo>
                  <a:lnTo>
                    <a:pt x="312" y="608"/>
                  </a:lnTo>
                  <a:lnTo>
                    <a:pt x="333" y="644"/>
                  </a:lnTo>
                  <a:lnTo>
                    <a:pt x="353" y="679"/>
                  </a:lnTo>
                  <a:lnTo>
                    <a:pt x="373" y="715"/>
                  </a:lnTo>
                  <a:lnTo>
                    <a:pt x="391" y="748"/>
                  </a:lnTo>
                  <a:lnTo>
                    <a:pt x="408" y="781"/>
                  </a:lnTo>
                  <a:lnTo>
                    <a:pt x="413" y="791"/>
                  </a:lnTo>
                  <a:lnTo>
                    <a:pt x="421" y="801"/>
                  </a:lnTo>
                  <a:lnTo>
                    <a:pt x="430" y="813"/>
                  </a:lnTo>
                  <a:lnTo>
                    <a:pt x="440" y="823"/>
                  </a:lnTo>
                  <a:lnTo>
                    <a:pt x="451" y="835"/>
                  </a:lnTo>
                  <a:lnTo>
                    <a:pt x="464" y="845"/>
                  </a:lnTo>
                  <a:lnTo>
                    <a:pt x="477" y="857"/>
                  </a:lnTo>
                  <a:lnTo>
                    <a:pt x="491" y="867"/>
                  </a:lnTo>
                  <a:lnTo>
                    <a:pt x="503" y="876"/>
                  </a:lnTo>
                  <a:lnTo>
                    <a:pt x="516" y="886"/>
                  </a:lnTo>
                  <a:lnTo>
                    <a:pt x="530" y="895"/>
                  </a:lnTo>
                  <a:lnTo>
                    <a:pt x="544" y="904"/>
                  </a:lnTo>
                  <a:lnTo>
                    <a:pt x="557" y="912"/>
                  </a:lnTo>
                  <a:lnTo>
                    <a:pt x="570" y="920"/>
                  </a:lnTo>
                  <a:lnTo>
                    <a:pt x="584" y="928"/>
                  </a:lnTo>
                  <a:lnTo>
                    <a:pt x="598" y="936"/>
                  </a:lnTo>
                  <a:lnTo>
                    <a:pt x="610" y="943"/>
                  </a:lnTo>
                  <a:lnTo>
                    <a:pt x="623" y="950"/>
                  </a:lnTo>
                  <a:lnTo>
                    <a:pt x="636" y="957"/>
                  </a:lnTo>
                  <a:lnTo>
                    <a:pt x="647" y="963"/>
                  </a:lnTo>
                  <a:lnTo>
                    <a:pt x="658" y="969"/>
                  </a:lnTo>
                  <a:lnTo>
                    <a:pt x="668" y="973"/>
                  </a:lnTo>
                  <a:lnTo>
                    <a:pt x="677" y="978"/>
                  </a:lnTo>
                  <a:lnTo>
                    <a:pt x="685" y="981"/>
                  </a:lnTo>
                  <a:lnTo>
                    <a:pt x="690" y="984"/>
                  </a:lnTo>
                  <a:lnTo>
                    <a:pt x="695" y="985"/>
                  </a:lnTo>
                  <a:lnTo>
                    <a:pt x="698" y="986"/>
                  </a:lnTo>
                  <a:lnTo>
                    <a:pt x="703" y="987"/>
                  </a:lnTo>
                  <a:lnTo>
                    <a:pt x="707" y="988"/>
                  </a:lnTo>
                  <a:lnTo>
                    <a:pt x="712" y="989"/>
                  </a:lnTo>
                  <a:lnTo>
                    <a:pt x="715" y="989"/>
                  </a:lnTo>
                  <a:lnTo>
                    <a:pt x="720" y="989"/>
                  </a:lnTo>
                  <a:lnTo>
                    <a:pt x="1083" y="1289"/>
                  </a:lnTo>
                  <a:lnTo>
                    <a:pt x="1184" y="1182"/>
                  </a:lnTo>
                  <a:lnTo>
                    <a:pt x="1189" y="1182"/>
                  </a:lnTo>
                  <a:lnTo>
                    <a:pt x="1204" y="1161"/>
                  </a:lnTo>
                  <a:lnTo>
                    <a:pt x="1225" y="1140"/>
                  </a:lnTo>
                  <a:lnTo>
                    <a:pt x="1225" y="1140"/>
                  </a:lnTo>
                  <a:lnTo>
                    <a:pt x="1223" y="1140"/>
                  </a:lnTo>
                  <a:lnTo>
                    <a:pt x="1222" y="1140"/>
                  </a:lnTo>
                  <a:lnTo>
                    <a:pt x="1221" y="1139"/>
                  </a:lnTo>
                  <a:close/>
                </a:path>
              </a:pathLst>
            </a:custGeom>
            <a:grpFill/>
            <a:ln w="9525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8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112" name="Freeform 31"/>
            <p:cNvSpPr>
              <a:spLocks/>
            </p:cNvSpPr>
            <p:nvPr/>
          </p:nvSpPr>
          <p:spPr bwMode="auto">
            <a:xfrm rot="3260985" flipV="1">
              <a:off x="7158111" y="3330545"/>
              <a:ext cx="104775" cy="65088"/>
            </a:xfrm>
            <a:custGeom>
              <a:avLst/>
              <a:gdLst/>
              <a:ahLst/>
              <a:cxnLst>
                <a:cxn ang="0">
                  <a:pos x="6" y="3"/>
                </a:cxn>
                <a:cxn ang="0">
                  <a:pos x="17" y="0"/>
                </a:cxn>
                <a:cxn ang="0">
                  <a:pos x="33" y="2"/>
                </a:cxn>
                <a:cxn ang="0">
                  <a:pos x="52" y="7"/>
                </a:cxn>
                <a:cxn ang="0">
                  <a:pos x="71" y="15"/>
                </a:cxn>
                <a:cxn ang="0">
                  <a:pos x="90" y="23"/>
                </a:cxn>
                <a:cxn ang="0">
                  <a:pos x="107" y="34"/>
                </a:cxn>
                <a:cxn ang="0">
                  <a:pos x="120" y="42"/>
                </a:cxn>
                <a:cxn ang="0">
                  <a:pos x="128" y="49"/>
                </a:cxn>
                <a:cxn ang="0">
                  <a:pos x="131" y="59"/>
                </a:cxn>
                <a:cxn ang="0">
                  <a:pos x="128" y="70"/>
                </a:cxn>
                <a:cxn ang="0">
                  <a:pos x="123" y="78"/>
                </a:cxn>
                <a:cxn ang="0">
                  <a:pos x="120" y="81"/>
                </a:cxn>
                <a:cxn ang="0">
                  <a:pos x="120" y="81"/>
                </a:cxn>
                <a:cxn ang="0">
                  <a:pos x="119" y="81"/>
                </a:cxn>
                <a:cxn ang="0">
                  <a:pos x="116" y="81"/>
                </a:cxn>
                <a:cxn ang="0">
                  <a:pos x="113" y="81"/>
                </a:cxn>
                <a:cxn ang="0">
                  <a:pos x="108" y="79"/>
                </a:cxn>
                <a:cxn ang="0">
                  <a:pos x="101" y="75"/>
                </a:cxn>
                <a:cxn ang="0">
                  <a:pos x="91" y="71"/>
                </a:cxn>
                <a:cxn ang="0">
                  <a:pos x="80" y="64"/>
                </a:cxn>
                <a:cxn ang="0">
                  <a:pos x="62" y="55"/>
                </a:cxn>
                <a:cxn ang="0">
                  <a:pos x="45" y="45"/>
                </a:cxn>
                <a:cxn ang="0">
                  <a:pos x="29" y="37"/>
                </a:cxn>
                <a:cxn ang="0">
                  <a:pos x="16" y="29"/>
                </a:cxn>
                <a:cxn ang="0">
                  <a:pos x="6" y="21"/>
                </a:cxn>
                <a:cxn ang="0">
                  <a:pos x="0" y="15"/>
                </a:cxn>
                <a:cxn ang="0">
                  <a:pos x="0" y="8"/>
                </a:cxn>
                <a:cxn ang="0">
                  <a:pos x="6" y="3"/>
                </a:cxn>
              </a:cxnLst>
              <a:rect l="0" t="0" r="r" b="b"/>
              <a:pathLst>
                <a:path w="131" h="81">
                  <a:moveTo>
                    <a:pt x="6" y="3"/>
                  </a:moveTo>
                  <a:lnTo>
                    <a:pt x="17" y="0"/>
                  </a:lnTo>
                  <a:lnTo>
                    <a:pt x="33" y="2"/>
                  </a:lnTo>
                  <a:lnTo>
                    <a:pt x="52" y="7"/>
                  </a:lnTo>
                  <a:lnTo>
                    <a:pt x="71" y="15"/>
                  </a:lnTo>
                  <a:lnTo>
                    <a:pt x="90" y="23"/>
                  </a:lnTo>
                  <a:lnTo>
                    <a:pt x="107" y="34"/>
                  </a:lnTo>
                  <a:lnTo>
                    <a:pt x="120" y="42"/>
                  </a:lnTo>
                  <a:lnTo>
                    <a:pt x="128" y="49"/>
                  </a:lnTo>
                  <a:lnTo>
                    <a:pt x="131" y="59"/>
                  </a:lnTo>
                  <a:lnTo>
                    <a:pt x="128" y="70"/>
                  </a:lnTo>
                  <a:lnTo>
                    <a:pt x="123" y="78"/>
                  </a:lnTo>
                  <a:lnTo>
                    <a:pt x="120" y="81"/>
                  </a:lnTo>
                  <a:lnTo>
                    <a:pt x="120" y="81"/>
                  </a:lnTo>
                  <a:lnTo>
                    <a:pt x="119" y="81"/>
                  </a:lnTo>
                  <a:lnTo>
                    <a:pt x="116" y="81"/>
                  </a:lnTo>
                  <a:lnTo>
                    <a:pt x="113" y="81"/>
                  </a:lnTo>
                  <a:lnTo>
                    <a:pt x="108" y="79"/>
                  </a:lnTo>
                  <a:lnTo>
                    <a:pt x="101" y="75"/>
                  </a:lnTo>
                  <a:lnTo>
                    <a:pt x="91" y="71"/>
                  </a:lnTo>
                  <a:lnTo>
                    <a:pt x="80" y="64"/>
                  </a:lnTo>
                  <a:lnTo>
                    <a:pt x="62" y="55"/>
                  </a:lnTo>
                  <a:lnTo>
                    <a:pt x="45" y="45"/>
                  </a:lnTo>
                  <a:lnTo>
                    <a:pt x="29" y="37"/>
                  </a:lnTo>
                  <a:lnTo>
                    <a:pt x="16" y="29"/>
                  </a:lnTo>
                  <a:lnTo>
                    <a:pt x="6" y="21"/>
                  </a:lnTo>
                  <a:lnTo>
                    <a:pt x="0" y="15"/>
                  </a:lnTo>
                  <a:lnTo>
                    <a:pt x="0" y="8"/>
                  </a:lnTo>
                  <a:lnTo>
                    <a:pt x="6" y="3"/>
                  </a:lnTo>
                  <a:close/>
                </a:path>
              </a:pathLst>
            </a:custGeom>
            <a:grpFill/>
            <a:ln w="9525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8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113" name="Freeform 32"/>
            <p:cNvSpPr>
              <a:spLocks/>
            </p:cNvSpPr>
            <p:nvPr/>
          </p:nvSpPr>
          <p:spPr bwMode="auto">
            <a:xfrm rot="3260985" flipV="1">
              <a:off x="7214076" y="3274417"/>
              <a:ext cx="60325" cy="50800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16" y="1"/>
                </a:cxn>
                <a:cxn ang="0">
                  <a:pos x="23" y="5"/>
                </a:cxn>
                <a:cxn ang="0">
                  <a:pos x="34" y="11"/>
                </a:cxn>
                <a:cxn ang="0">
                  <a:pos x="45" y="18"/>
                </a:cxn>
                <a:cxn ang="0">
                  <a:pos x="56" y="24"/>
                </a:cxn>
                <a:cxn ang="0">
                  <a:pos x="66" y="31"/>
                </a:cxn>
                <a:cxn ang="0">
                  <a:pos x="73" y="36"/>
                </a:cxn>
                <a:cxn ang="0">
                  <a:pos x="76" y="41"/>
                </a:cxn>
                <a:cxn ang="0">
                  <a:pos x="75" y="44"/>
                </a:cxn>
                <a:cxn ang="0">
                  <a:pos x="69" y="49"/>
                </a:cxn>
                <a:cxn ang="0">
                  <a:pos x="61" y="53"/>
                </a:cxn>
                <a:cxn ang="0">
                  <a:pos x="51" y="58"/>
                </a:cxn>
                <a:cxn ang="0">
                  <a:pos x="41" y="61"/>
                </a:cxn>
                <a:cxn ang="0">
                  <a:pos x="29" y="64"/>
                </a:cxn>
                <a:cxn ang="0">
                  <a:pos x="19" y="62"/>
                </a:cxn>
                <a:cxn ang="0">
                  <a:pos x="10" y="58"/>
                </a:cxn>
                <a:cxn ang="0">
                  <a:pos x="0" y="46"/>
                </a:cxn>
                <a:cxn ang="0">
                  <a:pos x="0" y="36"/>
                </a:cxn>
                <a:cxn ang="0">
                  <a:pos x="5" y="21"/>
                </a:cxn>
                <a:cxn ang="0">
                  <a:pos x="14" y="0"/>
                </a:cxn>
              </a:cxnLst>
              <a:rect l="0" t="0" r="r" b="b"/>
              <a:pathLst>
                <a:path w="76" h="64">
                  <a:moveTo>
                    <a:pt x="14" y="0"/>
                  </a:moveTo>
                  <a:lnTo>
                    <a:pt x="16" y="1"/>
                  </a:lnTo>
                  <a:lnTo>
                    <a:pt x="23" y="5"/>
                  </a:lnTo>
                  <a:lnTo>
                    <a:pt x="34" y="11"/>
                  </a:lnTo>
                  <a:lnTo>
                    <a:pt x="45" y="18"/>
                  </a:lnTo>
                  <a:lnTo>
                    <a:pt x="56" y="24"/>
                  </a:lnTo>
                  <a:lnTo>
                    <a:pt x="66" y="31"/>
                  </a:lnTo>
                  <a:lnTo>
                    <a:pt x="73" y="36"/>
                  </a:lnTo>
                  <a:lnTo>
                    <a:pt x="76" y="41"/>
                  </a:lnTo>
                  <a:lnTo>
                    <a:pt x="75" y="44"/>
                  </a:lnTo>
                  <a:lnTo>
                    <a:pt x="69" y="49"/>
                  </a:lnTo>
                  <a:lnTo>
                    <a:pt x="61" y="53"/>
                  </a:lnTo>
                  <a:lnTo>
                    <a:pt x="51" y="58"/>
                  </a:lnTo>
                  <a:lnTo>
                    <a:pt x="41" y="61"/>
                  </a:lnTo>
                  <a:lnTo>
                    <a:pt x="29" y="64"/>
                  </a:lnTo>
                  <a:lnTo>
                    <a:pt x="19" y="62"/>
                  </a:lnTo>
                  <a:lnTo>
                    <a:pt x="10" y="58"/>
                  </a:lnTo>
                  <a:lnTo>
                    <a:pt x="0" y="46"/>
                  </a:lnTo>
                  <a:lnTo>
                    <a:pt x="0" y="36"/>
                  </a:lnTo>
                  <a:lnTo>
                    <a:pt x="5" y="21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9525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8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</p:grpSp>
      <p:sp>
        <p:nvSpPr>
          <p:cNvPr id="114" name="Line 34"/>
          <p:cNvSpPr>
            <a:spLocks noChangeShapeType="1"/>
          </p:cNvSpPr>
          <p:nvPr/>
        </p:nvSpPr>
        <p:spPr bwMode="auto">
          <a:xfrm flipV="1">
            <a:off x="1098541" y="4448381"/>
            <a:ext cx="0" cy="817911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8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grpSp>
        <p:nvGrpSpPr>
          <p:cNvPr id="115" name="Group 25"/>
          <p:cNvGrpSpPr/>
          <p:nvPr/>
        </p:nvGrpSpPr>
        <p:grpSpPr>
          <a:xfrm flipH="1">
            <a:off x="1239617" y="4367851"/>
            <a:ext cx="317507" cy="243501"/>
            <a:chOff x="6341782" y="2133600"/>
            <a:chExt cx="1887818" cy="1447800"/>
          </a:xfrm>
        </p:grpSpPr>
        <p:sp>
          <p:nvSpPr>
            <p:cNvPr id="116" name="Rectangle 115"/>
            <p:cNvSpPr/>
            <p:nvPr/>
          </p:nvSpPr>
          <p:spPr>
            <a:xfrm rot="19858935">
              <a:off x="6341782" y="3257704"/>
              <a:ext cx="609600" cy="228600"/>
            </a:xfrm>
            <a:prstGeom prst="rect">
              <a:avLst/>
            </a:prstGeom>
            <a:solidFill>
              <a:srgbClr val="FFCC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9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17" name="Oval 116"/>
            <p:cNvSpPr/>
            <p:nvPr/>
          </p:nvSpPr>
          <p:spPr>
            <a:xfrm>
              <a:off x="6705600" y="2133600"/>
              <a:ext cx="1447800" cy="1447800"/>
            </a:xfrm>
            <a:prstGeom prst="ellipse">
              <a:avLst/>
            </a:prstGeom>
            <a:solidFill>
              <a:srgbClr val="FFCC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1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18" name="Chord 117"/>
            <p:cNvSpPr/>
            <p:nvPr/>
          </p:nvSpPr>
          <p:spPr>
            <a:xfrm rot="10800000">
              <a:off x="7772400" y="2478294"/>
              <a:ext cx="457200" cy="761999"/>
            </a:xfrm>
            <a:prstGeom prst="chord">
              <a:avLst>
                <a:gd name="adj1" fmla="val 5459106"/>
                <a:gd name="adj2" fmla="val 1620000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9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119" name="Line 34"/>
          <p:cNvSpPr>
            <a:spLocks noChangeShapeType="1"/>
          </p:cNvSpPr>
          <p:nvPr/>
        </p:nvSpPr>
        <p:spPr bwMode="auto">
          <a:xfrm flipV="1">
            <a:off x="3955629" y="3893690"/>
            <a:ext cx="0" cy="131713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8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grpSp>
        <p:nvGrpSpPr>
          <p:cNvPr id="120" name="Group 25"/>
          <p:cNvGrpSpPr/>
          <p:nvPr/>
        </p:nvGrpSpPr>
        <p:grpSpPr>
          <a:xfrm flipH="1">
            <a:off x="4015719" y="4326631"/>
            <a:ext cx="317507" cy="243501"/>
            <a:chOff x="6341782" y="2133600"/>
            <a:chExt cx="1887818" cy="1447800"/>
          </a:xfrm>
        </p:grpSpPr>
        <p:sp>
          <p:nvSpPr>
            <p:cNvPr id="121" name="Rectangle 120"/>
            <p:cNvSpPr/>
            <p:nvPr/>
          </p:nvSpPr>
          <p:spPr>
            <a:xfrm rot="19858935">
              <a:off x="6341782" y="3257704"/>
              <a:ext cx="609600" cy="228600"/>
            </a:xfrm>
            <a:prstGeom prst="rect">
              <a:avLst/>
            </a:prstGeom>
            <a:solidFill>
              <a:srgbClr val="FFCC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9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22" name="Oval 121"/>
            <p:cNvSpPr/>
            <p:nvPr/>
          </p:nvSpPr>
          <p:spPr>
            <a:xfrm>
              <a:off x="6705600" y="2133600"/>
              <a:ext cx="1447800" cy="1447800"/>
            </a:xfrm>
            <a:prstGeom prst="ellipse">
              <a:avLst/>
            </a:prstGeom>
            <a:solidFill>
              <a:srgbClr val="FFCC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1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23" name="Chord 122"/>
            <p:cNvSpPr/>
            <p:nvPr/>
          </p:nvSpPr>
          <p:spPr>
            <a:xfrm rot="10800000">
              <a:off x="7772400" y="2478294"/>
              <a:ext cx="457200" cy="761999"/>
            </a:xfrm>
            <a:prstGeom prst="chord">
              <a:avLst>
                <a:gd name="adj1" fmla="val 5459106"/>
                <a:gd name="adj2" fmla="val 1620000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9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124" name="Group 71"/>
          <p:cNvGrpSpPr/>
          <p:nvPr/>
        </p:nvGrpSpPr>
        <p:grpSpPr>
          <a:xfrm>
            <a:off x="3878660" y="5135332"/>
            <a:ext cx="349149" cy="320131"/>
            <a:chOff x="7064916" y="2975769"/>
            <a:chExt cx="1321053" cy="1211262"/>
          </a:xfrm>
          <a:solidFill>
            <a:srgbClr val="FF0000"/>
          </a:solidFill>
        </p:grpSpPr>
        <p:sp>
          <p:nvSpPr>
            <p:cNvPr id="125" name="Freeform 27"/>
            <p:cNvSpPr>
              <a:spLocks/>
            </p:cNvSpPr>
            <p:nvPr/>
          </p:nvSpPr>
          <p:spPr bwMode="auto">
            <a:xfrm rot="3260985" flipV="1">
              <a:off x="7170738" y="2971800"/>
              <a:ext cx="1211262" cy="1219200"/>
            </a:xfrm>
            <a:custGeom>
              <a:avLst/>
              <a:gdLst/>
              <a:ahLst/>
              <a:cxnLst>
                <a:cxn ang="0">
                  <a:pos x="1013" y="660"/>
                </a:cxn>
                <a:cxn ang="0">
                  <a:pos x="993" y="312"/>
                </a:cxn>
                <a:cxn ang="0">
                  <a:pos x="953" y="194"/>
                </a:cxn>
                <a:cxn ang="0">
                  <a:pos x="897" y="144"/>
                </a:cxn>
                <a:cxn ang="0">
                  <a:pos x="837" y="125"/>
                </a:cxn>
                <a:cxn ang="0">
                  <a:pos x="760" y="91"/>
                </a:cxn>
                <a:cxn ang="0">
                  <a:pos x="672" y="50"/>
                </a:cxn>
                <a:cxn ang="0">
                  <a:pos x="595" y="18"/>
                </a:cxn>
                <a:cxn ang="0">
                  <a:pos x="533" y="3"/>
                </a:cxn>
                <a:cxn ang="0">
                  <a:pos x="453" y="0"/>
                </a:cxn>
                <a:cxn ang="0">
                  <a:pos x="367" y="6"/>
                </a:cxn>
                <a:cxn ang="0">
                  <a:pos x="290" y="18"/>
                </a:cxn>
                <a:cxn ang="0">
                  <a:pos x="202" y="94"/>
                </a:cxn>
                <a:cxn ang="0">
                  <a:pos x="116" y="211"/>
                </a:cxn>
                <a:cxn ang="0">
                  <a:pos x="23" y="243"/>
                </a:cxn>
                <a:cxn ang="0">
                  <a:pos x="18" y="328"/>
                </a:cxn>
                <a:cxn ang="0">
                  <a:pos x="42" y="377"/>
                </a:cxn>
                <a:cxn ang="0">
                  <a:pos x="22" y="420"/>
                </a:cxn>
                <a:cxn ang="0">
                  <a:pos x="14" y="451"/>
                </a:cxn>
                <a:cxn ang="0">
                  <a:pos x="53" y="485"/>
                </a:cxn>
                <a:cxn ang="0">
                  <a:pos x="102" y="486"/>
                </a:cxn>
                <a:cxn ang="0">
                  <a:pos x="154" y="469"/>
                </a:cxn>
                <a:cxn ang="0">
                  <a:pos x="156" y="489"/>
                </a:cxn>
                <a:cxn ang="0">
                  <a:pos x="117" y="536"/>
                </a:cxn>
                <a:cxn ang="0">
                  <a:pos x="101" y="559"/>
                </a:cxn>
                <a:cxn ang="0">
                  <a:pos x="133" y="606"/>
                </a:cxn>
                <a:cxn ang="0">
                  <a:pos x="222" y="598"/>
                </a:cxn>
                <a:cxn ang="0">
                  <a:pos x="269" y="644"/>
                </a:cxn>
                <a:cxn ang="0">
                  <a:pos x="291" y="734"/>
                </a:cxn>
                <a:cxn ang="0">
                  <a:pos x="340" y="864"/>
                </a:cxn>
                <a:cxn ang="0">
                  <a:pos x="408" y="964"/>
                </a:cxn>
                <a:cxn ang="0">
                  <a:pos x="447" y="1009"/>
                </a:cxn>
                <a:cxn ang="0">
                  <a:pos x="489" y="504"/>
                </a:cxn>
                <a:cxn ang="0">
                  <a:pos x="446" y="443"/>
                </a:cxn>
                <a:cxn ang="0">
                  <a:pos x="450" y="419"/>
                </a:cxn>
                <a:cxn ang="0">
                  <a:pos x="511" y="380"/>
                </a:cxn>
                <a:cxn ang="0">
                  <a:pos x="566" y="398"/>
                </a:cxn>
                <a:cxn ang="0">
                  <a:pos x="585" y="427"/>
                </a:cxn>
                <a:cxn ang="0">
                  <a:pos x="580" y="448"/>
                </a:cxn>
                <a:cxn ang="0">
                  <a:pos x="542" y="510"/>
                </a:cxn>
                <a:cxn ang="0">
                  <a:pos x="489" y="1045"/>
                </a:cxn>
                <a:cxn ang="0">
                  <a:pos x="570" y="1092"/>
                </a:cxn>
                <a:cxn ang="0">
                  <a:pos x="655" y="1132"/>
                </a:cxn>
                <a:cxn ang="0">
                  <a:pos x="731" y="1170"/>
                </a:cxn>
                <a:cxn ang="0">
                  <a:pos x="797" y="1225"/>
                </a:cxn>
                <a:cxn ang="0">
                  <a:pos x="916" y="1332"/>
                </a:cxn>
                <a:cxn ang="0">
                  <a:pos x="1043" y="1438"/>
                </a:cxn>
                <a:cxn ang="0">
                  <a:pos x="1137" y="1515"/>
                </a:cxn>
                <a:cxn ang="0">
                  <a:pos x="1526" y="1130"/>
                </a:cxn>
                <a:cxn ang="0">
                  <a:pos x="1463" y="1099"/>
                </a:cxn>
                <a:cxn ang="0">
                  <a:pos x="1317" y="1025"/>
                </a:cxn>
                <a:cxn ang="0">
                  <a:pos x="1160" y="936"/>
                </a:cxn>
                <a:cxn ang="0">
                  <a:pos x="1058" y="862"/>
                </a:cxn>
              </a:cxnLst>
              <a:rect l="0" t="0" r="r" b="b"/>
              <a:pathLst>
                <a:path w="1526" h="1536">
                  <a:moveTo>
                    <a:pt x="1058" y="862"/>
                  </a:moveTo>
                  <a:lnTo>
                    <a:pt x="1037" y="817"/>
                  </a:lnTo>
                  <a:lnTo>
                    <a:pt x="1022" y="748"/>
                  </a:lnTo>
                  <a:lnTo>
                    <a:pt x="1013" y="660"/>
                  </a:lnTo>
                  <a:lnTo>
                    <a:pt x="1006" y="565"/>
                  </a:lnTo>
                  <a:lnTo>
                    <a:pt x="1002" y="470"/>
                  </a:lnTo>
                  <a:lnTo>
                    <a:pt x="998" y="382"/>
                  </a:lnTo>
                  <a:lnTo>
                    <a:pt x="993" y="312"/>
                  </a:lnTo>
                  <a:lnTo>
                    <a:pt x="983" y="267"/>
                  </a:lnTo>
                  <a:lnTo>
                    <a:pt x="973" y="239"/>
                  </a:lnTo>
                  <a:lnTo>
                    <a:pt x="963" y="215"/>
                  </a:lnTo>
                  <a:lnTo>
                    <a:pt x="953" y="194"/>
                  </a:lnTo>
                  <a:lnTo>
                    <a:pt x="942" y="176"/>
                  </a:lnTo>
                  <a:lnTo>
                    <a:pt x="929" y="162"/>
                  </a:lnTo>
                  <a:lnTo>
                    <a:pt x="914" y="152"/>
                  </a:lnTo>
                  <a:lnTo>
                    <a:pt x="897" y="144"/>
                  </a:lnTo>
                  <a:lnTo>
                    <a:pt x="875" y="138"/>
                  </a:lnTo>
                  <a:lnTo>
                    <a:pt x="865" y="136"/>
                  </a:lnTo>
                  <a:lnTo>
                    <a:pt x="852" y="131"/>
                  </a:lnTo>
                  <a:lnTo>
                    <a:pt x="837" y="125"/>
                  </a:lnTo>
                  <a:lnTo>
                    <a:pt x="820" y="118"/>
                  </a:lnTo>
                  <a:lnTo>
                    <a:pt x="801" y="109"/>
                  </a:lnTo>
                  <a:lnTo>
                    <a:pt x="782" y="101"/>
                  </a:lnTo>
                  <a:lnTo>
                    <a:pt x="760" y="91"/>
                  </a:lnTo>
                  <a:lnTo>
                    <a:pt x="739" y="80"/>
                  </a:lnTo>
                  <a:lnTo>
                    <a:pt x="717" y="70"/>
                  </a:lnTo>
                  <a:lnTo>
                    <a:pt x="694" y="61"/>
                  </a:lnTo>
                  <a:lnTo>
                    <a:pt x="672" y="50"/>
                  </a:lnTo>
                  <a:lnTo>
                    <a:pt x="651" y="41"/>
                  </a:lnTo>
                  <a:lnTo>
                    <a:pt x="631" y="32"/>
                  </a:lnTo>
                  <a:lnTo>
                    <a:pt x="612" y="24"/>
                  </a:lnTo>
                  <a:lnTo>
                    <a:pt x="595" y="18"/>
                  </a:lnTo>
                  <a:lnTo>
                    <a:pt x="579" y="12"/>
                  </a:lnTo>
                  <a:lnTo>
                    <a:pt x="565" y="9"/>
                  </a:lnTo>
                  <a:lnTo>
                    <a:pt x="550" y="6"/>
                  </a:lnTo>
                  <a:lnTo>
                    <a:pt x="533" y="3"/>
                  </a:lnTo>
                  <a:lnTo>
                    <a:pt x="514" y="2"/>
                  </a:lnTo>
                  <a:lnTo>
                    <a:pt x="495" y="1"/>
                  </a:lnTo>
                  <a:lnTo>
                    <a:pt x="474" y="0"/>
                  </a:lnTo>
                  <a:lnTo>
                    <a:pt x="453" y="0"/>
                  </a:lnTo>
                  <a:lnTo>
                    <a:pt x="431" y="0"/>
                  </a:lnTo>
                  <a:lnTo>
                    <a:pt x="409" y="1"/>
                  </a:lnTo>
                  <a:lnTo>
                    <a:pt x="388" y="3"/>
                  </a:lnTo>
                  <a:lnTo>
                    <a:pt x="367" y="6"/>
                  </a:lnTo>
                  <a:lnTo>
                    <a:pt x="346" y="8"/>
                  </a:lnTo>
                  <a:lnTo>
                    <a:pt x="325" y="10"/>
                  </a:lnTo>
                  <a:lnTo>
                    <a:pt x="307" y="15"/>
                  </a:lnTo>
                  <a:lnTo>
                    <a:pt x="290" y="18"/>
                  </a:lnTo>
                  <a:lnTo>
                    <a:pt x="273" y="23"/>
                  </a:lnTo>
                  <a:lnTo>
                    <a:pt x="248" y="38"/>
                  </a:lnTo>
                  <a:lnTo>
                    <a:pt x="224" y="63"/>
                  </a:lnTo>
                  <a:lnTo>
                    <a:pt x="202" y="94"/>
                  </a:lnTo>
                  <a:lnTo>
                    <a:pt x="180" y="129"/>
                  </a:lnTo>
                  <a:lnTo>
                    <a:pt x="158" y="162"/>
                  </a:lnTo>
                  <a:lnTo>
                    <a:pt x="138" y="191"/>
                  </a:lnTo>
                  <a:lnTo>
                    <a:pt x="116" y="211"/>
                  </a:lnTo>
                  <a:lnTo>
                    <a:pt x="93" y="219"/>
                  </a:lnTo>
                  <a:lnTo>
                    <a:pt x="67" y="222"/>
                  </a:lnTo>
                  <a:lnTo>
                    <a:pt x="44" y="230"/>
                  </a:lnTo>
                  <a:lnTo>
                    <a:pt x="23" y="243"/>
                  </a:lnTo>
                  <a:lnTo>
                    <a:pt x="8" y="260"/>
                  </a:lnTo>
                  <a:lnTo>
                    <a:pt x="0" y="281"/>
                  </a:lnTo>
                  <a:lnTo>
                    <a:pt x="3" y="304"/>
                  </a:lnTo>
                  <a:lnTo>
                    <a:pt x="18" y="328"/>
                  </a:lnTo>
                  <a:lnTo>
                    <a:pt x="47" y="355"/>
                  </a:lnTo>
                  <a:lnTo>
                    <a:pt x="48" y="359"/>
                  </a:lnTo>
                  <a:lnTo>
                    <a:pt x="45" y="366"/>
                  </a:lnTo>
                  <a:lnTo>
                    <a:pt x="42" y="377"/>
                  </a:lnTo>
                  <a:lnTo>
                    <a:pt x="37" y="389"/>
                  </a:lnTo>
                  <a:lnTo>
                    <a:pt x="32" y="401"/>
                  </a:lnTo>
                  <a:lnTo>
                    <a:pt x="27" y="411"/>
                  </a:lnTo>
                  <a:lnTo>
                    <a:pt x="22" y="420"/>
                  </a:lnTo>
                  <a:lnTo>
                    <a:pt x="19" y="425"/>
                  </a:lnTo>
                  <a:lnTo>
                    <a:pt x="14" y="433"/>
                  </a:lnTo>
                  <a:lnTo>
                    <a:pt x="13" y="442"/>
                  </a:lnTo>
                  <a:lnTo>
                    <a:pt x="14" y="451"/>
                  </a:lnTo>
                  <a:lnTo>
                    <a:pt x="20" y="462"/>
                  </a:lnTo>
                  <a:lnTo>
                    <a:pt x="28" y="471"/>
                  </a:lnTo>
                  <a:lnTo>
                    <a:pt x="40" y="479"/>
                  </a:lnTo>
                  <a:lnTo>
                    <a:pt x="53" y="485"/>
                  </a:lnTo>
                  <a:lnTo>
                    <a:pt x="70" y="489"/>
                  </a:lnTo>
                  <a:lnTo>
                    <a:pt x="79" y="489"/>
                  </a:lnTo>
                  <a:lnTo>
                    <a:pt x="89" y="488"/>
                  </a:lnTo>
                  <a:lnTo>
                    <a:pt x="102" y="486"/>
                  </a:lnTo>
                  <a:lnTo>
                    <a:pt x="116" y="481"/>
                  </a:lnTo>
                  <a:lnTo>
                    <a:pt x="129" y="478"/>
                  </a:lnTo>
                  <a:lnTo>
                    <a:pt x="142" y="473"/>
                  </a:lnTo>
                  <a:lnTo>
                    <a:pt x="154" y="469"/>
                  </a:lnTo>
                  <a:lnTo>
                    <a:pt x="163" y="465"/>
                  </a:lnTo>
                  <a:lnTo>
                    <a:pt x="164" y="469"/>
                  </a:lnTo>
                  <a:lnTo>
                    <a:pt x="162" y="476"/>
                  </a:lnTo>
                  <a:lnTo>
                    <a:pt x="156" y="489"/>
                  </a:lnTo>
                  <a:lnTo>
                    <a:pt x="142" y="510"/>
                  </a:lnTo>
                  <a:lnTo>
                    <a:pt x="133" y="522"/>
                  </a:lnTo>
                  <a:lnTo>
                    <a:pt x="125" y="530"/>
                  </a:lnTo>
                  <a:lnTo>
                    <a:pt x="117" y="536"/>
                  </a:lnTo>
                  <a:lnTo>
                    <a:pt x="111" y="540"/>
                  </a:lnTo>
                  <a:lnTo>
                    <a:pt x="105" y="545"/>
                  </a:lnTo>
                  <a:lnTo>
                    <a:pt x="102" y="551"/>
                  </a:lnTo>
                  <a:lnTo>
                    <a:pt x="101" y="559"/>
                  </a:lnTo>
                  <a:lnTo>
                    <a:pt x="101" y="569"/>
                  </a:lnTo>
                  <a:lnTo>
                    <a:pt x="105" y="582"/>
                  </a:lnTo>
                  <a:lnTo>
                    <a:pt x="117" y="594"/>
                  </a:lnTo>
                  <a:lnTo>
                    <a:pt x="133" y="606"/>
                  </a:lnTo>
                  <a:lnTo>
                    <a:pt x="154" y="613"/>
                  </a:lnTo>
                  <a:lnTo>
                    <a:pt x="176" y="615"/>
                  </a:lnTo>
                  <a:lnTo>
                    <a:pt x="199" y="610"/>
                  </a:lnTo>
                  <a:lnTo>
                    <a:pt x="222" y="598"/>
                  </a:lnTo>
                  <a:lnTo>
                    <a:pt x="242" y="574"/>
                  </a:lnTo>
                  <a:lnTo>
                    <a:pt x="254" y="598"/>
                  </a:lnTo>
                  <a:lnTo>
                    <a:pt x="262" y="621"/>
                  </a:lnTo>
                  <a:lnTo>
                    <a:pt x="269" y="644"/>
                  </a:lnTo>
                  <a:lnTo>
                    <a:pt x="276" y="667"/>
                  </a:lnTo>
                  <a:lnTo>
                    <a:pt x="280" y="690"/>
                  </a:lnTo>
                  <a:lnTo>
                    <a:pt x="285" y="712"/>
                  </a:lnTo>
                  <a:lnTo>
                    <a:pt x="291" y="734"/>
                  </a:lnTo>
                  <a:lnTo>
                    <a:pt x="298" y="756"/>
                  </a:lnTo>
                  <a:lnTo>
                    <a:pt x="314" y="799"/>
                  </a:lnTo>
                  <a:lnTo>
                    <a:pt x="328" y="835"/>
                  </a:lnTo>
                  <a:lnTo>
                    <a:pt x="340" y="864"/>
                  </a:lnTo>
                  <a:lnTo>
                    <a:pt x="353" y="889"/>
                  </a:lnTo>
                  <a:lnTo>
                    <a:pt x="368" y="912"/>
                  </a:lnTo>
                  <a:lnTo>
                    <a:pt x="386" y="936"/>
                  </a:lnTo>
                  <a:lnTo>
                    <a:pt x="408" y="964"/>
                  </a:lnTo>
                  <a:lnTo>
                    <a:pt x="436" y="998"/>
                  </a:lnTo>
                  <a:lnTo>
                    <a:pt x="439" y="1002"/>
                  </a:lnTo>
                  <a:lnTo>
                    <a:pt x="444" y="1006"/>
                  </a:lnTo>
                  <a:lnTo>
                    <a:pt x="447" y="1009"/>
                  </a:lnTo>
                  <a:lnTo>
                    <a:pt x="451" y="1014"/>
                  </a:lnTo>
                  <a:lnTo>
                    <a:pt x="515" y="522"/>
                  </a:lnTo>
                  <a:lnTo>
                    <a:pt x="503" y="516"/>
                  </a:lnTo>
                  <a:lnTo>
                    <a:pt x="489" y="504"/>
                  </a:lnTo>
                  <a:lnTo>
                    <a:pt x="476" y="489"/>
                  </a:lnTo>
                  <a:lnTo>
                    <a:pt x="465" y="472"/>
                  </a:lnTo>
                  <a:lnTo>
                    <a:pt x="454" y="456"/>
                  </a:lnTo>
                  <a:lnTo>
                    <a:pt x="446" y="443"/>
                  </a:lnTo>
                  <a:lnTo>
                    <a:pt x="442" y="433"/>
                  </a:lnTo>
                  <a:lnTo>
                    <a:pt x="439" y="430"/>
                  </a:lnTo>
                  <a:lnTo>
                    <a:pt x="443" y="426"/>
                  </a:lnTo>
                  <a:lnTo>
                    <a:pt x="450" y="419"/>
                  </a:lnTo>
                  <a:lnTo>
                    <a:pt x="462" y="409"/>
                  </a:lnTo>
                  <a:lnTo>
                    <a:pt x="477" y="398"/>
                  </a:lnTo>
                  <a:lnTo>
                    <a:pt x="494" y="388"/>
                  </a:lnTo>
                  <a:lnTo>
                    <a:pt x="511" y="380"/>
                  </a:lnTo>
                  <a:lnTo>
                    <a:pt x="528" y="378"/>
                  </a:lnTo>
                  <a:lnTo>
                    <a:pt x="543" y="381"/>
                  </a:lnTo>
                  <a:lnTo>
                    <a:pt x="556" y="389"/>
                  </a:lnTo>
                  <a:lnTo>
                    <a:pt x="566" y="398"/>
                  </a:lnTo>
                  <a:lnTo>
                    <a:pt x="574" y="406"/>
                  </a:lnTo>
                  <a:lnTo>
                    <a:pt x="579" y="415"/>
                  </a:lnTo>
                  <a:lnTo>
                    <a:pt x="582" y="423"/>
                  </a:lnTo>
                  <a:lnTo>
                    <a:pt x="585" y="427"/>
                  </a:lnTo>
                  <a:lnTo>
                    <a:pt x="586" y="432"/>
                  </a:lnTo>
                  <a:lnTo>
                    <a:pt x="586" y="433"/>
                  </a:lnTo>
                  <a:lnTo>
                    <a:pt x="585" y="438"/>
                  </a:lnTo>
                  <a:lnTo>
                    <a:pt x="580" y="448"/>
                  </a:lnTo>
                  <a:lnTo>
                    <a:pt x="573" y="463"/>
                  </a:lnTo>
                  <a:lnTo>
                    <a:pt x="564" y="479"/>
                  </a:lnTo>
                  <a:lnTo>
                    <a:pt x="553" y="496"/>
                  </a:lnTo>
                  <a:lnTo>
                    <a:pt x="542" y="510"/>
                  </a:lnTo>
                  <a:lnTo>
                    <a:pt x="529" y="521"/>
                  </a:lnTo>
                  <a:lnTo>
                    <a:pt x="517" y="523"/>
                  </a:lnTo>
                  <a:lnTo>
                    <a:pt x="471" y="1031"/>
                  </a:lnTo>
                  <a:lnTo>
                    <a:pt x="489" y="1045"/>
                  </a:lnTo>
                  <a:lnTo>
                    <a:pt x="507" y="1057"/>
                  </a:lnTo>
                  <a:lnTo>
                    <a:pt x="528" y="1070"/>
                  </a:lnTo>
                  <a:lnTo>
                    <a:pt x="549" y="1082"/>
                  </a:lnTo>
                  <a:lnTo>
                    <a:pt x="570" y="1092"/>
                  </a:lnTo>
                  <a:lnTo>
                    <a:pt x="592" y="1102"/>
                  </a:lnTo>
                  <a:lnTo>
                    <a:pt x="612" y="1113"/>
                  </a:lnTo>
                  <a:lnTo>
                    <a:pt x="634" y="1123"/>
                  </a:lnTo>
                  <a:lnTo>
                    <a:pt x="655" y="1132"/>
                  </a:lnTo>
                  <a:lnTo>
                    <a:pt x="676" y="1142"/>
                  </a:lnTo>
                  <a:lnTo>
                    <a:pt x="695" y="1152"/>
                  </a:lnTo>
                  <a:lnTo>
                    <a:pt x="714" y="1161"/>
                  </a:lnTo>
                  <a:lnTo>
                    <a:pt x="731" y="1170"/>
                  </a:lnTo>
                  <a:lnTo>
                    <a:pt x="746" y="1181"/>
                  </a:lnTo>
                  <a:lnTo>
                    <a:pt x="761" y="1191"/>
                  </a:lnTo>
                  <a:lnTo>
                    <a:pt x="772" y="1202"/>
                  </a:lnTo>
                  <a:lnTo>
                    <a:pt x="797" y="1225"/>
                  </a:lnTo>
                  <a:lnTo>
                    <a:pt x="824" y="1250"/>
                  </a:lnTo>
                  <a:lnTo>
                    <a:pt x="854" y="1276"/>
                  </a:lnTo>
                  <a:lnTo>
                    <a:pt x="885" y="1304"/>
                  </a:lnTo>
                  <a:lnTo>
                    <a:pt x="916" y="1332"/>
                  </a:lnTo>
                  <a:lnTo>
                    <a:pt x="950" y="1359"/>
                  </a:lnTo>
                  <a:lnTo>
                    <a:pt x="981" y="1387"/>
                  </a:lnTo>
                  <a:lnTo>
                    <a:pt x="1013" y="1414"/>
                  </a:lnTo>
                  <a:lnTo>
                    <a:pt x="1043" y="1438"/>
                  </a:lnTo>
                  <a:lnTo>
                    <a:pt x="1071" y="1461"/>
                  </a:lnTo>
                  <a:lnTo>
                    <a:pt x="1096" y="1481"/>
                  </a:lnTo>
                  <a:lnTo>
                    <a:pt x="1118" y="1500"/>
                  </a:lnTo>
                  <a:lnTo>
                    <a:pt x="1137" y="1515"/>
                  </a:lnTo>
                  <a:lnTo>
                    <a:pt x="1150" y="1526"/>
                  </a:lnTo>
                  <a:lnTo>
                    <a:pt x="1158" y="1533"/>
                  </a:lnTo>
                  <a:lnTo>
                    <a:pt x="1162" y="1536"/>
                  </a:lnTo>
                  <a:lnTo>
                    <a:pt x="1526" y="1130"/>
                  </a:lnTo>
                  <a:lnTo>
                    <a:pt x="1521" y="1128"/>
                  </a:lnTo>
                  <a:lnTo>
                    <a:pt x="1509" y="1122"/>
                  </a:lnTo>
                  <a:lnTo>
                    <a:pt x="1489" y="1112"/>
                  </a:lnTo>
                  <a:lnTo>
                    <a:pt x="1463" y="1099"/>
                  </a:lnTo>
                  <a:lnTo>
                    <a:pt x="1432" y="1084"/>
                  </a:lnTo>
                  <a:lnTo>
                    <a:pt x="1396" y="1066"/>
                  </a:lnTo>
                  <a:lnTo>
                    <a:pt x="1358" y="1046"/>
                  </a:lnTo>
                  <a:lnTo>
                    <a:pt x="1317" y="1025"/>
                  </a:lnTo>
                  <a:lnTo>
                    <a:pt x="1276" y="1003"/>
                  </a:lnTo>
                  <a:lnTo>
                    <a:pt x="1236" y="981"/>
                  </a:lnTo>
                  <a:lnTo>
                    <a:pt x="1196" y="958"/>
                  </a:lnTo>
                  <a:lnTo>
                    <a:pt x="1160" y="936"/>
                  </a:lnTo>
                  <a:lnTo>
                    <a:pt x="1126" y="916"/>
                  </a:lnTo>
                  <a:lnTo>
                    <a:pt x="1097" y="896"/>
                  </a:lnTo>
                  <a:lnTo>
                    <a:pt x="1074" y="878"/>
                  </a:lnTo>
                  <a:lnTo>
                    <a:pt x="1058" y="862"/>
                  </a:lnTo>
                  <a:close/>
                </a:path>
              </a:pathLst>
            </a:custGeom>
            <a:grp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8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126" name="Freeform 28"/>
            <p:cNvSpPr>
              <a:spLocks/>
            </p:cNvSpPr>
            <p:nvPr/>
          </p:nvSpPr>
          <p:spPr bwMode="auto">
            <a:xfrm rot="3260985" flipV="1">
              <a:off x="7626445" y="3194231"/>
              <a:ext cx="52387" cy="404813"/>
            </a:xfrm>
            <a:custGeom>
              <a:avLst/>
              <a:gdLst/>
              <a:ahLst/>
              <a:cxnLst>
                <a:cxn ang="0">
                  <a:pos x="64" y="1"/>
                </a:cxn>
                <a:cxn ang="0">
                  <a:pos x="64" y="0"/>
                </a:cxn>
                <a:cxn ang="0">
                  <a:pos x="64" y="0"/>
                </a:cxn>
                <a:cxn ang="0">
                  <a:pos x="64" y="0"/>
                </a:cxn>
                <a:cxn ang="0">
                  <a:pos x="64" y="0"/>
                </a:cxn>
                <a:cxn ang="0">
                  <a:pos x="0" y="492"/>
                </a:cxn>
                <a:cxn ang="0">
                  <a:pos x="5" y="496"/>
                </a:cxn>
                <a:cxn ang="0">
                  <a:pos x="10" y="500"/>
                </a:cxn>
                <a:cxn ang="0">
                  <a:pos x="15" y="504"/>
                </a:cxn>
                <a:cxn ang="0">
                  <a:pos x="20" y="509"/>
                </a:cxn>
                <a:cxn ang="0">
                  <a:pos x="66" y="1"/>
                </a:cxn>
                <a:cxn ang="0">
                  <a:pos x="66" y="1"/>
                </a:cxn>
                <a:cxn ang="0">
                  <a:pos x="66" y="1"/>
                </a:cxn>
                <a:cxn ang="0">
                  <a:pos x="66" y="1"/>
                </a:cxn>
                <a:cxn ang="0">
                  <a:pos x="64" y="1"/>
                </a:cxn>
              </a:cxnLst>
              <a:rect l="0" t="0" r="r" b="b"/>
              <a:pathLst>
                <a:path w="66" h="509">
                  <a:moveTo>
                    <a:pt x="64" y="1"/>
                  </a:move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0" y="492"/>
                  </a:lnTo>
                  <a:lnTo>
                    <a:pt x="5" y="496"/>
                  </a:lnTo>
                  <a:lnTo>
                    <a:pt x="10" y="500"/>
                  </a:lnTo>
                  <a:lnTo>
                    <a:pt x="15" y="504"/>
                  </a:lnTo>
                  <a:lnTo>
                    <a:pt x="20" y="509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4" y="1"/>
                  </a:lnTo>
                  <a:close/>
                </a:path>
              </a:pathLst>
            </a:custGeom>
            <a:grp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8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127" name="Freeform 29"/>
            <p:cNvSpPr>
              <a:spLocks/>
            </p:cNvSpPr>
            <p:nvPr/>
          </p:nvSpPr>
          <p:spPr bwMode="auto">
            <a:xfrm rot="3260985" flipV="1">
              <a:off x="7093491" y="3444015"/>
              <a:ext cx="63500" cy="120650"/>
            </a:xfrm>
            <a:custGeom>
              <a:avLst/>
              <a:gdLst/>
              <a:ahLst/>
              <a:cxnLst>
                <a:cxn ang="0">
                  <a:pos x="74" y="9"/>
                </a:cxn>
                <a:cxn ang="0">
                  <a:pos x="68" y="23"/>
                </a:cxn>
                <a:cxn ang="0">
                  <a:pos x="59" y="41"/>
                </a:cxn>
                <a:cxn ang="0">
                  <a:pos x="48" y="63"/>
                </a:cxn>
                <a:cxn ang="0">
                  <a:pos x="35" y="84"/>
                </a:cxn>
                <a:cxn ang="0">
                  <a:pos x="22" y="104"/>
                </a:cxn>
                <a:cxn ang="0">
                  <a:pos x="12" y="121"/>
                </a:cxn>
                <a:cxn ang="0">
                  <a:pos x="4" y="132"/>
                </a:cxn>
                <a:cxn ang="0">
                  <a:pos x="1" y="137"/>
                </a:cxn>
                <a:cxn ang="0">
                  <a:pos x="0" y="137"/>
                </a:cxn>
                <a:cxn ang="0">
                  <a:pos x="0" y="139"/>
                </a:cxn>
                <a:cxn ang="0">
                  <a:pos x="5" y="141"/>
                </a:cxn>
                <a:cxn ang="0">
                  <a:pos x="19" y="146"/>
                </a:cxn>
                <a:cxn ang="0">
                  <a:pos x="23" y="147"/>
                </a:cxn>
                <a:cxn ang="0">
                  <a:pos x="28" y="148"/>
                </a:cxn>
                <a:cxn ang="0">
                  <a:pos x="33" y="149"/>
                </a:cxn>
                <a:cxn ang="0">
                  <a:pos x="37" y="150"/>
                </a:cxn>
                <a:cxn ang="0">
                  <a:pos x="43" y="132"/>
                </a:cxn>
                <a:cxn ang="0">
                  <a:pos x="48" y="112"/>
                </a:cxn>
                <a:cxn ang="0">
                  <a:pos x="53" y="94"/>
                </a:cxn>
                <a:cxn ang="0">
                  <a:pos x="59" y="74"/>
                </a:cxn>
                <a:cxn ang="0">
                  <a:pos x="64" y="56"/>
                </a:cxn>
                <a:cxn ang="0">
                  <a:pos x="69" y="36"/>
                </a:cxn>
                <a:cxn ang="0">
                  <a:pos x="75" y="18"/>
                </a:cxn>
                <a:cxn ang="0">
                  <a:pos x="81" y="0"/>
                </a:cxn>
                <a:cxn ang="0">
                  <a:pos x="79" y="2"/>
                </a:cxn>
                <a:cxn ang="0">
                  <a:pos x="76" y="4"/>
                </a:cxn>
                <a:cxn ang="0">
                  <a:pos x="75" y="6"/>
                </a:cxn>
                <a:cxn ang="0">
                  <a:pos x="74" y="9"/>
                </a:cxn>
              </a:cxnLst>
              <a:rect l="0" t="0" r="r" b="b"/>
              <a:pathLst>
                <a:path w="81" h="150">
                  <a:moveTo>
                    <a:pt x="74" y="9"/>
                  </a:moveTo>
                  <a:lnTo>
                    <a:pt x="68" y="23"/>
                  </a:lnTo>
                  <a:lnTo>
                    <a:pt x="59" y="41"/>
                  </a:lnTo>
                  <a:lnTo>
                    <a:pt x="48" y="63"/>
                  </a:lnTo>
                  <a:lnTo>
                    <a:pt x="35" y="84"/>
                  </a:lnTo>
                  <a:lnTo>
                    <a:pt x="22" y="104"/>
                  </a:lnTo>
                  <a:lnTo>
                    <a:pt x="12" y="121"/>
                  </a:lnTo>
                  <a:lnTo>
                    <a:pt x="4" y="132"/>
                  </a:lnTo>
                  <a:lnTo>
                    <a:pt x="1" y="137"/>
                  </a:lnTo>
                  <a:lnTo>
                    <a:pt x="0" y="137"/>
                  </a:lnTo>
                  <a:lnTo>
                    <a:pt x="0" y="139"/>
                  </a:lnTo>
                  <a:lnTo>
                    <a:pt x="5" y="141"/>
                  </a:lnTo>
                  <a:lnTo>
                    <a:pt x="19" y="146"/>
                  </a:lnTo>
                  <a:lnTo>
                    <a:pt x="23" y="147"/>
                  </a:lnTo>
                  <a:lnTo>
                    <a:pt x="28" y="148"/>
                  </a:lnTo>
                  <a:lnTo>
                    <a:pt x="33" y="149"/>
                  </a:lnTo>
                  <a:lnTo>
                    <a:pt x="37" y="150"/>
                  </a:lnTo>
                  <a:lnTo>
                    <a:pt x="43" y="132"/>
                  </a:lnTo>
                  <a:lnTo>
                    <a:pt x="48" y="112"/>
                  </a:lnTo>
                  <a:lnTo>
                    <a:pt x="53" y="94"/>
                  </a:lnTo>
                  <a:lnTo>
                    <a:pt x="59" y="74"/>
                  </a:lnTo>
                  <a:lnTo>
                    <a:pt x="64" y="56"/>
                  </a:lnTo>
                  <a:lnTo>
                    <a:pt x="69" y="36"/>
                  </a:lnTo>
                  <a:lnTo>
                    <a:pt x="75" y="18"/>
                  </a:lnTo>
                  <a:lnTo>
                    <a:pt x="81" y="0"/>
                  </a:lnTo>
                  <a:lnTo>
                    <a:pt x="79" y="2"/>
                  </a:lnTo>
                  <a:lnTo>
                    <a:pt x="76" y="4"/>
                  </a:lnTo>
                  <a:lnTo>
                    <a:pt x="75" y="6"/>
                  </a:lnTo>
                  <a:lnTo>
                    <a:pt x="74" y="9"/>
                  </a:lnTo>
                  <a:close/>
                </a:path>
              </a:pathLst>
            </a:custGeom>
            <a:grp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8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128" name="Freeform 30"/>
            <p:cNvSpPr>
              <a:spLocks/>
            </p:cNvSpPr>
            <p:nvPr/>
          </p:nvSpPr>
          <p:spPr bwMode="auto">
            <a:xfrm rot="3260985" flipV="1">
              <a:off x="7188737" y="3058249"/>
              <a:ext cx="1004887" cy="1023938"/>
            </a:xfrm>
            <a:custGeom>
              <a:avLst/>
              <a:gdLst/>
              <a:ahLst/>
              <a:cxnLst>
                <a:cxn ang="0">
                  <a:pos x="1226" y="1099"/>
                </a:cxn>
                <a:cxn ang="0">
                  <a:pos x="1152" y="1109"/>
                </a:cxn>
                <a:cxn ang="0">
                  <a:pos x="1203" y="1041"/>
                </a:cxn>
                <a:cxn ang="0">
                  <a:pos x="1149" y="1076"/>
                </a:cxn>
                <a:cxn ang="0">
                  <a:pos x="1104" y="1073"/>
                </a:cxn>
                <a:cxn ang="0">
                  <a:pos x="1136" y="1016"/>
                </a:cxn>
                <a:cxn ang="0">
                  <a:pos x="1067" y="1056"/>
                </a:cxn>
                <a:cxn ang="0">
                  <a:pos x="1047" y="1025"/>
                </a:cxn>
                <a:cxn ang="0">
                  <a:pos x="1081" y="969"/>
                </a:cxn>
                <a:cxn ang="0">
                  <a:pos x="985" y="1031"/>
                </a:cxn>
                <a:cxn ang="0">
                  <a:pos x="1007" y="979"/>
                </a:cxn>
                <a:cxn ang="0">
                  <a:pos x="1028" y="939"/>
                </a:cxn>
                <a:cxn ang="0">
                  <a:pos x="922" y="996"/>
                </a:cxn>
                <a:cxn ang="0">
                  <a:pos x="956" y="949"/>
                </a:cxn>
                <a:cxn ang="0">
                  <a:pos x="958" y="925"/>
                </a:cxn>
                <a:cxn ang="0">
                  <a:pos x="870" y="959"/>
                </a:cxn>
                <a:cxn ang="0">
                  <a:pos x="920" y="901"/>
                </a:cxn>
                <a:cxn ang="0">
                  <a:pos x="835" y="922"/>
                </a:cxn>
                <a:cxn ang="0">
                  <a:pos x="795" y="848"/>
                </a:cxn>
                <a:cxn ang="0">
                  <a:pos x="751" y="860"/>
                </a:cxn>
                <a:cxn ang="0">
                  <a:pos x="686" y="767"/>
                </a:cxn>
                <a:cxn ang="0">
                  <a:pos x="742" y="679"/>
                </a:cxn>
                <a:cxn ang="0">
                  <a:pos x="763" y="621"/>
                </a:cxn>
                <a:cxn ang="0">
                  <a:pos x="833" y="368"/>
                </a:cxn>
                <a:cxn ang="0">
                  <a:pos x="851" y="205"/>
                </a:cxn>
                <a:cxn ang="0">
                  <a:pos x="734" y="145"/>
                </a:cxn>
                <a:cxn ang="0">
                  <a:pos x="560" y="43"/>
                </a:cxn>
                <a:cxn ang="0">
                  <a:pos x="510" y="16"/>
                </a:cxn>
                <a:cxn ang="0">
                  <a:pos x="381" y="4"/>
                </a:cxn>
                <a:cxn ang="0">
                  <a:pos x="283" y="12"/>
                </a:cxn>
                <a:cxn ang="0">
                  <a:pos x="236" y="100"/>
                </a:cxn>
                <a:cxn ang="0">
                  <a:pos x="223" y="174"/>
                </a:cxn>
                <a:cxn ang="0">
                  <a:pos x="273" y="115"/>
                </a:cxn>
                <a:cxn ang="0">
                  <a:pos x="314" y="126"/>
                </a:cxn>
                <a:cxn ang="0">
                  <a:pos x="389" y="124"/>
                </a:cxn>
                <a:cxn ang="0">
                  <a:pos x="439" y="144"/>
                </a:cxn>
                <a:cxn ang="0">
                  <a:pos x="495" y="177"/>
                </a:cxn>
                <a:cxn ang="0">
                  <a:pos x="559" y="223"/>
                </a:cxn>
                <a:cxn ang="0">
                  <a:pos x="612" y="324"/>
                </a:cxn>
                <a:cxn ang="0">
                  <a:pos x="585" y="424"/>
                </a:cxn>
                <a:cxn ang="0">
                  <a:pos x="481" y="558"/>
                </a:cxn>
                <a:cxn ang="0">
                  <a:pos x="404" y="496"/>
                </a:cxn>
                <a:cxn ang="0">
                  <a:pos x="288" y="362"/>
                </a:cxn>
                <a:cxn ang="0">
                  <a:pos x="190" y="270"/>
                </a:cxn>
                <a:cxn ang="0">
                  <a:pos x="85" y="230"/>
                </a:cxn>
                <a:cxn ang="0">
                  <a:pos x="11" y="224"/>
                </a:cxn>
                <a:cxn ang="0">
                  <a:pos x="54" y="253"/>
                </a:cxn>
                <a:cxn ang="0">
                  <a:pos x="146" y="294"/>
                </a:cxn>
                <a:cxn ang="0">
                  <a:pos x="146" y="360"/>
                </a:cxn>
                <a:cxn ang="0">
                  <a:pos x="161" y="395"/>
                </a:cxn>
                <a:cxn ang="0">
                  <a:pos x="205" y="470"/>
                </a:cxn>
                <a:cxn ang="0">
                  <a:pos x="241" y="503"/>
                </a:cxn>
                <a:cxn ang="0">
                  <a:pos x="373" y="715"/>
                </a:cxn>
                <a:cxn ang="0">
                  <a:pos x="451" y="835"/>
                </a:cxn>
                <a:cxn ang="0">
                  <a:pos x="544" y="904"/>
                </a:cxn>
                <a:cxn ang="0">
                  <a:pos x="636" y="957"/>
                </a:cxn>
                <a:cxn ang="0">
                  <a:pos x="695" y="985"/>
                </a:cxn>
                <a:cxn ang="0">
                  <a:pos x="1083" y="1289"/>
                </a:cxn>
                <a:cxn ang="0">
                  <a:pos x="1222" y="1140"/>
                </a:cxn>
              </a:cxnLst>
              <a:rect l="0" t="0" r="r" b="b"/>
              <a:pathLst>
                <a:path w="1266" h="1289">
                  <a:moveTo>
                    <a:pt x="1221" y="1139"/>
                  </a:moveTo>
                  <a:lnTo>
                    <a:pt x="1266" y="1078"/>
                  </a:lnTo>
                  <a:lnTo>
                    <a:pt x="1264" y="1079"/>
                  </a:lnTo>
                  <a:lnTo>
                    <a:pt x="1258" y="1081"/>
                  </a:lnTo>
                  <a:lnTo>
                    <a:pt x="1250" y="1086"/>
                  </a:lnTo>
                  <a:lnTo>
                    <a:pt x="1238" y="1092"/>
                  </a:lnTo>
                  <a:lnTo>
                    <a:pt x="1226" y="1099"/>
                  </a:lnTo>
                  <a:lnTo>
                    <a:pt x="1212" y="1107"/>
                  </a:lnTo>
                  <a:lnTo>
                    <a:pt x="1197" y="1115"/>
                  </a:lnTo>
                  <a:lnTo>
                    <a:pt x="1182" y="1123"/>
                  </a:lnTo>
                  <a:lnTo>
                    <a:pt x="1175" y="1119"/>
                  </a:lnTo>
                  <a:lnTo>
                    <a:pt x="1167" y="1116"/>
                  </a:lnTo>
                  <a:lnTo>
                    <a:pt x="1160" y="1113"/>
                  </a:lnTo>
                  <a:lnTo>
                    <a:pt x="1152" y="1109"/>
                  </a:lnTo>
                  <a:lnTo>
                    <a:pt x="1161" y="1096"/>
                  </a:lnTo>
                  <a:lnTo>
                    <a:pt x="1169" y="1085"/>
                  </a:lnTo>
                  <a:lnTo>
                    <a:pt x="1178" y="1073"/>
                  </a:lnTo>
                  <a:lnTo>
                    <a:pt x="1187" y="1062"/>
                  </a:lnTo>
                  <a:lnTo>
                    <a:pt x="1193" y="1054"/>
                  </a:lnTo>
                  <a:lnTo>
                    <a:pt x="1199" y="1046"/>
                  </a:lnTo>
                  <a:lnTo>
                    <a:pt x="1203" y="1041"/>
                  </a:lnTo>
                  <a:lnTo>
                    <a:pt x="1204" y="1040"/>
                  </a:lnTo>
                  <a:lnTo>
                    <a:pt x="1202" y="1041"/>
                  </a:lnTo>
                  <a:lnTo>
                    <a:pt x="1196" y="1045"/>
                  </a:lnTo>
                  <a:lnTo>
                    <a:pt x="1187" y="1050"/>
                  </a:lnTo>
                  <a:lnTo>
                    <a:pt x="1176" y="1058"/>
                  </a:lnTo>
                  <a:lnTo>
                    <a:pt x="1162" y="1066"/>
                  </a:lnTo>
                  <a:lnTo>
                    <a:pt x="1149" y="1076"/>
                  </a:lnTo>
                  <a:lnTo>
                    <a:pt x="1135" y="1086"/>
                  </a:lnTo>
                  <a:lnTo>
                    <a:pt x="1121" y="1095"/>
                  </a:lnTo>
                  <a:lnTo>
                    <a:pt x="1115" y="1093"/>
                  </a:lnTo>
                  <a:lnTo>
                    <a:pt x="1109" y="1090"/>
                  </a:lnTo>
                  <a:lnTo>
                    <a:pt x="1104" y="1087"/>
                  </a:lnTo>
                  <a:lnTo>
                    <a:pt x="1098" y="1085"/>
                  </a:lnTo>
                  <a:lnTo>
                    <a:pt x="1104" y="1073"/>
                  </a:lnTo>
                  <a:lnTo>
                    <a:pt x="1110" y="1061"/>
                  </a:lnTo>
                  <a:lnTo>
                    <a:pt x="1117" y="1049"/>
                  </a:lnTo>
                  <a:lnTo>
                    <a:pt x="1123" y="1039"/>
                  </a:lnTo>
                  <a:lnTo>
                    <a:pt x="1128" y="1030"/>
                  </a:lnTo>
                  <a:lnTo>
                    <a:pt x="1132" y="1023"/>
                  </a:lnTo>
                  <a:lnTo>
                    <a:pt x="1135" y="1017"/>
                  </a:lnTo>
                  <a:lnTo>
                    <a:pt x="1136" y="1016"/>
                  </a:lnTo>
                  <a:lnTo>
                    <a:pt x="1134" y="1017"/>
                  </a:lnTo>
                  <a:lnTo>
                    <a:pt x="1128" y="1020"/>
                  </a:lnTo>
                  <a:lnTo>
                    <a:pt x="1119" y="1026"/>
                  </a:lnTo>
                  <a:lnTo>
                    <a:pt x="1107" y="1032"/>
                  </a:lnTo>
                  <a:lnTo>
                    <a:pt x="1094" y="1040"/>
                  </a:lnTo>
                  <a:lnTo>
                    <a:pt x="1081" y="1048"/>
                  </a:lnTo>
                  <a:lnTo>
                    <a:pt x="1067" y="1056"/>
                  </a:lnTo>
                  <a:lnTo>
                    <a:pt x="1053" y="1064"/>
                  </a:lnTo>
                  <a:lnTo>
                    <a:pt x="1047" y="1062"/>
                  </a:lnTo>
                  <a:lnTo>
                    <a:pt x="1043" y="1058"/>
                  </a:lnTo>
                  <a:lnTo>
                    <a:pt x="1037" y="1056"/>
                  </a:lnTo>
                  <a:lnTo>
                    <a:pt x="1031" y="1054"/>
                  </a:lnTo>
                  <a:lnTo>
                    <a:pt x="1039" y="1040"/>
                  </a:lnTo>
                  <a:lnTo>
                    <a:pt x="1047" y="1025"/>
                  </a:lnTo>
                  <a:lnTo>
                    <a:pt x="1056" y="1010"/>
                  </a:lnTo>
                  <a:lnTo>
                    <a:pt x="1064" y="996"/>
                  </a:lnTo>
                  <a:lnTo>
                    <a:pt x="1071" y="985"/>
                  </a:lnTo>
                  <a:lnTo>
                    <a:pt x="1077" y="975"/>
                  </a:lnTo>
                  <a:lnTo>
                    <a:pt x="1082" y="969"/>
                  </a:lnTo>
                  <a:lnTo>
                    <a:pt x="1083" y="966"/>
                  </a:lnTo>
                  <a:lnTo>
                    <a:pt x="1081" y="969"/>
                  </a:lnTo>
                  <a:lnTo>
                    <a:pt x="1072" y="973"/>
                  </a:lnTo>
                  <a:lnTo>
                    <a:pt x="1062" y="980"/>
                  </a:lnTo>
                  <a:lnTo>
                    <a:pt x="1048" y="989"/>
                  </a:lnTo>
                  <a:lnTo>
                    <a:pt x="1032" y="1000"/>
                  </a:lnTo>
                  <a:lnTo>
                    <a:pt x="1016" y="1010"/>
                  </a:lnTo>
                  <a:lnTo>
                    <a:pt x="1000" y="1020"/>
                  </a:lnTo>
                  <a:lnTo>
                    <a:pt x="985" y="1031"/>
                  </a:lnTo>
                  <a:lnTo>
                    <a:pt x="981" y="1028"/>
                  </a:lnTo>
                  <a:lnTo>
                    <a:pt x="979" y="1027"/>
                  </a:lnTo>
                  <a:lnTo>
                    <a:pt x="976" y="1025"/>
                  </a:lnTo>
                  <a:lnTo>
                    <a:pt x="972" y="1024"/>
                  </a:lnTo>
                  <a:lnTo>
                    <a:pt x="983" y="1010"/>
                  </a:lnTo>
                  <a:lnTo>
                    <a:pt x="994" y="994"/>
                  </a:lnTo>
                  <a:lnTo>
                    <a:pt x="1007" y="979"/>
                  </a:lnTo>
                  <a:lnTo>
                    <a:pt x="1018" y="964"/>
                  </a:lnTo>
                  <a:lnTo>
                    <a:pt x="1028" y="950"/>
                  </a:lnTo>
                  <a:lnTo>
                    <a:pt x="1037" y="940"/>
                  </a:lnTo>
                  <a:lnTo>
                    <a:pt x="1041" y="933"/>
                  </a:lnTo>
                  <a:lnTo>
                    <a:pt x="1044" y="931"/>
                  </a:lnTo>
                  <a:lnTo>
                    <a:pt x="1039" y="933"/>
                  </a:lnTo>
                  <a:lnTo>
                    <a:pt x="1028" y="939"/>
                  </a:lnTo>
                  <a:lnTo>
                    <a:pt x="1011" y="948"/>
                  </a:lnTo>
                  <a:lnTo>
                    <a:pt x="991" y="959"/>
                  </a:lnTo>
                  <a:lnTo>
                    <a:pt x="970" y="971"/>
                  </a:lnTo>
                  <a:lnTo>
                    <a:pt x="950" y="981"/>
                  </a:lnTo>
                  <a:lnTo>
                    <a:pt x="934" y="990"/>
                  </a:lnTo>
                  <a:lnTo>
                    <a:pt x="923" y="996"/>
                  </a:lnTo>
                  <a:lnTo>
                    <a:pt x="922" y="996"/>
                  </a:lnTo>
                  <a:lnTo>
                    <a:pt x="922" y="996"/>
                  </a:lnTo>
                  <a:lnTo>
                    <a:pt x="922" y="996"/>
                  </a:lnTo>
                  <a:lnTo>
                    <a:pt x="920" y="995"/>
                  </a:lnTo>
                  <a:lnTo>
                    <a:pt x="926" y="987"/>
                  </a:lnTo>
                  <a:lnTo>
                    <a:pt x="935" y="975"/>
                  </a:lnTo>
                  <a:lnTo>
                    <a:pt x="946" y="963"/>
                  </a:lnTo>
                  <a:lnTo>
                    <a:pt x="956" y="949"/>
                  </a:lnTo>
                  <a:lnTo>
                    <a:pt x="968" y="935"/>
                  </a:lnTo>
                  <a:lnTo>
                    <a:pt x="977" y="924"/>
                  </a:lnTo>
                  <a:lnTo>
                    <a:pt x="983" y="917"/>
                  </a:lnTo>
                  <a:lnTo>
                    <a:pt x="985" y="913"/>
                  </a:lnTo>
                  <a:lnTo>
                    <a:pt x="981" y="914"/>
                  </a:lnTo>
                  <a:lnTo>
                    <a:pt x="972" y="919"/>
                  </a:lnTo>
                  <a:lnTo>
                    <a:pt x="958" y="925"/>
                  </a:lnTo>
                  <a:lnTo>
                    <a:pt x="942" y="932"/>
                  </a:lnTo>
                  <a:lnTo>
                    <a:pt x="924" y="940"/>
                  </a:lnTo>
                  <a:lnTo>
                    <a:pt x="905" y="948"/>
                  </a:lnTo>
                  <a:lnTo>
                    <a:pt x="888" y="956"/>
                  </a:lnTo>
                  <a:lnTo>
                    <a:pt x="873" y="963"/>
                  </a:lnTo>
                  <a:lnTo>
                    <a:pt x="872" y="962"/>
                  </a:lnTo>
                  <a:lnTo>
                    <a:pt x="870" y="959"/>
                  </a:lnTo>
                  <a:lnTo>
                    <a:pt x="869" y="958"/>
                  </a:lnTo>
                  <a:lnTo>
                    <a:pt x="867" y="957"/>
                  </a:lnTo>
                  <a:lnTo>
                    <a:pt x="877" y="947"/>
                  </a:lnTo>
                  <a:lnTo>
                    <a:pt x="887" y="935"/>
                  </a:lnTo>
                  <a:lnTo>
                    <a:pt x="898" y="924"/>
                  </a:lnTo>
                  <a:lnTo>
                    <a:pt x="910" y="911"/>
                  </a:lnTo>
                  <a:lnTo>
                    <a:pt x="920" y="901"/>
                  </a:lnTo>
                  <a:lnTo>
                    <a:pt x="930" y="891"/>
                  </a:lnTo>
                  <a:lnTo>
                    <a:pt x="935" y="886"/>
                  </a:lnTo>
                  <a:lnTo>
                    <a:pt x="938" y="883"/>
                  </a:lnTo>
                  <a:lnTo>
                    <a:pt x="836" y="924"/>
                  </a:lnTo>
                  <a:lnTo>
                    <a:pt x="836" y="924"/>
                  </a:lnTo>
                  <a:lnTo>
                    <a:pt x="835" y="922"/>
                  </a:lnTo>
                  <a:lnTo>
                    <a:pt x="835" y="922"/>
                  </a:lnTo>
                  <a:lnTo>
                    <a:pt x="834" y="921"/>
                  </a:lnTo>
                  <a:lnTo>
                    <a:pt x="905" y="853"/>
                  </a:lnTo>
                  <a:lnTo>
                    <a:pt x="822" y="905"/>
                  </a:lnTo>
                  <a:lnTo>
                    <a:pt x="819" y="894"/>
                  </a:lnTo>
                  <a:lnTo>
                    <a:pt x="812" y="881"/>
                  </a:lnTo>
                  <a:lnTo>
                    <a:pt x="804" y="865"/>
                  </a:lnTo>
                  <a:lnTo>
                    <a:pt x="795" y="848"/>
                  </a:lnTo>
                  <a:lnTo>
                    <a:pt x="788" y="851"/>
                  </a:lnTo>
                  <a:lnTo>
                    <a:pt x="781" y="854"/>
                  </a:lnTo>
                  <a:lnTo>
                    <a:pt x="774" y="857"/>
                  </a:lnTo>
                  <a:lnTo>
                    <a:pt x="768" y="859"/>
                  </a:lnTo>
                  <a:lnTo>
                    <a:pt x="761" y="860"/>
                  </a:lnTo>
                  <a:lnTo>
                    <a:pt x="757" y="860"/>
                  </a:lnTo>
                  <a:lnTo>
                    <a:pt x="751" y="860"/>
                  </a:lnTo>
                  <a:lnTo>
                    <a:pt x="746" y="859"/>
                  </a:lnTo>
                  <a:lnTo>
                    <a:pt x="733" y="852"/>
                  </a:lnTo>
                  <a:lnTo>
                    <a:pt x="718" y="841"/>
                  </a:lnTo>
                  <a:lnTo>
                    <a:pt x="704" y="826"/>
                  </a:lnTo>
                  <a:lnTo>
                    <a:pt x="692" y="808"/>
                  </a:lnTo>
                  <a:lnTo>
                    <a:pt x="686" y="789"/>
                  </a:lnTo>
                  <a:lnTo>
                    <a:pt x="686" y="767"/>
                  </a:lnTo>
                  <a:lnTo>
                    <a:pt x="693" y="744"/>
                  </a:lnTo>
                  <a:lnTo>
                    <a:pt x="711" y="721"/>
                  </a:lnTo>
                  <a:lnTo>
                    <a:pt x="718" y="714"/>
                  </a:lnTo>
                  <a:lnTo>
                    <a:pt x="723" y="706"/>
                  </a:lnTo>
                  <a:lnTo>
                    <a:pt x="730" y="698"/>
                  </a:lnTo>
                  <a:lnTo>
                    <a:pt x="736" y="689"/>
                  </a:lnTo>
                  <a:lnTo>
                    <a:pt x="742" y="679"/>
                  </a:lnTo>
                  <a:lnTo>
                    <a:pt x="748" y="669"/>
                  </a:lnTo>
                  <a:lnTo>
                    <a:pt x="752" y="659"/>
                  </a:lnTo>
                  <a:lnTo>
                    <a:pt x="758" y="648"/>
                  </a:lnTo>
                  <a:lnTo>
                    <a:pt x="759" y="641"/>
                  </a:lnTo>
                  <a:lnTo>
                    <a:pt x="760" y="634"/>
                  </a:lnTo>
                  <a:lnTo>
                    <a:pt x="761" y="627"/>
                  </a:lnTo>
                  <a:lnTo>
                    <a:pt x="763" y="621"/>
                  </a:lnTo>
                  <a:lnTo>
                    <a:pt x="775" y="560"/>
                  </a:lnTo>
                  <a:lnTo>
                    <a:pt x="786" y="509"/>
                  </a:lnTo>
                  <a:lnTo>
                    <a:pt x="797" y="468"/>
                  </a:lnTo>
                  <a:lnTo>
                    <a:pt x="806" y="436"/>
                  </a:lnTo>
                  <a:lnTo>
                    <a:pt x="816" y="410"/>
                  </a:lnTo>
                  <a:lnTo>
                    <a:pt x="825" y="388"/>
                  </a:lnTo>
                  <a:lnTo>
                    <a:pt x="833" y="368"/>
                  </a:lnTo>
                  <a:lnTo>
                    <a:pt x="840" y="349"/>
                  </a:lnTo>
                  <a:lnTo>
                    <a:pt x="847" y="327"/>
                  </a:lnTo>
                  <a:lnTo>
                    <a:pt x="851" y="303"/>
                  </a:lnTo>
                  <a:lnTo>
                    <a:pt x="856" y="276"/>
                  </a:lnTo>
                  <a:lnTo>
                    <a:pt x="858" y="251"/>
                  </a:lnTo>
                  <a:lnTo>
                    <a:pt x="856" y="227"/>
                  </a:lnTo>
                  <a:lnTo>
                    <a:pt x="851" y="205"/>
                  </a:lnTo>
                  <a:lnTo>
                    <a:pt x="842" y="188"/>
                  </a:lnTo>
                  <a:lnTo>
                    <a:pt x="827" y="178"/>
                  </a:lnTo>
                  <a:lnTo>
                    <a:pt x="810" y="172"/>
                  </a:lnTo>
                  <a:lnTo>
                    <a:pt x="792" y="167"/>
                  </a:lnTo>
                  <a:lnTo>
                    <a:pt x="774" y="161"/>
                  </a:lnTo>
                  <a:lnTo>
                    <a:pt x="756" y="154"/>
                  </a:lnTo>
                  <a:lnTo>
                    <a:pt x="734" y="145"/>
                  </a:lnTo>
                  <a:lnTo>
                    <a:pt x="710" y="133"/>
                  </a:lnTo>
                  <a:lnTo>
                    <a:pt x="682" y="118"/>
                  </a:lnTo>
                  <a:lnTo>
                    <a:pt x="650" y="99"/>
                  </a:lnTo>
                  <a:lnTo>
                    <a:pt x="622" y="81"/>
                  </a:lnTo>
                  <a:lnTo>
                    <a:pt x="598" y="66"/>
                  </a:lnTo>
                  <a:lnTo>
                    <a:pt x="577" y="54"/>
                  </a:lnTo>
                  <a:lnTo>
                    <a:pt x="560" y="43"/>
                  </a:lnTo>
                  <a:lnTo>
                    <a:pt x="547" y="35"/>
                  </a:lnTo>
                  <a:lnTo>
                    <a:pt x="537" y="31"/>
                  </a:lnTo>
                  <a:lnTo>
                    <a:pt x="531" y="27"/>
                  </a:lnTo>
                  <a:lnTo>
                    <a:pt x="529" y="26"/>
                  </a:lnTo>
                  <a:lnTo>
                    <a:pt x="526" y="25"/>
                  </a:lnTo>
                  <a:lnTo>
                    <a:pt x="521" y="21"/>
                  </a:lnTo>
                  <a:lnTo>
                    <a:pt x="510" y="16"/>
                  </a:lnTo>
                  <a:lnTo>
                    <a:pt x="496" y="11"/>
                  </a:lnTo>
                  <a:lnTo>
                    <a:pt x="481" y="5"/>
                  </a:lnTo>
                  <a:lnTo>
                    <a:pt x="463" y="1"/>
                  </a:lnTo>
                  <a:lnTo>
                    <a:pt x="443" y="0"/>
                  </a:lnTo>
                  <a:lnTo>
                    <a:pt x="423" y="0"/>
                  </a:lnTo>
                  <a:lnTo>
                    <a:pt x="402" y="2"/>
                  </a:lnTo>
                  <a:lnTo>
                    <a:pt x="381" y="4"/>
                  </a:lnTo>
                  <a:lnTo>
                    <a:pt x="360" y="6"/>
                  </a:lnTo>
                  <a:lnTo>
                    <a:pt x="342" y="9"/>
                  </a:lnTo>
                  <a:lnTo>
                    <a:pt x="325" y="10"/>
                  </a:lnTo>
                  <a:lnTo>
                    <a:pt x="310" y="11"/>
                  </a:lnTo>
                  <a:lnTo>
                    <a:pt x="297" y="12"/>
                  </a:lnTo>
                  <a:lnTo>
                    <a:pt x="288" y="12"/>
                  </a:lnTo>
                  <a:lnTo>
                    <a:pt x="283" y="12"/>
                  </a:lnTo>
                  <a:lnTo>
                    <a:pt x="279" y="12"/>
                  </a:lnTo>
                  <a:lnTo>
                    <a:pt x="272" y="12"/>
                  </a:lnTo>
                  <a:lnTo>
                    <a:pt x="265" y="13"/>
                  </a:lnTo>
                  <a:lnTo>
                    <a:pt x="258" y="34"/>
                  </a:lnTo>
                  <a:lnTo>
                    <a:pt x="250" y="56"/>
                  </a:lnTo>
                  <a:lnTo>
                    <a:pt x="243" y="78"/>
                  </a:lnTo>
                  <a:lnTo>
                    <a:pt x="236" y="100"/>
                  </a:lnTo>
                  <a:lnTo>
                    <a:pt x="228" y="122"/>
                  </a:lnTo>
                  <a:lnTo>
                    <a:pt x="221" y="144"/>
                  </a:lnTo>
                  <a:lnTo>
                    <a:pt x="214" y="167"/>
                  </a:lnTo>
                  <a:lnTo>
                    <a:pt x="207" y="188"/>
                  </a:lnTo>
                  <a:lnTo>
                    <a:pt x="213" y="184"/>
                  </a:lnTo>
                  <a:lnTo>
                    <a:pt x="217" y="179"/>
                  </a:lnTo>
                  <a:lnTo>
                    <a:pt x="223" y="174"/>
                  </a:lnTo>
                  <a:lnTo>
                    <a:pt x="229" y="169"/>
                  </a:lnTo>
                  <a:lnTo>
                    <a:pt x="237" y="161"/>
                  </a:lnTo>
                  <a:lnTo>
                    <a:pt x="245" y="150"/>
                  </a:lnTo>
                  <a:lnTo>
                    <a:pt x="252" y="140"/>
                  </a:lnTo>
                  <a:lnTo>
                    <a:pt x="260" y="130"/>
                  </a:lnTo>
                  <a:lnTo>
                    <a:pt x="267" y="122"/>
                  </a:lnTo>
                  <a:lnTo>
                    <a:pt x="273" y="115"/>
                  </a:lnTo>
                  <a:lnTo>
                    <a:pt x="277" y="110"/>
                  </a:lnTo>
                  <a:lnTo>
                    <a:pt x="282" y="109"/>
                  </a:lnTo>
                  <a:lnTo>
                    <a:pt x="287" y="111"/>
                  </a:lnTo>
                  <a:lnTo>
                    <a:pt x="291" y="114"/>
                  </a:lnTo>
                  <a:lnTo>
                    <a:pt x="298" y="117"/>
                  </a:lnTo>
                  <a:lnTo>
                    <a:pt x="305" y="122"/>
                  </a:lnTo>
                  <a:lnTo>
                    <a:pt x="314" y="126"/>
                  </a:lnTo>
                  <a:lnTo>
                    <a:pt x="324" y="131"/>
                  </a:lnTo>
                  <a:lnTo>
                    <a:pt x="335" y="135"/>
                  </a:lnTo>
                  <a:lnTo>
                    <a:pt x="347" y="139"/>
                  </a:lnTo>
                  <a:lnTo>
                    <a:pt x="358" y="140"/>
                  </a:lnTo>
                  <a:lnTo>
                    <a:pt x="370" y="137"/>
                  </a:lnTo>
                  <a:lnTo>
                    <a:pt x="380" y="131"/>
                  </a:lnTo>
                  <a:lnTo>
                    <a:pt x="389" y="124"/>
                  </a:lnTo>
                  <a:lnTo>
                    <a:pt x="398" y="118"/>
                  </a:lnTo>
                  <a:lnTo>
                    <a:pt x="405" y="115"/>
                  </a:lnTo>
                  <a:lnTo>
                    <a:pt x="412" y="115"/>
                  </a:lnTo>
                  <a:lnTo>
                    <a:pt x="417" y="122"/>
                  </a:lnTo>
                  <a:lnTo>
                    <a:pt x="421" y="129"/>
                  </a:lnTo>
                  <a:lnTo>
                    <a:pt x="430" y="137"/>
                  </a:lnTo>
                  <a:lnTo>
                    <a:pt x="439" y="144"/>
                  </a:lnTo>
                  <a:lnTo>
                    <a:pt x="449" y="150"/>
                  </a:lnTo>
                  <a:lnTo>
                    <a:pt x="459" y="156"/>
                  </a:lnTo>
                  <a:lnTo>
                    <a:pt x="471" y="162"/>
                  </a:lnTo>
                  <a:lnTo>
                    <a:pt x="480" y="167"/>
                  </a:lnTo>
                  <a:lnTo>
                    <a:pt x="489" y="170"/>
                  </a:lnTo>
                  <a:lnTo>
                    <a:pt x="492" y="174"/>
                  </a:lnTo>
                  <a:lnTo>
                    <a:pt x="495" y="177"/>
                  </a:lnTo>
                  <a:lnTo>
                    <a:pt x="499" y="180"/>
                  </a:lnTo>
                  <a:lnTo>
                    <a:pt x="502" y="184"/>
                  </a:lnTo>
                  <a:lnTo>
                    <a:pt x="522" y="199"/>
                  </a:lnTo>
                  <a:lnTo>
                    <a:pt x="537" y="208"/>
                  </a:lnTo>
                  <a:lnTo>
                    <a:pt x="546" y="215"/>
                  </a:lnTo>
                  <a:lnTo>
                    <a:pt x="553" y="218"/>
                  </a:lnTo>
                  <a:lnTo>
                    <a:pt x="559" y="223"/>
                  </a:lnTo>
                  <a:lnTo>
                    <a:pt x="564" y="227"/>
                  </a:lnTo>
                  <a:lnTo>
                    <a:pt x="570" y="233"/>
                  </a:lnTo>
                  <a:lnTo>
                    <a:pt x="579" y="243"/>
                  </a:lnTo>
                  <a:lnTo>
                    <a:pt x="594" y="263"/>
                  </a:lnTo>
                  <a:lnTo>
                    <a:pt x="604" y="285"/>
                  </a:lnTo>
                  <a:lnTo>
                    <a:pt x="609" y="306"/>
                  </a:lnTo>
                  <a:lnTo>
                    <a:pt x="612" y="324"/>
                  </a:lnTo>
                  <a:lnTo>
                    <a:pt x="612" y="342"/>
                  </a:lnTo>
                  <a:lnTo>
                    <a:pt x="610" y="354"/>
                  </a:lnTo>
                  <a:lnTo>
                    <a:pt x="609" y="362"/>
                  </a:lnTo>
                  <a:lnTo>
                    <a:pt x="608" y="366"/>
                  </a:lnTo>
                  <a:lnTo>
                    <a:pt x="606" y="374"/>
                  </a:lnTo>
                  <a:lnTo>
                    <a:pt x="598" y="394"/>
                  </a:lnTo>
                  <a:lnTo>
                    <a:pt x="585" y="424"/>
                  </a:lnTo>
                  <a:lnTo>
                    <a:pt x="570" y="457"/>
                  </a:lnTo>
                  <a:lnTo>
                    <a:pt x="552" y="492"/>
                  </a:lnTo>
                  <a:lnTo>
                    <a:pt x="532" y="521"/>
                  </a:lnTo>
                  <a:lnTo>
                    <a:pt x="511" y="546"/>
                  </a:lnTo>
                  <a:lnTo>
                    <a:pt x="491" y="557"/>
                  </a:lnTo>
                  <a:lnTo>
                    <a:pt x="486" y="558"/>
                  </a:lnTo>
                  <a:lnTo>
                    <a:pt x="481" y="558"/>
                  </a:lnTo>
                  <a:lnTo>
                    <a:pt x="477" y="557"/>
                  </a:lnTo>
                  <a:lnTo>
                    <a:pt x="472" y="556"/>
                  </a:lnTo>
                  <a:lnTo>
                    <a:pt x="461" y="549"/>
                  </a:lnTo>
                  <a:lnTo>
                    <a:pt x="448" y="539"/>
                  </a:lnTo>
                  <a:lnTo>
                    <a:pt x="434" y="527"/>
                  </a:lnTo>
                  <a:lnTo>
                    <a:pt x="419" y="512"/>
                  </a:lnTo>
                  <a:lnTo>
                    <a:pt x="404" y="496"/>
                  </a:lnTo>
                  <a:lnTo>
                    <a:pt x="388" y="479"/>
                  </a:lnTo>
                  <a:lnTo>
                    <a:pt x="372" y="460"/>
                  </a:lnTo>
                  <a:lnTo>
                    <a:pt x="355" y="441"/>
                  </a:lnTo>
                  <a:lnTo>
                    <a:pt x="338" y="421"/>
                  </a:lnTo>
                  <a:lnTo>
                    <a:pt x="321" y="402"/>
                  </a:lnTo>
                  <a:lnTo>
                    <a:pt x="304" y="382"/>
                  </a:lnTo>
                  <a:lnTo>
                    <a:pt x="288" y="362"/>
                  </a:lnTo>
                  <a:lnTo>
                    <a:pt x="272" y="344"/>
                  </a:lnTo>
                  <a:lnTo>
                    <a:pt x="256" y="327"/>
                  </a:lnTo>
                  <a:lnTo>
                    <a:pt x="241" y="311"/>
                  </a:lnTo>
                  <a:lnTo>
                    <a:pt x="226" y="297"/>
                  </a:lnTo>
                  <a:lnTo>
                    <a:pt x="214" y="288"/>
                  </a:lnTo>
                  <a:lnTo>
                    <a:pt x="203" y="278"/>
                  </a:lnTo>
                  <a:lnTo>
                    <a:pt x="190" y="270"/>
                  </a:lnTo>
                  <a:lnTo>
                    <a:pt x="178" y="263"/>
                  </a:lnTo>
                  <a:lnTo>
                    <a:pt x="164" y="258"/>
                  </a:lnTo>
                  <a:lnTo>
                    <a:pt x="152" y="251"/>
                  </a:lnTo>
                  <a:lnTo>
                    <a:pt x="139" y="246"/>
                  </a:lnTo>
                  <a:lnTo>
                    <a:pt x="126" y="241"/>
                  </a:lnTo>
                  <a:lnTo>
                    <a:pt x="106" y="235"/>
                  </a:lnTo>
                  <a:lnTo>
                    <a:pt x="85" y="230"/>
                  </a:lnTo>
                  <a:lnTo>
                    <a:pt x="67" y="227"/>
                  </a:lnTo>
                  <a:lnTo>
                    <a:pt x="50" y="223"/>
                  </a:lnTo>
                  <a:lnTo>
                    <a:pt x="38" y="222"/>
                  </a:lnTo>
                  <a:lnTo>
                    <a:pt x="27" y="221"/>
                  </a:lnTo>
                  <a:lnTo>
                    <a:pt x="20" y="220"/>
                  </a:lnTo>
                  <a:lnTo>
                    <a:pt x="18" y="220"/>
                  </a:lnTo>
                  <a:lnTo>
                    <a:pt x="11" y="224"/>
                  </a:lnTo>
                  <a:lnTo>
                    <a:pt x="3" y="230"/>
                  </a:lnTo>
                  <a:lnTo>
                    <a:pt x="0" y="236"/>
                  </a:lnTo>
                  <a:lnTo>
                    <a:pt x="3" y="239"/>
                  </a:lnTo>
                  <a:lnTo>
                    <a:pt x="10" y="241"/>
                  </a:lnTo>
                  <a:lnTo>
                    <a:pt x="22" y="244"/>
                  </a:lnTo>
                  <a:lnTo>
                    <a:pt x="37" y="248"/>
                  </a:lnTo>
                  <a:lnTo>
                    <a:pt x="54" y="253"/>
                  </a:lnTo>
                  <a:lnTo>
                    <a:pt x="73" y="259"/>
                  </a:lnTo>
                  <a:lnTo>
                    <a:pt x="92" y="266"/>
                  </a:lnTo>
                  <a:lnTo>
                    <a:pt x="109" y="273"/>
                  </a:lnTo>
                  <a:lnTo>
                    <a:pt x="125" y="280"/>
                  </a:lnTo>
                  <a:lnTo>
                    <a:pt x="133" y="284"/>
                  </a:lnTo>
                  <a:lnTo>
                    <a:pt x="140" y="289"/>
                  </a:lnTo>
                  <a:lnTo>
                    <a:pt x="146" y="294"/>
                  </a:lnTo>
                  <a:lnTo>
                    <a:pt x="151" y="299"/>
                  </a:lnTo>
                  <a:lnTo>
                    <a:pt x="163" y="313"/>
                  </a:lnTo>
                  <a:lnTo>
                    <a:pt x="167" y="324"/>
                  </a:lnTo>
                  <a:lnTo>
                    <a:pt x="163" y="335"/>
                  </a:lnTo>
                  <a:lnTo>
                    <a:pt x="158" y="345"/>
                  </a:lnTo>
                  <a:lnTo>
                    <a:pt x="152" y="354"/>
                  </a:lnTo>
                  <a:lnTo>
                    <a:pt x="146" y="360"/>
                  </a:lnTo>
                  <a:lnTo>
                    <a:pt x="139" y="364"/>
                  </a:lnTo>
                  <a:lnTo>
                    <a:pt x="129" y="366"/>
                  </a:lnTo>
                  <a:lnTo>
                    <a:pt x="135" y="371"/>
                  </a:lnTo>
                  <a:lnTo>
                    <a:pt x="140" y="376"/>
                  </a:lnTo>
                  <a:lnTo>
                    <a:pt x="147" y="382"/>
                  </a:lnTo>
                  <a:lnTo>
                    <a:pt x="154" y="388"/>
                  </a:lnTo>
                  <a:lnTo>
                    <a:pt x="161" y="395"/>
                  </a:lnTo>
                  <a:lnTo>
                    <a:pt x="167" y="402"/>
                  </a:lnTo>
                  <a:lnTo>
                    <a:pt x="174" y="407"/>
                  </a:lnTo>
                  <a:lnTo>
                    <a:pt x="181" y="414"/>
                  </a:lnTo>
                  <a:lnTo>
                    <a:pt x="183" y="426"/>
                  </a:lnTo>
                  <a:lnTo>
                    <a:pt x="188" y="440"/>
                  </a:lnTo>
                  <a:lnTo>
                    <a:pt x="196" y="455"/>
                  </a:lnTo>
                  <a:lnTo>
                    <a:pt x="205" y="470"/>
                  </a:lnTo>
                  <a:lnTo>
                    <a:pt x="213" y="479"/>
                  </a:lnTo>
                  <a:lnTo>
                    <a:pt x="217" y="485"/>
                  </a:lnTo>
                  <a:lnTo>
                    <a:pt x="221" y="488"/>
                  </a:lnTo>
                  <a:lnTo>
                    <a:pt x="224" y="492"/>
                  </a:lnTo>
                  <a:lnTo>
                    <a:pt x="228" y="494"/>
                  </a:lnTo>
                  <a:lnTo>
                    <a:pt x="234" y="497"/>
                  </a:lnTo>
                  <a:lnTo>
                    <a:pt x="241" y="503"/>
                  </a:lnTo>
                  <a:lnTo>
                    <a:pt x="252" y="511"/>
                  </a:lnTo>
                  <a:lnTo>
                    <a:pt x="271" y="541"/>
                  </a:lnTo>
                  <a:lnTo>
                    <a:pt x="290" y="573"/>
                  </a:lnTo>
                  <a:lnTo>
                    <a:pt x="312" y="608"/>
                  </a:lnTo>
                  <a:lnTo>
                    <a:pt x="333" y="644"/>
                  </a:lnTo>
                  <a:lnTo>
                    <a:pt x="353" y="679"/>
                  </a:lnTo>
                  <a:lnTo>
                    <a:pt x="373" y="715"/>
                  </a:lnTo>
                  <a:lnTo>
                    <a:pt x="391" y="748"/>
                  </a:lnTo>
                  <a:lnTo>
                    <a:pt x="408" y="781"/>
                  </a:lnTo>
                  <a:lnTo>
                    <a:pt x="413" y="791"/>
                  </a:lnTo>
                  <a:lnTo>
                    <a:pt x="421" y="801"/>
                  </a:lnTo>
                  <a:lnTo>
                    <a:pt x="430" y="813"/>
                  </a:lnTo>
                  <a:lnTo>
                    <a:pt x="440" y="823"/>
                  </a:lnTo>
                  <a:lnTo>
                    <a:pt x="451" y="835"/>
                  </a:lnTo>
                  <a:lnTo>
                    <a:pt x="464" y="845"/>
                  </a:lnTo>
                  <a:lnTo>
                    <a:pt x="477" y="857"/>
                  </a:lnTo>
                  <a:lnTo>
                    <a:pt x="491" y="867"/>
                  </a:lnTo>
                  <a:lnTo>
                    <a:pt x="503" y="876"/>
                  </a:lnTo>
                  <a:lnTo>
                    <a:pt x="516" y="886"/>
                  </a:lnTo>
                  <a:lnTo>
                    <a:pt x="530" y="895"/>
                  </a:lnTo>
                  <a:lnTo>
                    <a:pt x="544" y="904"/>
                  </a:lnTo>
                  <a:lnTo>
                    <a:pt x="557" y="912"/>
                  </a:lnTo>
                  <a:lnTo>
                    <a:pt x="570" y="920"/>
                  </a:lnTo>
                  <a:lnTo>
                    <a:pt x="584" y="928"/>
                  </a:lnTo>
                  <a:lnTo>
                    <a:pt x="598" y="936"/>
                  </a:lnTo>
                  <a:lnTo>
                    <a:pt x="610" y="943"/>
                  </a:lnTo>
                  <a:lnTo>
                    <a:pt x="623" y="950"/>
                  </a:lnTo>
                  <a:lnTo>
                    <a:pt x="636" y="957"/>
                  </a:lnTo>
                  <a:lnTo>
                    <a:pt x="647" y="963"/>
                  </a:lnTo>
                  <a:lnTo>
                    <a:pt x="658" y="969"/>
                  </a:lnTo>
                  <a:lnTo>
                    <a:pt x="668" y="973"/>
                  </a:lnTo>
                  <a:lnTo>
                    <a:pt x="677" y="978"/>
                  </a:lnTo>
                  <a:lnTo>
                    <a:pt x="685" y="981"/>
                  </a:lnTo>
                  <a:lnTo>
                    <a:pt x="690" y="984"/>
                  </a:lnTo>
                  <a:lnTo>
                    <a:pt x="695" y="985"/>
                  </a:lnTo>
                  <a:lnTo>
                    <a:pt x="698" y="986"/>
                  </a:lnTo>
                  <a:lnTo>
                    <a:pt x="703" y="987"/>
                  </a:lnTo>
                  <a:lnTo>
                    <a:pt x="707" y="988"/>
                  </a:lnTo>
                  <a:lnTo>
                    <a:pt x="712" y="989"/>
                  </a:lnTo>
                  <a:lnTo>
                    <a:pt x="715" y="989"/>
                  </a:lnTo>
                  <a:lnTo>
                    <a:pt x="720" y="989"/>
                  </a:lnTo>
                  <a:lnTo>
                    <a:pt x="1083" y="1289"/>
                  </a:lnTo>
                  <a:lnTo>
                    <a:pt x="1184" y="1182"/>
                  </a:lnTo>
                  <a:lnTo>
                    <a:pt x="1189" y="1182"/>
                  </a:lnTo>
                  <a:lnTo>
                    <a:pt x="1204" y="1161"/>
                  </a:lnTo>
                  <a:lnTo>
                    <a:pt x="1225" y="1140"/>
                  </a:lnTo>
                  <a:lnTo>
                    <a:pt x="1225" y="1140"/>
                  </a:lnTo>
                  <a:lnTo>
                    <a:pt x="1223" y="1140"/>
                  </a:lnTo>
                  <a:lnTo>
                    <a:pt x="1222" y="1140"/>
                  </a:lnTo>
                  <a:lnTo>
                    <a:pt x="1221" y="1139"/>
                  </a:lnTo>
                  <a:close/>
                </a:path>
              </a:pathLst>
            </a:custGeom>
            <a:grp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8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129" name="Freeform 31"/>
            <p:cNvSpPr>
              <a:spLocks/>
            </p:cNvSpPr>
            <p:nvPr/>
          </p:nvSpPr>
          <p:spPr bwMode="auto">
            <a:xfrm rot="3260985" flipV="1">
              <a:off x="7158111" y="3330545"/>
              <a:ext cx="104775" cy="65088"/>
            </a:xfrm>
            <a:custGeom>
              <a:avLst/>
              <a:gdLst/>
              <a:ahLst/>
              <a:cxnLst>
                <a:cxn ang="0">
                  <a:pos x="6" y="3"/>
                </a:cxn>
                <a:cxn ang="0">
                  <a:pos x="17" y="0"/>
                </a:cxn>
                <a:cxn ang="0">
                  <a:pos x="33" y="2"/>
                </a:cxn>
                <a:cxn ang="0">
                  <a:pos x="52" y="7"/>
                </a:cxn>
                <a:cxn ang="0">
                  <a:pos x="71" y="15"/>
                </a:cxn>
                <a:cxn ang="0">
                  <a:pos x="90" y="23"/>
                </a:cxn>
                <a:cxn ang="0">
                  <a:pos x="107" y="34"/>
                </a:cxn>
                <a:cxn ang="0">
                  <a:pos x="120" y="42"/>
                </a:cxn>
                <a:cxn ang="0">
                  <a:pos x="128" y="49"/>
                </a:cxn>
                <a:cxn ang="0">
                  <a:pos x="131" y="59"/>
                </a:cxn>
                <a:cxn ang="0">
                  <a:pos x="128" y="70"/>
                </a:cxn>
                <a:cxn ang="0">
                  <a:pos x="123" y="78"/>
                </a:cxn>
                <a:cxn ang="0">
                  <a:pos x="120" y="81"/>
                </a:cxn>
                <a:cxn ang="0">
                  <a:pos x="120" y="81"/>
                </a:cxn>
                <a:cxn ang="0">
                  <a:pos x="119" y="81"/>
                </a:cxn>
                <a:cxn ang="0">
                  <a:pos x="116" y="81"/>
                </a:cxn>
                <a:cxn ang="0">
                  <a:pos x="113" y="81"/>
                </a:cxn>
                <a:cxn ang="0">
                  <a:pos x="108" y="79"/>
                </a:cxn>
                <a:cxn ang="0">
                  <a:pos x="101" y="75"/>
                </a:cxn>
                <a:cxn ang="0">
                  <a:pos x="91" y="71"/>
                </a:cxn>
                <a:cxn ang="0">
                  <a:pos x="80" y="64"/>
                </a:cxn>
                <a:cxn ang="0">
                  <a:pos x="62" y="55"/>
                </a:cxn>
                <a:cxn ang="0">
                  <a:pos x="45" y="45"/>
                </a:cxn>
                <a:cxn ang="0">
                  <a:pos x="29" y="37"/>
                </a:cxn>
                <a:cxn ang="0">
                  <a:pos x="16" y="29"/>
                </a:cxn>
                <a:cxn ang="0">
                  <a:pos x="6" y="21"/>
                </a:cxn>
                <a:cxn ang="0">
                  <a:pos x="0" y="15"/>
                </a:cxn>
                <a:cxn ang="0">
                  <a:pos x="0" y="8"/>
                </a:cxn>
                <a:cxn ang="0">
                  <a:pos x="6" y="3"/>
                </a:cxn>
              </a:cxnLst>
              <a:rect l="0" t="0" r="r" b="b"/>
              <a:pathLst>
                <a:path w="131" h="81">
                  <a:moveTo>
                    <a:pt x="6" y="3"/>
                  </a:moveTo>
                  <a:lnTo>
                    <a:pt x="17" y="0"/>
                  </a:lnTo>
                  <a:lnTo>
                    <a:pt x="33" y="2"/>
                  </a:lnTo>
                  <a:lnTo>
                    <a:pt x="52" y="7"/>
                  </a:lnTo>
                  <a:lnTo>
                    <a:pt x="71" y="15"/>
                  </a:lnTo>
                  <a:lnTo>
                    <a:pt x="90" y="23"/>
                  </a:lnTo>
                  <a:lnTo>
                    <a:pt x="107" y="34"/>
                  </a:lnTo>
                  <a:lnTo>
                    <a:pt x="120" y="42"/>
                  </a:lnTo>
                  <a:lnTo>
                    <a:pt x="128" y="49"/>
                  </a:lnTo>
                  <a:lnTo>
                    <a:pt x="131" y="59"/>
                  </a:lnTo>
                  <a:lnTo>
                    <a:pt x="128" y="70"/>
                  </a:lnTo>
                  <a:lnTo>
                    <a:pt x="123" y="78"/>
                  </a:lnTo>
                  <a:lnTo>
                    <a:pt x="120" y="81"/>
                  </a:lnTo>
                  <a:lnTo>
                    <a:pt x="120" y="81"/>
                  </a:lnTo>
                  <a:lnTo>
                    <a:pt x="119" y="81"/>
                  </a:lnTo>
                  <a:lnTo>
                    <a:pt x="116" y="81"/>
                  </a:lnTo>
                  <a:lnTo>
                    <a:pt x="113" y="81"/>
                  </a:lnTo>
                  <a:lnTo>
                    <a:pt x="108" y="79"/>
                  </a:lnTo>
                  <a:lnTo>
                    <a:pt x="101" y="75"/>
                  </a:lnTo>
                  <a:lnTo>
                    <a:pt x="91" y="71"/>
                  </a:lnTo>
                  <a:lnTo>
                    <a:pt x="80" y="64"/>
                  </a:lnTo>
                  <a:lnTo>
                    <a:pt x="62" y="55"/>
                  </a:lnTo>
                  <a:lnTo>
                    <a:pt x="45" y="45"/>
                  </a:lnTo>
                  <a:lnTo>
                    <a:pt x="29" y="37"/>
                  </a:lnTo>
                  <a:lnTo>
                    <a:pt x="16" y="29"/>
                  </a:lnTo>
                  <a:lnTo>
                    <a:pt x="6" y="21"/>
                  </a:lnTo>
                  <a:lnTo>
                    <a:pt x="0" y="15"/>
                  </a:lnTo>
                  <a:lnTo>
                    <a:pt x="0" y="8"/>
                  </a:lnTo>
                  <a:lnTo>
                    <a:pt x="6" y="3"/>
                  </a:lnTo>
                  <a:close/>
                </a:path>
              </a:pathLst>
            </a:custGeom>
            <a:grp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8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130" name="Freeform 32"/>
            <p:cNvSpPr>
              <a:spLocks/>
            </p:cNvSpPr>
            <p:nvPr/>
          </p:nvSpPr>
          <p:spPr bwMode="auto">
            <a:xfrm rot="3260985" flipV="1">
              <a:off x="7214076" y="3274417"/>
              <a:ext cx="60325" cy="50800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16" y="1"/>
                </a:cxn>
                <a:cxn ang="0">
                  <a:pos x="23" y="5"/>
                </a:cxn>
                <a:cxn ang="0">
                  <a:pos x="34" y="11"/>
                </a:cxn>
                <a:cxn ang="0">
                  <a:pos x="45" y="18"/>
                </a:cxn>
                <a:cxn ang="0">
                  <a:pos x="56" y="24"/>
                </a:cxn>
                <a:cxn ang="0">
                  <a:pos x="66" y="31"/>
                </a:cxn>
                <a:cxn ang="0">
                  <a:pos x="73" y="36"/>
                </a:cxn>
                <a:cxn ang="0">
                  <a:pos x="76" y="41"/>
                </a:cxn>
                <a:cxn ang="0">
                  <a:pos x="75" y="44"/>
                </a:cxn>
                <a:cxn ang="0">
                  <a:pos x="69" y="49"/>
                </a:cxn>
                <a:cxn ang="0">
                  <a:pos x="61" y="53"/>
                </a:cxn>
                <a:cxn ang="0">
                  <a:pos x="51" y="58"/>
                </a:cxn>
                <a:cxn ang="0">
                  <a:pos x="41" y="61"/>
                </a:cxn>
                <a:cxn ang="0">
                  <a:pos x="29" y="64"/>
                </a:cxn>
                <a:cxn ang="0">
                  <a:pos x="19" y="62"/>
                </a:cxn>
                <a:cxn ang="0">
                  <a:pos x="10" y="58"/>
                </a:cxn>
                <a:cxn ang="0">
                  <a:pos x="0" y="46"/>
                </a:cxn>
                <a:cxn ang="0">
                  <a:pos x="0" y="36"/>
                </a:cxn>
                <a:cxn ang="0">
                  <a:pos x="5" y="21"/>
                </a:cxn>
                <a:cxn ang="0">
                  <a:pos x="14" y="0"/>
                </a:cxn>
              </a:cxnLst>
              <a:rect l="0" t="0" r="r" b="b"/>
              <a:pathLst>
                <a:path w="76" h="64">
                  <a:moveTo>
                    <a:pt x="14" y="0"/>
                  </a:moveTo>
                  <a:lnTo>
                    <a:pt x="16" y="1"/>
                  </a:lnTo>
                  <a:lnTo>
                    <a:pt x="23" y="5"/>
                  </a:lnTo>
                  <a:lnTo>
                    <a:pt x="34" y="11"/>
                  </a:lnTo>
                  <a:lnTo>
                    <a:pt x="45" y="18"/>
                  </a:lnTo>
                  <a:lnTo>
                    <a:pt x="56" y="24"/>
                  </a:lnTo>
                  <a:lnTo>
                    <a:pt x="66" y="31"/>
                  </a:lnTo>
                  <a:lnTo>
                    <a:pt x="73" y="36"/>
                  </a:lnTo>
                  <a:lnTo>
                    <a:pt x="76" y="41"/>
                  </a:lnTo>
                  <a:lnTo>
                    <a:pt x="75" y="44"/>
                  </a:lnTo>
                  <a:lnTo>
                    <a:pt x="69" y="49"/>
                  </a:lnTo>
                  <a:lnTo>
                    <a:pt x="61" y="53"/>
                  </a:lnTo>
                  <a:lnTo>
                    <a:pt x="51" y="58"/>
                  </a:lnTo>
                  <a:lnTo>
                    <a:pt x="41" y="61"/>
                  </a:lnTo>
                  <a:lnTo>
                    <a:pt x="29" y="64"/>
                  </a:lnTo>
                  <a:lnTo>
                    <a:pt x="19" y="62"/>
                  </a:lnTo>
                  <a:lnTo>
                    <a:pt x="10" y="58"/>
                  </a:lnTo>
                  <a:lnTo>
                    <a:pt x="0" y="46"/>
                  </a:lnTo>
                  <a:lnTo>
                    <a:pt x="0" y="36"/>
                  </a:lnTo>
                  <a:lnTo>
                    <a:pt x="5" y="21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8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</p:grpSp>
      <p:sp>
        <p:nvSpPr>
          <p:cNvPr id="131" name="TextBox 130"/>
          <p:cNvSpPr txBox="1"/>
          <p:nvPr/>
        </p:nvSpPr>
        <p:spPr>
          <a:xfrm>
            <a:off x="2758093" y="4041681"/>
            <a:ext cx="901209" cy="30963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12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hardest!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2007094" y="4407994"/>
            <a:ext cx="577402" cy="309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12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hard</a:t>
            </a:r>
          </a:p>
        </p:txBody>
      </p:sp>
      <p:graphicFrame>
        <p:nvGraphicFramePr>
          <p:cNvPr id="133" name="Object 132"/>
          <p:cNvGraphicFramePr>
            <a:graphicFrameLocks noChangeAspect="1"/>
          </p:cNvGraphicFramePr>
          <p:nvPr>
            <p:extLst/>
          </p:nvPr>
        </p:nvGraphicFramePr>
        <p:xfrm>
          <a:off x="1437283" y="5925687"/>
          <a:ext cx="2886605" cy="8764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112" name="Equation" r:id="rId11" imgW="1942920" imgH="583920" progId="Equation.DSMT4">
                  <p:embed/>
                </p:oleObj>
              </mc:Choice>
              <mc:Fallback>
                <p:oleObj name="Equation" r:id="rId11" imgW="1942920" imgH="583920" progId="Equation.DSMT4">
                  <p:embed/>
                  <p:pic>
                    <p:nvPicPr>
                      <p:cNvPr id="133" name="Object 1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7283" y="5925687"/>
                        <a:ext cx="2886605" cy="8764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" name="Object 133"/>
          <p:cNvGraphicFramePr>
            <a:graphicFrameLocks noChangeAspect="1"/>
          </p:cNvGraphicFramePr>
          <p:nvPr>
            <p:extLst/>
          </p:nvPr>
        </p:nvGraphicFramePr>
        <p:xfrm>
          <a:off x="363632" y="3657670"/>
          <a:ext cx="1110651" cy="5527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113" name="Equation" r:id="rId13" imgW="977760" imgH="482400" progId="Equation.DSMT4">
                  <p:embed/>
                </p:oleObj>
              </mc:Choice>
              <mc:Fallback>
                <p:oleObj name="Equation" r:id="rId13" imgW="977760" imgH="482400" progId="Equation.DSMT4">
                  <p:embed/>
                  <p:pic>
                    <p:nvPicPr>
                      <p:cNvPr id="134" name="Object 1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632" y="3657670"/>
                        <a:ext cx="1110651" cy="5527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5" name="TextBox 134"/>
          <p:cNvSpPr txBox="1"/>
          <p:nvPr/>
        </p:nvSpPr>
        <p:spPr>
          <a:xfrm>
            <a:off x="155367" y="5753872"/>
            <a:ext cx="1161147" cy="2974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Waterbed</a:t>
            </a:r>
            <a:endParaRPr kumimoji="0" lang="en-US" sz="1333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/>
            </a:endParaRPr>
          </a:p>
        </p:txBody>
      </p:sp>
      <p:pic>
        <p:nvPicPr>
          <p:cNvPr id="136" name="balgreen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5"/>
          <a:srcRect l="15001" t="4670" r="37070" b="17495"/>
          <a:stretch>
            <a:fillRect/>
          </a:stretch>
        </p:blipFill>
        <p:spPr>
          <a:xfrm>
            <a:off x="4629234" y="4400758"/>
            <a:ext cx="2039343" cy="1862893"/>
          </a:xfrm>
          <a:prstGeom prst="rect">
            <a:avLst/>
          </a:prstGeom>
        </p:spPr>
      </p:pic>
      <p:pic>
        <p:nvPicPr>
          <p:cNvPr id="137" name="balgreen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6"/>
          <a:srcRect l="24162" t="5552" r="44395" b="13438"/>
          <a:stretch/>
        </p:blipFill>
        <p:spPr>
          <a:xfrm>
            <a:off x="6822690" y="4854231"/>
            <a:ext cx="1419869" cy="2057725"/>
          </a:xfrm>
          <a:prstGeom prst="rect">
            <a:avLst/>
          </a:prstGeom>
        </p:spPr>
      </p:pic>
      <p:sp>
        <p:nvSpPr>
          <p:cNvPr id="138" name="TextBox 137"/>
          <p:cNvSpPr txBox="1"/>
          <p:nvPr/>
        </p:nvSpPr>
        <p:spPr>
          <a:xfrm>
            <a:off x="2528389" y="1053270"/>
            <a:ext cx="2696736" cy="1275515"/>
          </a:xfrm>
          <a:prstGeom prst="rect">
            <a:avLst/>
          </a:prstGeom>
          <a:gradFill flip="none" rotWithShape="1">
            <a:gsLst>
              <a:gs pos="0">
                <a:srgbClr val="FF99CC"/>
              </a:gs>
              <a:gs pos="25000">
                <a:srgbClr val="FFA589"/>
              </a:gs>
              <a:gs pos="50000">
                <a:srgbClr val="FFFF00"/>
              </a:gs>
              <a:gs pos="75000">
                <a:srgbClr val="12FEDC"/>
              </a:gs>
              <a:gs pos="100000">
                <a:srgbClr val="99CCFF"/>
              </a:gs>
            </a:gsLst>
            <a:lin ang="5400000" scaled="0"/>
            <a:tileRect/>
          </a:gra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>
            <a:defPPr>
              <a:defRPr lang="en-US"/>
            </a:defPPr>
            <a:lvl1pPr marR="0" lvl="0" indent="0" algn="ctr" defTabSz="914377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Arial"/>
              </a:defRPr>
            </a:lvl1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Simpler 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/>
            </a:endParaRP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example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?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81373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-0.05 -3.33333E-6 L 0.05156 -0.00277 L -0.07435 -3.33333E-6 L 0.05533 0.00139 L -0.06719 -3.33333E-6 L 0.05 0.00278 L -0.07592 0.00139 L 0.04843 -3.33333E-6 L 0.00533 -0.00139 " pathEditMode="relative" rAng="0" ptsTypes="AAAAAAAAAA">
                                      <p:cBhvr>
                                        <p:cTn id="6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2.08333E-7 -4.81481E-6 L 0.0319 0.00232 L -0.02995 -4.81481E-6 L 0.03099 -0.00439 L -0.03138 0.00232 L 0.03073 -4.81481E-6 L -0.02969 -4.81481E-6 L 0.02943 -4.81481E-6 L -0.03034 -0.00439 L 0.03229 -0.00439 L -0.03125 -0.00231 L -2.08333E-7 -4.81481E-6 Z " pathEditMode="relative" rAng="0" ptsTypes="AAAAAAAAAAAA">
                                      <p:cBhvr>
                                        <p:cTn id="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11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91" fill="hold"/>
                                        <p:tgtEl>
                                          <p:spTgt spid="1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733" fill="hold"/>
                                        <p:tgtEl>
                                          <p:spTgt spid="1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video>
              <p:cMediaNode vol="80000">
                <p:cTn id="18" repeatCount="indefinite" fill="hold" display="0">
                  <p:stCondLst>
                    <p:cond delay="indefinite"/>
                  </p:stCondLst>
                </p:cTn>
                <p:tgtEl>
                  <p:spTgt spid="137"/>
                </p:tgtEl>
              </p:cMediaNode>
            </p:video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136"/>
                </p:tgtEl>
              </p:cMediaNode>
            </p:video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372970" y="3796461"/>
            <a:ext cx="205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Hard to read fast text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4400" y="238226"/>
            <a:ext cx="205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Easy to read slow text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83876" y="4648200"/>
            <a:ext cx="8146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Hz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1152758"/>
            <a:ext cx="906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.5 Hz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29600" y="5410200"/>
            <a:ext cx="205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Hard to read fast text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363200" y="4935602"/>
            <a:ext cx="8146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Hz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31704" y="2133600"/>
            <a:ext cx="205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Easy to read slow text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91200" y="1647486"/>
            <a:ext cx="8146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Hz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839200" y="39304"/>
            <a:ext cx="3238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Note: This doesn’t work in video format, so this experiment  to be done using .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pptx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format.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889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33333E-6 C 0.06198 3.33333E-6 0.1125 0.00208 0.1125 0.00509 C 0.1125 0.00787 0.06198 0.01041 -1.25E-6 0.01041 C -0.06237 0.01041 -0.1125 0.00787 -0.1125 0.00509 C -0.1125 0.00208 -0.06237 3.33333E-6 -1.25E-6 3.33333E-6 Z " pathEditMode="relative" rAng="0" ptsTypes="AAAAA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C 0.05326 3.33333E-6 0.09688 0.00139 0.09688 0.00324 C 0.09688 0.00532 0.05326 0.00694 5E-6 0.00694 C -0.05365 0.00694 -0.09687 0.00532 -0.09687 0.00324 C -0.09687 0.00139 -0.05365 3.33333E-6 5E-6 3.33333E-6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67869E-17 -3.33333E-6 C 0.06198 -3.33333E-6 0.1125 0.00186 0.1125 0.00394 C 0.1125 0.00625 0.06198 0.00834 6.67869E-17 0.00834 C -0.06237 0.00834 -0.1125 0.00625 -0.1125 0.00394 C -0.1125 0.00186 -0.06237 -3.33333E-6 6.67869E-17 -3.33333E-6 Z " pathEditMode="relative" rAng="0" ptsTypes="AAAAA">
                                      <p:cBhvr>
                                        <p:cTn id="10" dur="33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44444E-6 C 0.05325 4.44444E-6 0.09687 0.00162 0.09687 0.00393 C 0.09687 0.00625 0.05325 0.00833 1.45833E-6 0.00833 C -0.05365 0.00833 -0.09688 0.00625 -0.09688 0.00393 C -0.09688 0.00162 -0.05365 4.44444E-6 1.45833E-6 4.44444E-6 Z " pathEditMode="relative" rAng="0" ptsTypes="AAAAA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7" grpId="0"/>
      <p:bldP spid="11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://www.publicdomainpictures.net/pictures/50000/nahled/woman-fac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9099" y="3411601"/>
            <a:ext cx="3048000" cy="304800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372970" y="3796461"/>
            <a:ext cx="205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Hard to read fast text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4400" y="238226"/>
            <a:ext cx="205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Easy to read slow text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83876" y="4648200"/>
            <a:ext cx="8146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Hz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1152758"/>
            <a:ext cx="906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.5 Hz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29600" y="5410200"/>
            <a:ext cx="205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Hard to read fast text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363200" y="4935602"/>
            <a:ext cx="8146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Hz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31704" y="2133600"/>
            <a:ext cx="205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Easy to read slow text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91200" y="1647486"/>
            <a:ext cx="8146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Hz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2899" y="5105400"/>
            <a:ext cx="3281901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Shake your head “no” as fast as you can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484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75 4.07407E-6 L 0.05651 0.00231 L -0.02266 4.07407E-6 L 0.05534 -0.0044 L -0.02461 0.00231 L 0.05508 4.07407E-6 L -0.0224 4.07407E-6 L 0.05338 4.07407E-6 L -0.02318 -0.0044 L 0.05703 -0.0044 L -0.02435 -0.00232 L 0.01575 4.07407E-6 Z " pathEditMode="relative" rAng="0" ptsTypes="AAAAAAAAAAAA">
                                      <p:cBhvr>
                                        <p:cTn id="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0" y="-11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://www.publicdomainpictures.net/pictures/50000/nahled/woman-fac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9099" y="3411601"/>
            <a:ext cx="3048000" cy="304800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372970" y="3796461"/>
            <a:ext cx="205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Hard to read fast text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4400" y="238226"/>
            <a:ext cx="205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Easy to read slow text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83876" y="4648200"/>
            <a:ext cx="8146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Hz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1152758"/>
            <a:ext cx="906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.5 Hz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29600" y="5410200"/>
            <a:ext cx="205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Hard to read fast text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363200" y="4935602"/>
            <a:ext cx="8146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Hz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31704" y="2133600"/>
            <a:ext cx="205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Easy to read slow text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91200" y="1647486"/>
            <a:ext cx="8146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Hz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2899" y="5105400"/>
            <a:ext cx="3281901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Shake your head “no” as fast as you can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652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33333E-6 C 0.06198 3.33333E-6 0.1125 0.00208 0.1125 0.00509 C 0.1125 0.00787 0.06198 0.01041 -1.25E-6 0.01041 C -0.06237 0.01041 -0.1125 0.00787 -0.1125 0.00509 C -0.1125 0.00208 -0.06237 3.33333E-6 -1.25E-6 3.33333E-6 Z " pathEditMode="relative" rAng="0" ptsTypes="AAAAA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75 4.07407E-6 L 0.05651 0.00231 L -0.02266 4.07407E-6 L 0.05534 -0.0044 L -0.02461 0.00231 L 0.05508 4.07407E-6 L -0.0224 4.07407E-6 L 0.05338 4.07407E-6 L -0.02318 -0.0044 L 0.05703 -0.0044 L -0.02435 -0.00232 L 0.01575 4.07407E-6 Z " pathEditMode="relative" rAng="0" ptsTypes="AAAAAAAAAAAA">
                                      <p:cBhvr>
                                        <p:cTn id="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11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C 0.05326 3.33333E-6 0.09688 0.00139 0.09688 0.00324 C 0.09688 0.00532 0.05326 0.00694 5E-6 0.00694 C -0.05365 0.00694 -0.09687 0.00532 -0.09687 0.00324 C -0.09687 0.00139 -0.05365 3.33333E-6 5E-6 3.33333E-6 Z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67869E-17 -3.33333E-6 C 0.06198 -3.33333E-6 0.1125 0.00186 0.1125 0.00394 C 0.1125 0.00625 0.06198 0.00834 6.67869E-17 0.00834 C -0.06237 0.00834 -0.1125 0.00625 -0.1125 0.00394 C -0.1125 0.00186 -0.06237 -3.33333E-6 6.67869E-17 -3.33333E-6 Z " pathEditMode="relative" rAng="0" ptsTypes="AAAAA">
                                      <p:cBhvr>
                                        <p:cTn id="12" dur="33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1 4.44444E-6 C 0.05104 4.44444E-6 0.09466 0.00162 0.09466 0.00393 C 0.09466 0.00625 0.05104 0.00833 -0.00221 0.00833 C -0.05586 0.00833 -0.09909 0.00625 -0.09909 0.00393 C -0.09909 0.00162 -0.05586 4.44444E-6 -0.00221 4.44444E-6 Z " pathEditMode="relative" rAng="0" ptsTypes="AAAAA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7" grpId="0"/>
      <p:bldP spid="11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8912" y="4323075"/>
            <a:ext cx="4996496" cy="95410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System/environ behavior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Extreme diversity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/>
            </a:endParaRPr>
          </a:p>
        </p:txBody>
      </p:sp>
      <p:pic>
        <p:nvPicPr>
          <p:cNvPr id="15" name="Picture 2" descr="http://www.publicdomainpictures.net/pictures/50000/nahled/woman-face.jpg"/>
          <p:cNvPicPr>
            <a:picLocks noChangeAspect="1" noChangeArrowheads="1"/>
          </p:cNvPicPr>
          <p:nvPr/>
        </p:nvPicPr>
        <p:blipFill>
          <a:blip r:embed="rId4" cstate="print"/>
          <a:srcRect l="30000" t="40000" r="30000" b="45000"/>
          <a:stretch>
            <a:fillRect/>
          </a:stretch>
        </p:blipFill>
        <p:spPr bwMode="auto">
          <a:xfrm>
            <a:off x="1977055" y="642489"/>
            <a:ext cx="1625600" cy="609600"/>
          </a:xfrm>
          <a:prstGeom prst="rect">
            <a:avLst/>
          </a:prstGeom>
          <a:noFill/>
        </p:spPr>
      </p:pic>
      <p:pic>
        <p:nvPicPr>
          <p:cNvPr id="16" name="Picture 2" descr="http://www.publicdomainpictures.net/pictures/50000/nahled/woman-fac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87018" y="2774097"/>
            <a:ext cx="3048000" cy="3048001"/>
          </a:xfrm>
          <a:prstGeom prst="rect">
            <a:avLst/>
          </a:prstGeom>
          <a:noFill/>
        </p:spPr>
      </p:pic>
      <p:pic>
        <p:nvPicPr>
          <p:cNvPr id="18" name="Picture 4" descr="http://2.bp.blogspot.com/-dFd97rypwNk/TaM_BYxkhJI/AAAAAAAAAHM/ahP6A6w7tkg/s1600/hand+woman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78048" y="490089"/>
            <a:ext cx="2200470" cy="2114940"/>
          </a:xfrm>
          <a:prstGeom prst="rect">
            <a:avLst/>
          </a:prstGeom>
          <a:noFill/>
        </p:spPr>
      </p:pic>
      <p:pic>
        <p:nvPicPr>
          <p:cNvPr id="20" name="Picture 4" descr="http://2.bp.blogspot.com/-dFd97rypwNk/TaM_BYxkhJI/AAAAAAAAAHM/ahP6A6w7tkg/s1600/hand+woman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10783" y="3631450"/>
            <a:ext cx="2200470" cy="211494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049943" y="1439056"/>
            <a:ext cx="1967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Slow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67589" y="3855762"/>
            <a:ext cx="1738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Fast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99525" y="250695"/>
            <a:ext cx="13873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Object motion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67589" y="2515612"/>
            <a:ext cx="13736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Head motion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67000" y="3339062"/>
            <a:ext cx="13829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Why?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298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7.40741E-7 L -0.05 7.40741E-7 L 0.05156 -0.00278 L -0.07435 7.40741E-7 L 0.05534 0.00139 L -0.06719 7.40741E-7 L 0.05 0.00278 L -0.07591 0.00139 L 0.04844 7.40741E-7 L 0.00534 -0.00139 " pathEditMode="relative" rAng="0" ptsTypes="AAAAAAAAAA">
                                      <p:cBhvr>
                                        <p:cTn id="6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875E-6 -3.7037E-7 L 0.0319 0.00232 L -0.02995 -3.7037E-7 L 0.03099 -0.0044 L -0.03138 0.00232 L 0.03073 -3.7037E-7 L -0.02969 -3.7037E-7 L 0.02943 -3.7037E-7 L -0.03034 -0.0044 L 0.03229 -0.0044 L -0.03125 -0.00231 L -1.875E-6 -3.7037E-7 Z " pathEditMode="relative" rAng="0" ptsTypes="AAAAAAAAAAAA">
                                      <p:cBhvr>
                                        <p:cTn id="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Arrow Connector 17"/>
          <p:cNvCxnSpPr/>
          <p:nvPr/>
        </p:nvCxnSpPr>
        <p:spPr bwMode="auto">
          <a:xfrm flipV="1">
            <a:off x="1374641" y="3259193"/>
            <a:ext cx="0" cy="2494600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>
            <a:off x="1374641" y="5753793"/>
            <a:ext cx="3786090" cy="0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200323" y="3461458"/>
            <a:ext cx="10214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Slow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68695" y="5830224"/>
            <a:ext cx="172515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Flexible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Accurate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2" name="Rectangle 9"/>
          <p:cNvSpPr>
            <a:spLocks noChangeArrowheads="1"/>
          </p:cNvSpPr>
          <p:nvPr/>
        </p:nvSpPr>
        <p:spPr bwMode="auto">
          <a:xfrm>
            <a:off x="1845001" y="3528879"/>
            <a:ext cx="1105307" cy="581512"/>
          </a:xfrm>
          <a:prstGeom prst="rect">
            <a:avLst/>
          </a:prstGeom>
          <a:solidFill>
            <a:schemeClr val="bg1"/>
          </a:solidFill>
          <a:ln w="38100">
            <a:solidFill>
              <a:srgbClr val="3333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object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56215" y="4877316"/>
            <a:ext cx="925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Fast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006157" y="5906096"/>
            <a:ext cx="12939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Inflexible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Innac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" name="Rectangle 9"/>
          <p:cNvSpPr>
            <a:spLocks noChangeArrowheads="1"/>
          </p:cNvSpPr>
          <p:nvPr/>
        </p:nvSpPr>
        <p:spPr bwMode="auto">
          <a:xfrm>
            <a:off x="4135366" y="4914302"/>
            <a:ext cx="828932" cy="51409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head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46216" y="3929738"/>
            <a:ext cx="1800301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Tradeoff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323230" y="512853"/>
            <a:ext cx="27653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Why? How?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/>
            </a:endParaRPr>
          </a:p>
        </p:txBody>
      </p:sp>
      <p:pic>
        <p:nvPicPr>
          <p:cNvPr id="41" name="Picture 2" descr="http://www.publicdomainpictures.net/pictures/50000/nahled/woman-face.jpg"/>
          <p:cNvPicPr>
            <a:picLocks noChangeAspect="1" noChangeArrowheads="1"/>
          </p:cNvPicPr>
          <p:nvPr/>
        </p:nvPicPr>
        <p:blipFill>
          <a:blip r:embed="rId4" cstate="print"/>
          <a:srcRect l="30000" t="40000" r="30000" b="45000"/>
          <a:stretch>
            <a:fillRect/>
          </a:stretch>
        </p:blipFill>
        <p:spPr bwMode="auto">
          <a:xfrm>
            <a:off x="70650" y="759581"/>
            <a:ext cx="1625600" cy="609600"/>
          </a:xfrm>
          <a:prstGeom prst="rect">
            <a:avLst/>
          </a:prstGeom>
          <a:noFill/>
        </p:spPr>
      </p:pic>
      <p:pic>
        <p:nvPicPr>
          <p:cNvPr id="45" name="Picture 2" descr="http://www.publicdomainpictures.net/pictures/50000/nahled/woman-fac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3736330"/>
            <a:ext cx="3048000" cy="3048001"/>
          </a:xfrm>
          <a:prstGeom prst="rect">
            <a:avLst/>
          </a:prstGeom>
          <a:noFill/>
        </p:spPr>
      </p:pic>
      <p:pic>
        <p:nvPicPr>
          <p:cNvPr id="48" name="Picture 4" descr="http://2.bp.blogspot.com/-dFd97rypwNk/TaM_BYxkhJI/AAAAAAAAAHM/ahP6A6w7tkg/s1600/hand+woman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357" y="607181"/>
            <a:ext cx="2200470" cy="2114940"/>
          </a:xfrm>
          <a:prstGeom prst="rect">
            <a:avLst/>
          </a:prstGeom>
          <a:noFill/>
        </p:spPr>
      </p:pic>
      <p:pic>
        <p:nvPicPr>
          <p:cNvPr id="49" name="Picture 4" descr="http://2.bp.blogspot.com/-dFd97rypwNk/TaM_BYxkhJI/AAAAAAAAAHM/ahP6A6w7tkg/s1600/hand+woman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38765" y="4593683"/>
            <a:ext cx="2200470" cy="2114940"/>
          </a:xfrm>
          <a:prstGeom prst="rect">
            <a:avLst/>
          </a:prstGeom>
          <a:noFill/>
        </p:spPr>
      </p:pic>
      <p:sp>
        <p:nvSpPr>
          <p:cNvPr id="51" name="TextBox 50"/>
          <p:cNvSpPr txBox="1"/>
          <p:nvPr/>
        </p:nvSpPr>
        <p:spPr>
          <a:xfrm>
            <a:off x="2143539" y="1556148"/>
            <a:ext cx="1202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Slow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8617845" y="5767240"/>
            <a:ext cx="1085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Fast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093120" y="367787"/>
            <a:ext cx="13873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Object motion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8617844" y="4427090"/>
            <a:ext cx="13736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Head motion</a:t>
            </a:r>
          </a:p>
        </p:txBody>
      </p:sp>
      <p:sp>
        <p:nvSpPr>
          <p:cNvPr id="56" name="Explosion 2 55"/>
          <p:cNvSpPr/>
          <p:nvPr/>
        </p:nvSpPr>
        <p:spPr bwMode="auto">
          <a:xfrm>
            <a:off x="1336766" y="4904144"/>
            <a:ext cx="1613543" cy="899363"/>
          </a:xfrm>
          <a:prstGeom prst="irregularSeal2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  <a:tileRect/>
          </a:gra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Ideal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/>
            </a:endParaRPr>
          </a:p>
        </p:txBody>
      </p:sp>
      <p:pic>
        <p:nvPicPr>
          <p:cNvPr id="21" name="Picture 2" descr="http://www.fullblog.com.ar/blogs/argentavis/127327217851421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54764" y="0"/>
            <a:ext cx="4837236" cy="3632783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10629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29" grpId="0" animBg="1"/>
      <p:bldP spid="51" grpId="0"/>
      <p:bldP spid="53" grpId="0"/>
      <p:bldP spid="54" grpId="0"/>
      <p:bldP spid="55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Box 59"/>
          <p:cNvSpPr txBox="1"/>
          <p:nvPr/>
        </p:nvSpPr>
        <p:spPr>
          <a:xfrm>
            <a:off x="9677400" y="155883"/>
            <a:ext cx="2362200" cy="348276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Cortex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2" name="Group 25"/>
          <p:cNvGrpSpPr/>
          <p:nvPr/>
        </p:nvGrpSpPr>
        <p:grpSpPr>
          <a:xfrm flipH="1">
            <a:off x="6891902" y="417488"/>
            <a:ext cx="1291665" cy="990600"/>
            <a:chOff x="6341782" y="2133600"/>
            <a:chExt cx="1887818" cy="1447800"/>
          </a:xfrm>
        </p:grpSpPr>
        <p:sp>
          <p:nvSpPr>
            <p:cNvPr id="40" name="Rectangle 39"/>
            <p:cNvSpPr/>
            <p:nvPr/>
          </p:nvSpPr>
          <p:spPr>
            <a:xfrm rot="19858935">
              <a:off x="6341782" y="3257704"/>
              <a:ext cx="609600" cy="228600"/>
            </a:xfrm>
            <a:prstGeom prst="rect">
              <a:avLst/>
            </a:prstGeom>
            <a:solidFill>
              <a:srgbClr val="FFCC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6705600" y="2133600"/>
              <a:ext cx="1447800" cy="1447800"/>
            </a:xfrm>
            <a:prstGeom prst="ellipse">
              <a:avLst/>
            </a:prstGeom>
            <a:solidFill>
              <a:srgbClr val="FFCC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eye</a:t>
              </a:r>
            </a:p>
          </p:txBody>
        </p:sp>
        <p:sp>
          <p:nvSpPr>
            <p:cNvPr id="45" name="Chord 44"/>
            <p:cNvSpPr/>
            <p:nvPr/>
          </p:nvSpPr>
          <p:spPr>
            <a:xfrm rot="10800000">
              <a:off x="7772400" y="2438400"/>
              <a:ext cx="457200" cy="762000"/>
            </a:xfrm>
            <a:prstGeom prst="chord">
              <a:avLst>
                <a:gd name="adj1" fmla="val 5459106"/>
                <a:gd name="adj2" fmla="val 1620000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cxnSp>
        <p:nvCxnSpPr>
          <p:cNvPr id="48" name="AutoShape 8"/>
          <p:cNvCxnSpPr>
            <a:cxnSpLocks noChangeShapeType="1"/>
            <a:stCxn id="41" idx="2"/>
            <a:endCxn id="49" idx="1"/>
          </p:cNvCxnSpPr>
          <p:nvPr/>
        </p:nvCxnSpPr>
        <p:spPr bwMode="auto">
          <a:xfrm>
            <a:off x="7934634" y="912793"/>
            <a:ext cx="2047566" cy="1479"/>
          </a:xfrm>
          <a:prstGeom prst="bentConnector3">
            <a:avLst>
              <a:gd name="adj1" fmla="val 50000"/>
            </a:avLst>
          </a:prstGeom>
          <a:noFill/>
          <a:ln w="57150">
            <a:solidFill>
              <a:srgbClr val="3333FF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49" name="Rectangle 9"/>
          <p:cNvSpPr>
            <a:spLocks noChangeArrowheads="1"/>
          </p:cNvSpPr>
          <p:nvPr/>
        </p:nvSpPr>
        <p:spPr bwMode="auto">
          <a:xfrm>
            <a:off x="9982200" y="585654"/>
            <a:ext cx="1066800" cy="657226"/>
          </a:xfrm>
          <a:prstGeom prst="rect">
            <a:avLst/>
          </a:prstGeom>
          <a:solidFill>
            <a:schemeClr val="bg1"/>
          </a:solidFill>
          <a:ln w="57150">
            <a:solidFill>
              <a:srgbClr val="3333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vision</a:t>
            </a:r>
          </a:p>
        </p:txBody>
      </p:sp>
      <p:sp>
        <p:nvSpPr>
          <p:cNvPr id="51" name="Rectangle 4"/>
          <p:cNvSpPr>
            <a:spLocks noChangeArrowheads="1"/>
          </p:cNvSpPr>
          <p:nvPr/>
        </p:nvSpPr>
        <p:spPr bwMode="auto">
          <a:xfrm>
            <a:off x="6858000" y="2260695"/>
            <a:ext cx="1173162" cy="434975"/>
          </a:xfrm>
          <a:prstGeom prst="rect">
            <a:avLst/>
          </a:prstGeom>
          <a:noFill/>
          <a:ln w="57150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Act</a:t>
            </a:r>
          </a:p>
        </p:txBody>
      </p:sp>
      <p:cxnSp>
        <p:nvCxnSpPr>
          <p:cNvPr id="53" name="AutoShape 11"/>
          <p:cNvCxnSpPr>
            <a:cxnSpLocks noChangeShapeType="1"/>
            <a:stCxn id="51" idx="0"/>
            <a:endCxn id="41" idx="4"/>
          </p:cNvCxnSpPr>
          <p:nvPr/>
        </p:nvCxnSpPr>
        <p:spPr bwMode="auto">
          <a:xfrm rot="16200000" flipV="1">
            <a:off x="7015657" y="1831770"/>
            <a:ext cx="852602" cy="5247"/>
          </a:xfrm>
          <a:prstGeom prst="bentConnector3">
            <a:avLst>
              <a:gd name="adj1" fmla="val 50000"/>
            </a:avLst>
          </a:prstGeom>
          <a:noFill/>
          <a:ln w="127000">
            <a:solidFill>
              <a:srgbClr val="0000FF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56" name="AutoShape 8"/>
          <p:cNvCxnSpPr>
            <a:cxnSpLocks noChangeShapeType="1"/>
            <a:stCxn id="49" idx="2"/>
            <a:endCxn id="57" idx="0"/>
          </p:cNvCxnSpPr>
          <p:nvPr/>
        </p:nvCxnSpPr>
        <p:spPr bwMode="auto">
          <a:xfrm rot="5400000">
            <a:off x="9860437" y="1895925"/>
            <a:ext cx="1308208" cy="2118"/>
          </a:xfrm>
          <a:prstGeom prst="bentConnector3">
            <a:avLst>
              <a:gd name="adj1" fmla="val 50000"/>
            </a:avLst>
          </a:prstGeom>
          <a:noFill/>
          <a:ln w="57150">
            <a:solidFill>
              <a:srgbClr val="3333FF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57" name="Rectangle 9"/>
          <p:cNvSpPr>
            <a:spLocks noChangeArrowheads="1"/>
          </p:cNvSpPr>
          <p:nvPr/>
        </p:nvSpPr>
        <p:spPr bwMode="auto">
          <a:xfrm>
            <a:off x="9980082" y="2551088"/>
            <a:ext cx="1066800" cy="504826"/>
          </a:xfrm>
          <a:prstGeom prst="rect">
            <a:avLst/>
          </a:prstGeom>
          <a:solidFill>
            <a:schemeClr val="bg1"/>
          </a:solidFill>
          <a:ln w="57150">
            <a:solidFill>
              <a:srgbClr val="3333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delay</a:t>
            </a:r>
          </a:p>
        </p:txBody>
      </p:sp>
      <p:cxnSp>
        <p:nvCxnSpPr>
          <p:cNvPr id="58" name="AutoShape 8"/>
          <p:cNvCxnSpPr>
            <a:cxnSpLocks noChangeShapeType="1"/>
            <a:stCxn id="57" idx="2"/>
            <a:endCxn id="51" idx="2"/>
          </p:cNvCxnSpPr>
          <p:nvPr/>
        </p:nvCxnSpPr>
        <p:spPr bwMode="auto">
          <a:xfrm rot="5400000" flipH="1">
            <a:off x="8798912" y="1341345"/>
            <a:ext cx="360249" cy="3068901"/>
          </a:xfrm>
          <a:prstGeom prst="bentConnector3">
            <a:avLst>
              <a:gd name="adj1" fmla="val -63456"/>
            </a:avLst>
          </a:prstGeom>
          <a:noFill/>
          <a:ln w="57150">
            <a:solidFill>
              <a:srgbClr val="3333FF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4" name="TextBox 3"/>
          <p:cNvSpPr txBox="1"/>
          <p:nvPr/>
        </p:nvSpPr>
        <p:spPr>
          <a:xfrm>
            <a:off x="3557751" y="446163"/>
            <a:ext cx="13873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Object motion</a:t>
            </a:r>
          </a:p>
        </p:txBody>
      </p:sp>
      <p:cxnSp>
        <p:nvCxnSpPr>
          <p:cNvPr id="6" name="Straight Arrow Connector 5"/>
          <p:cNvCxnSpPr>
            <a:stCxn id="4" idx="3"/>
            <a:endCxn id="12" idx="2"/>
          </p:cNvCxnSpPr>
          <p:nvPr/>
        </p:nvCxnSpPr>
        <p:spPr bwMode="auto">
          <a:xfrm flipV="1">
            <a:off x="4945122" y="922810"/>
            <a:ext cx="769883" cy="402"/>
          </a:xfrm>
          <a:prstGeom prst="straightConnector1">
            <a:avLst/>
          </a:prstGeom>
          <a:noFill/>
          <a:ln w="57150">
            <a:solidFill>
              <a:srgbClr val="3333FF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8639619" y="155878"/>
            <a:ext cx="10615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Error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15000" y="673959"/>
            <a:ext cx="516006" cy="497711"/>
          </a:xfrm>
          <a:prstGeom prst="ellipse">
            <a:avLst/>
          </a:prstGeom>
          <a:noFill/>
          <a:ln w="57150">
            <a:solidFill>
              <a:srgbClr val="3333FF"/>
            </a:solidFill>
          </a:ln>
        </p:spPr>
        <p:txBody>
          <a:bodyPr wrap="none" lIns="0" tIns="0" rIns="0" bIns="0" rtlCol="0" anchor="ctr" anchorCtr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</a:t>
            </a:r>
          </a:p>
        </p:txBody>
      </p:sp>
      <p:cxnSp>
        <p:nvCxnSpPr>
          <p:cNvPr id="37" name="Straight Arrow Connector 36"/>
          <p:cNvCxnSpPr>
            <a:stCxn id="12" idx="6"/>
            <a:endCxn id="41" idx="6"/>
          </p:cNvCxnSpPr>
          <p:nvPr/>
        </p:nvCxnSpPr>
        <p:spPr bwMode="auto">
          <a:xfrm flipV="1">
            <a:off x="6231006" y="912788"/>
            <a:ext cx="713028" cy="10022"/>
          </a:xfrm>
          <a:prstGeom prst="straightConnector1">
            <a:avLst/>
          </a:prstGeom>
          <a:noFill/>
          <a:ln w="57150">
            <a:solidFill>
              <a:srgbClr val="3333FF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39" name="Curved Right Arrow 38"/>
          <p:cNvSpPr/>
          <p:nvPr/>
        </p:nvSpPr>
        <p:spPr bwMode="auto">
          <a:xfrm flipH="1">
            <a:off x="8957074" y="1171667"/>
            <a:ext cx="1308908" cy="1911461"/>
          </a:xfrm>
          <a:prstGeom prst="curvedRightArrow">
            <a:avLst>
              <a:gd name="adj1" fmla="val 15294"/>
              <a:gd name="adj2" fmla="val 50000"/>
              <a:gd name="adj3" fmla="val 25000"/>
            </a:avLst>
          </a:prstGeom>
          <a:solidFill>
            <a:schemeClr val="bg1"/>
          </a:solidFill>
          <a:ln w="28575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490538" y="1607660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slow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373070" y="2947044"/>
            <a:ext cx="5919243" cy="3859890"/>
            <a:chOff x="405357" y="3124200"/>
            <a:chExt cx="5919243" cy="3859890"/>
          </a:xfrm>
        </p:grpSpPr>
        <p:cxnSp>
          <p:nvCxnSpPr>
            <p:cNvPr id="47" name="Straight Arrow Connector 46"/>
            <p:cNvCxnSpPr/>
            <p:nvPr/>
          </p:nvCxnSpPr>
          <p:spPr bwMode="auto">
            <a:xfrm flipV="1">
              <a:off x="1700754" y="3124200"/>
              <a:ext cx="0" cy="2819400"/>
            </a:xfrm>
            <a:prstGeom prst="straightConnector1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0" name="Straight Arrow Connector 49"/>
            <p:cNvCxnSpPr/>
            <p:nvPr/>
          </p:nvCxnSpPr>
          <p:spPr bwMode="auto">
            <a:xfrm>
              <a:off x="1700754" y="5943600"/>
              <a:ext cx="4176458" cy="0"/>
            </a:xfrm>
            <a:prstGeom prst="straightConnector1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2" name="TextBox 51"/>
            <p:cNvSpPr txBox="1"/>
            <p:nvPr/>
          </p:nvSpPr>
          <p:spPr>
            <a:xfrm>
              <a:off x="405357" y="3352800"/>
              <a:ext cx="102143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Slow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914815" y="6029983"/>
              <a:ext cx="1725152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Flexible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Accurate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59" name="Rectangle 9"/>
            <p:cNvSpPr>
              <a:spLocks noChangeArrowheads="1"/>
            </p:cNvSpPr>
            <p:nvPr/>
          </p:nvSpPr>
          <p:spPr bwMode="auto">
            <a:xfrm>
              <a:off x="2219612" y="3429000"/>
              <a:ext cx="1066800" cy="65722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3333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vision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467012" y="4953004"/>
              <a:ext cx="113364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C0C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Fast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4581815" y="6019801"/>
              <a:ext cx="174278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C0C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Inflexible</a:t>
              </a:r>
            </a:p>
          </p:txBody>
        </p:sp>
      </p:grpSp>
      <p:pic>
        <p:nvPicPr>
          <p:cNvPr id="31" name="Picture 2" descr="http://www.publicdomainpictures.net/pictures/50000/nahled/woman-face.jpg"/>
          <p:cNvPicPr>
            <a:picLocks noChangeAspect="1" noChangeArrowheads="1"/>
          </p:cNvPicPr>
          <p:nvPr/>
        </p:nvPicPr>
        <p:blipFill>
          <a:blip r:embed="rId3" cstate="print"/>
          <a:srcRect l="30000" t="40000" r="30000" b="45000"/>
          <a:stretch>
            <a:fillRect/>
          </a:stretch>
        </p:blipFill>
        <p:spPr bwMode="auto">
          <a:xfrm>
            <a:off x="1299408" y="562067"/>
            <a:ext cx="1625600" cy="609600"/>
          </a:xfrm>
          <a:prstGeom prst="rect">
            <a:avLst/>
          </a:prstGeom>
          <a:noFill/>
        </p:spPr>
      </p:pic>
      <p:pic>
        <p:nvPicPr>
          <p:cNvPr id="32" name="Picture 4" descr="http://2.bp.blogspot.com/-dFd97rypwNk/TaM_BYxkhJI/AAAAAAAAAHM/ahP6A6w7tkg/s1600/hand+woman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57870" y="376899"/>
            <a:ext cx="2114939" cy="2114940"/>
          </a:xfrm>
          <a:prstGeom prst="rect">
            <a:avLst/>
          </a:prstGeom>
          <a:noFill/>
        </p:spPr>
      </p:pic>
      <p:sp>
        <p:nvSpPr>
          <p:cNvPr id="34" name="TextBox 33"/>
          <p:cNvSpPr txBox="1"/>
          <p:nvPr/>
        </p:nvSpPr>
        <p:spPr>
          <a:xfrm>
            <a:off x="6231006" y="4041315"/>
            <a:ext cx="26925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High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Bandwidth</a:t>
            </a:r>
          </a:p>
        </p:txBody>
      </p:sp>
    </p:spTree>
    <p:extLst>
      <p:ext uri="{BB962C8B-B14F-4D97-AF65-F5344CB8AC3E}">
        <p14:creationId xmlns:p14="http://schemas.microsoft.com/office/powerpoint/2010/main" val="28820583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Box 51"/>
          <p:cNvSpPr txBox="1"/>
          <p:nvPr/>
        </p:nvSpPr>
        <p:spPr>
          <a:xfrm>
            <a:off x="9753600" y="-7409"/>
            <a:ext cx="2100148" cy="312328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Cortex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54" name="Group 25"/>
          <p:cNvGrpSpPr/>
          <p:nvPr/>
        </p:nvGrpSpPr>
        <p:grpSpPr>
          <a:xfrm flipH="1">
            <a:off x="7927762" y="227195"/>
            <a:ext cx="1148373" cy="888353"/>
            <a:chOff x="6341782" y="2133600"/>
            <a:chExt cx="1887818" cy="1447800"/>
          </a:xfrm>
        </p:grpSpPr>
        <p:sp>
          <p:nvSpPr>
            <p:cNvPr id="78" name="Rectangle 77"/>
            <p:cNvSpPr/>
            <p:nvPr/>
          </p:nvSpPr>
          <p:spPr>
            <a:xfrm rot="19858935">
              <a:off x="6341782" y="3257704"/>
              <a:ext cx="609600" cy="228600"/>
            </a:xfrm>
            <a:prstGeom prst="rect">
              <a:avLst/>
            </a:prstGeom>
            <a:solidFill>
              <a:srgbClr val="FFCC66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79" name="Oval 78"/>
            <p:cNvSpPr/>
            <p:nvPr/>
          </p:nvSpPr>
          <p:spPr>
            <a:xfrm>
              <a:off x="6705600" y="2133600"/>
              <a:ext cx="1447800" cy="1447800"/>
            </a:xfrm>
            <a:prstGeom prst="ellipse">
              <a:avLst/>
            </a:prstGeom>
            <a:solidFill>
              <a:srgbClr val="FFCC66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eye</a:t>
              </a:r>
            </a:p>
          </p:txBody>
        </p:sp>
        <p:sp>
          <p:nvSpPr>
            <p:cNvPr id="80" name="Chord 79"/>
            <p:cNvSpPr/>
            <p:nvPr/>
          </p:nvSpPr>
          <p:spPr>
            <a:xfrm rot="10800000">
              <a:off x="7772400" y="2438400"/>
              <a:ext cx="457200" cy="762000"/>
            </a:xfrm>
            <a:prstGeom prst="chord">
              <a:avLst>
                <a:gd name="adj1" fmla="val 5459106"/>
                <a:gd name="adj2" fmla="val 16200000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cxnSp>
        <p:nvCxnSpPr>
          <p:cNvPr id="55" name="AutoShape 8"/>
          <p:cNvCxnSpPr>
            <a:cxnSpLocks noChangeShapeType="1"/>
            <a:stCxn id="79" idx="2"/>
            <a:endCxn id="59" idx="1"/>
          </p:cNvCxnSpPr>
          <p:nvPr/>
        </p:nvCxnSpPr>
        <p:spPr bwMode="auto">
          <a:xfrm>
            <a:off x="8854821" y="671372"/>
            <a:ext cx="1169767" cy="1326"/>
          </a:xfrm>
          <a:prstGeom prst="bentConnector3">
            <a:avLst>
              <a:gd name="adj1" fmla="val 50000"/>
            </a:avLst>
          </a:prstGeom>
          <a:noFill/>
          <a:ln w="57150">
            <a:solidFill>
              <a:schemeClr val="bg1">
                <a:lumMod val="85000"/>
              </a:schemeClr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59" name="Rectangle 9"/>
          <p:cNvSpPr>
            <a:spLocks noChangeArrowheads="1"/>
          </p:cNvSpPr>
          <p:nvPr/>
        </p:nvSpPr>
        <p:spPr bwMode="auto">
          <a:xfrm>
            <a:off x="10024587" y="378004"/>
            <a:ext cx="948454" cy="589389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vision</a:t>
            </a:r>
          </a:p>
        </p:txBody>
      </p:sp>
      <p:sp>
        <p:nvSpPr>
          <p:cNvPr id="61" name="Rectangle 4"/>
          <p:cNvSpPr>
            <a:spLocks noChangeArrowheads="1"/>
          </p:cNvSpPr>
          <p:nvPr/>
        </p:nvSpPr>
        <p:spPr bwMode="auto">
          <a:xfrm>
            <a:off x="7897621" y="1880150"/>
            <a:ext cx="1043017" cy="390078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Act</a:t>
            </a:r>
          </a:p>
        </p:txBody>
      </p:sp>
      <p:cxnSp>
        <p:nvCxnSpPr>
          <p:cNvPr id="62" name="AutoShape 11"/>
          <p:cNvCxnSpPr>
            <a:cxnSpLocks noChangeShapeType="1"/>
            <a:stCxn id="61" idx="0"/>
            <a:endCxn id="79" idx="4"/>
          </p:cNvCxnSpPr>
          <p:nvPr/>
        </p:nvCxnSpPr>
        <p:spPr bwMode="auto">
          <a:xfrm rot="16200000" flipV="1">
            <a:off x="8034498" y="1495518"/>
            <a:ext cx="764599" cy="4665"/>
          </a:xfrm>
          <a:prstGeom prst="bentConnector3">
            <a:avLst>
              <a:gd name="adj1" fmla="val 50000"/>
            </a:avLst>
          </a:prstGeom>
          <a:noFill/>
          <a:ln w="127000">
            <a:solidFill>
              <a:srgbClr val="FF0000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63" name="TextBox 62"/>
          <p:cNvSpPr txBox="1"/>
          <p:nvPr/>
        </p:nvSpPr>
        <p:spPr>
          <a:xfrm>
            <a:off x="8667462" y="2883099"/>
            <a:ext cx="973678" cy="52441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slow</a:t>
            </a:r>
          </a:p>
        </p:txBody>
      </p:sp>
      <p:cxnSp>
        <p:nvCxnSpPr>
          <p:cNvPr id="64" name="AutoShape 8"/>
          <p:cNvCxnSpPr>
            <a:cxnSpLocks noChangeShapeType="1"/>
            <a:stCxn id="59" idx="2"/>
            <a:endCxn id="65" idx="0"/>
          </p:cNvCxnSpPr>
          <p:nvPr/>
        </p:nvCxnSpPr>
        <p:spPr bwMode="auto">
          <a:xfrm rot="5400000">
            <a:off x="9911283" y="1553040"/>
            <a:ext cx="1173178" cy="1883"/>
          </a:xfrm>
          <a:prstGeom prst="bentConnector3">
            <a:avLst>
              <a:gd name="adj1" fmla="val 50000"/>
            </a:avLst>
          </a:prstGeom>
          <a:noFill/>
          <a:ln w="57150">
            <a:solidFill>
              <a:srgbClr val="FF0000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65" name="Rectangle 9"/>
          <p:cNvSpPr>
            <a:spLocks noChangeArrowheads="1"/>
          </p:cNvSpPr>
          <p:nvPr/>
        </p:nvSpPr>
        <p:spPr bwMode="auto">
          <a:xfrm>
            <a:off x="10022704" y="2140571"/>
            <a:ext cx="948454" cy="452719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delay</a:t>
            </a:r>
          </a:p>
        </p:txBody>
      </p:sp>
      <p:cxnSp>
        <p:nvCxnSpPr>
          <p:cNvPr id="66" name="AutoShape 8"/>
          <p:cNvCxnSpPr>
            <a:cxnSpLocks noChangeShapeType="1"/>
            <a:stCxn id="65" idx="2"/>
            <a:endCxn id="61" idx="2"/>
          </p:cNvCxnSpPr>
          <p:nvPr/>
        </p:nvCxnSpPr>
        <p:spPr bwMode="auto">
          <a:xfrm rot="5400000" flipH="1">
            <a:off x="9296499" y="1392857"/>
            <a:ext cx="323062" cy="2077802"/>
          </a:xfrm>
          <a:prstGeom prst="bentConnector3">
            <a:avLst>
              <a:gd name="adj1" fmla="val -63457"/>
            </a:avLst>
          </a:prstGeom>
          <a:noFill/>
          <a:ln w="57150">
            <a:solidFill>
              <a:schemeClr val="bg1">
                <a:lumMod val="85000"/>
              </a:schemeClr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67" name="Rectangle 9"/>
          <p:cNvSpPr>
            <a:spLocks noChangeArrowheads="1"/>
          </p:cNvSpPr>
          <p:nvPr/>
        </p:nvSpPr>
        <p:spPr bwMode="auto">
          <a:xfrm>
            <a:off x="5422480" y="2657648"/>
            <a:ext cx="812960" cy="521053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VOR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6733613" y="2918174"/>
            <a:ext cx="9124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fast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5212232" y="252910"/>
            <a:ext cx="1233458" cy="855627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Object motion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5146826" y="1245206"/>
            <a:ext cx="1373623" cy="855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Head motion</a:t>
            </a:r>
          </a:p>
        </p:txBody>
      </p:sp>
      <p:cxnSp>
        <p:nvCxnSpPr>
          <p:cNvPr id="71" name="Straight Arrow Connector 70"/>
          <p:cNvCxnSpPr>
            <a:stCxn id="69" idx="3"/>
            <a:endCxn id="74" idx="2"/>
          </p:cNvCxnSpPr>
          <p:nvPr/>
        </p:nvCxnSpPr>
        <p:spPr bwMode="auto">
          <a:xfrm flipV="1">
            <a:off x="6445690" y="680362"/>
            <a:ext cx="342520" cy="361"/>
          </a:xfrm>
          <a:prstGeom prst="straightConnector1">
            <a:avLst/>
          </a:prstGeom>
          <a:noFill/>
          <a:ln w="57150">
            <a:solidFill>
              <a:schemeClr val="bg1">
                <a:lumMod val="85000"/>
              </a:schemeClr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72" name="TextBox 71"/>
          <p:cNvSpPr txBox="1"/>
          <p:nvPr/>
        </p:nvSpPr>
        <p:spPr>
          <a:xfrm>
            <a:off x="8830945" y="-7413"/>
            <a:ext cx="943750" cy="46921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Error</a:t>
            </a:r>
          </a:p>
        </p:txBody>
      </p:sp>
      <p:cxnSp>
        <p:nvCxnSpPr>
          <p:cNvPr id="73" name="AutoShape 8"/>
          <p:cNvCxnSpPr>
            <a:cxnSpLocks noChangeShapeType="1"/>
            <a:stCxn id="70" idx="3"/>
            <a:endCxn id="74" idx="4"/>
          </p:cNvCxnSpPr>
          <p:nvPr/>
        </p:nvCxnSpPr>
        <p:spPr bwMode="auto">
          <a:xfrm flipV="1">
            <a:off x="6520448" y="903530"/>
            <a:ext cx="497143" cy="769488"/>
          </a:xfrm>
          <a:prstGeom prst="bentConnector2">
            <a:avLst/>
          </a:prstGeom>
          <a:noFill/>
          <a:ln w="57150">
            <a:solidFill>
              <a:schemeClr val="bg1">
                <a:lumMod val="85000"/>
              </a:schemeClr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74" name="TextBox 73"/>
          <p:cNvSpPr txBox="1"/>
          <p:nvPr/>
        </p:nvSpPr>
        <p:spPr>
          <a:xfrm>
            <a:off x="6788210" y="457193"/>
            <a:ext cx="458763" cy="446339"/>
          </a:xfrm>
          <a:prstGeom prst="ellipse">
            <a:avLst/>
          </a:prstGeom>
          <a:noFill/>
          <a:ln w="57150">
            <a:solidFill>
              <a:schemeClr val="bg1">
                <a:lumMod val="85000"/>
              </a:schemeClr>
            </a:solidFill>
          </a:ln>
        </p:spPr>
        <p:txBody>
          <a:bodyPr wrap="none" lIns="0" tIns="0" rIns="0" bIns="0" rtlCol="0" anchor="ctr" anchorCtr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</a:t>
            </a:r>
          </a:p>
        </p:txBody>
      </p:sp>
      <p:cxnSp>
        <p:nvCxnSpPr>
          <p:cNvPr id="75" name="Straight Arrow Connector 74"/>
          <p:cNvCxnSpPr>
            <a:stCxn id="74" idx="6"/>
            <a:endCxn id="79" idx="6"/>
          </p:cNvCxnSpPr>
          <p:nvPr/>
        </p:nvCxnSpPr>
        <p:spPr bwMode="auto">
          <a:xfrm flipV="1">
            <a:off x="7246973" y="671372"/>
            <a:ext cx="727141" cy="8990"/>
          </a:xfrm>
          <a:prstGeom prst="straightConnector1">
            <a:avLst/>
          </a:prstGeom>
          <a:noFill/>
          <a:ln w="57150">
            <a:solidFill>
              <a:schemeClr val="bg1">
                <a:lumMod val="85000"/>
              </a:schemeClr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76" name="AutoShape 8"/>
          <p:cNvCxnSpPr>
            <a:cxnSpLocks noChangeShapeType="1"/>
            <a:stCxn id="70" idx="2"/>
            <a:endCxn id="67" idx="0"/>
          </p:cNvCxnSpPr>
          <p:nvPr/>
        </p:nvCxnSpPr>
        <p:spPr bwMode="auto">
          <a:xfrm rot="5400000">
            <a:off x="5552894" y="2376902"/>
            <a:ext cx="556815" cy="4676"/>
          </a:xfrm>
          <a:prstGeom prst="bentConnector3">
            <a:avLst>
              <a:gd name="adj1" fmla="val 50000"/>
            </a:avLst>
          </a:prstGeom>
          <a:noFill/>
          <a:ln w="127000">
            <a:solidFill>
              <a:srgbClr val="FF0000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77" name="AutoShape 8"/>
          <p:cNvCxnSpPr>
            <a:cxnSpLocks noChangeShapeType="1"/>
            <a:stCxn id="67" idx="3"/>
            <a:endCxn id="61" idx="1"/>
          </p:cNvCxnSpPr>
          <p:nvPr/>
        </p:nvCxnSpPr>
        <p:spPr bwMode="auto">
          <a:xfrm flipV="1">
            <a:off x="6235442" y="2075189"/>
            <a:ext cx="1662180" cy="842985"/>
          </a:xfrm>
          <a:prstGeom prst="bentConnector3">
            <a:avLst>
              <a:gd name="adj1" fmla="val 50000"/>
            </a:avLst>
          </a:prstGeom>
          <a:noFill/>
          <a:ln w="127000">
            <a:solidFill>
              <a:srgbClr val="FF0000"/>
            </a:solidFill>
            <a:miter lim="800000"/>
            <a:headEnd/>
            <a:tailEnd type="triangle" w="med" len="med"/>
          </a:ln>
          <a:effectLst/>
        </p:spPr>
      </p:cxnSp>
      <p:pic>
        <p:nvPicPr>
          <p:cNvPr id="44" name="Picture 2" descr="http://www.publicdomainpictures.net/pictures/50000/nahled/woman-fac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58836" y="3715251"/>
            <a:ext cx="1910253" cy="1910254"/>
          </a:xfrm>
          <a:prstGeom prst="rect">
            <a:avLst/>
          </a:prstGeom>
          <a:noFill/>
        </p:spPr>
      </p:pic>
      <p:cxnSp>
        <p:nvCxnSpPr>
          <p:cNvPr id="31" name="Straight Arrow Connector 30"/>
          <p:cNvCxnSpPr/>
          <p:nvPr/>
        </p:nvCxnSpPr>
        <p:spPr bwMode="auto">
          <a:xfrm flipV="1">
            <a:off x="1719739" y="3188825"/>
            <a:ext cx="0" cy="2566205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" name="Straight Arrow Connector 31"/>
          <p:cNvCxnSpPr/>
          <p:nvPr/>
        </p:nvCxnSpPr>
        <p:spPr bwMode="auto">
          <a:xfrm>
            <a:off x="1719739" y="5755029"/>
            <a:ext cx="4176458" cy="0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436375" y="3481264"/>
            <a:ext cx="10214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Slow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933800" y="5765214"/>
            <a:ext cx="17091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Flexible</a:t>
            </a:r>
          </a:p>
        </p:txBody>
      </p:sp>
      <p:sp>
        <p:nvSpPr>
          <p:cNvPr id="35" name="Rectangle 9"/>
          <p:cNvSpPr>
            <a:spLocks noChangeArrowheads="1"/>
          </p:cNvSpPr>
          <p:nvPr/>
        </p:nvSpPr>
        <p:spPr bwMode="auto">
          <a:xfrm>
            <a:off x="2270426" y="3414261"/>
            <a:ext cx="1066800" cy="657226"/>
          </a:xfrm>
          <a:prstGeom prst="rect">
            <a:avLst/>
          </a:prstGeom>
          <a:solidFill>
            <a:schemeClr val="bg1"/>
          </a:solidFill>
          <a:ln w="38100">
            <a:solidFill>
              <a:srgbClr val="FFCC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CC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vision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85997" y="4764435"/>
            <a:ext cx="1133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Fast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360680" y="5848352"/>
            <a:ext cx="212429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Inflexible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Inaccurrate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3" name="Rectangle 9"/>
          <p:cNvSpPr>
            <a:spLocks noChangeArrowheads="1"/>
          </p:cNvSpPr>
          <p:nvPr/>
        </p:nvSpPr>
        <p:spPr bwMode="auto">
          <a:xfrm>
            <a:off x="4768143" y="4792070"/>
            <a:ext cx="914400" cy="581025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VOR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9297547" y="4670378"/>
            <a:ext cx="2514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Vestibular Ocular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Reflex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(VOR)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9297547" y="1175121"/>
            <a:ext cx="24384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Does not use “vision”?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627556" y="1465766"/>
            <a:ext cx="29379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Low delay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850" y="4058258"/>
            <a:ext cx="2753370" cy="144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1615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00323" y="3259193"/>
            <a:ext cx="5099778" cy="3525138"/>
            <a:chOff x="48940" y="2990444"/>
            <a:chExt cx="5625595" cy="3984116"/>
          </a:xfrm>
        </p:grpSpPr>
        <p:cxnSp>
          <p:nvCxnSpPr>
            <p:cNvPr id="18" name="Straight Arrow Connector 17"/>
            <p:cNvCxnSpPr/>
            <p:nvPr/>
          </p:nvCxnSpPr>
          <p:spPr bwMode="auto">
            <a:xfrm flipV="1">
              <a:off x="1344337" y="2990444"/>
              <a:ext cx="0" cy="2819400"/>
            </a:xfrm>
            <a:prstGeom prst="straightConnector1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2" name="Straight Arrow Connector 21"/>
            <p:cNvCxnSpPr/>
            <p:nvPr/>
          </p:nvCxnSpPr>
          <p:spPr bwMode="auto">
            <a:xfrm>
              <a:off x="1344337" y="5809844"/>
              <a:ext cx="4176458" cy="0"/>
            </a:xfrm>
            <a:prstGeom prst="straightConnector1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1" name="TextBox 10"/>
            <p:cNvSpPr txBox="1"/>
            <p:nvPr/>
          </p:nvSpPr>
          <p:spPr>
            <a:xfrm>
              <a:off x="48940" y="3219044"/>
              <a:ext cx="102143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Slow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58399" y="5896227"/>
              <a:ext cx="1903025" cy="1078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Flexible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Accurate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42" name="Rectangle 9"/>
            <p:cNvSpPr>
              <a:spLocks noChangeArrowheads="1"/>
            </p:cNvSpPr>
            <p:nvPr/>
          </p:nvSpPr>
          <p:spPr bwMode="auto">
            <a:xfrm>
              <a:off x="1863195" y="3295244"/>
              <a:ext cx="1066800" cy="65722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3333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vision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10595" y="4819249"/>
              <a:ext cx="1020652" cy="5913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Fast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247178" y="5981978"/>
              <a:ext cx="1427357" cy="800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Inflexible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Innac</a:t>
              </a: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.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9" name="Rectangle 9"/>
            <p:cNvSpPr>
              <a:spLocks noChangeArrowheads="1"/>
            </p:cNvSpPr>
            <p:nvPr/>
          </p:nvSpPr>
          <p:spPr bwMode="auto">
            <a:xfrm>
              <a:off x="4389709" y="4861051"/>
              <a:ext cx="914400" cy="581025"/>
            </a:xfrm>
            <a:prstGeom prst="rect">
              <a:avLst/>
            </a:prstGeom>
            <a:noFill/>
            <a:ln w="5715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VOR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346216" y="3929738"/>
            <a:ext cx="1800301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Tradeoff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884055" y="342483"/>
            <a:ext cx="2416046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Mechanism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92049" y="1117030"/>
            <a:ext cx="27254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Minimal cartoon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300102" y="78857"/>
            <a:ext cx="6706923" cy="3510361"/>
            <a:chOff x="1565602" y="-4"/>
            <a:chExt cx="7543799" cy="3914394"/>
          </a:xfrm>
        </p:grpSpPr>
        <p:sp>
          <p:nvSpPr>
            <p:cNvPr id="32" name="TextBox 31"/>
            <p:cNvSpPr txBox="1"/>
            <p:nvPr/>
          </p:nvSpPr>
          <p:spPr>
            <a:xfrm>
              <a:off x="6747201" y="0"/>
              <a:ext cx="2362200" cy="348276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  <a:effectLst/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Cortex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grpSp>
          <p:nvGrpSpPr>
            <p:cNvPr id="33" name="Group 25"/>
            <p:cNvGrpSpPr/>
            <p:nvPr/>
          </p:nvGrpSpPr>
          <p:grpSpPr>
            <a:xfrm flipH="1">
              <a:off x="4693537" y="261606"/>
              <a:ext cx="1291665" cy="990600"/>
              <a:chOff x="6341782" y="2133600"/>
              <a:chExt cx="1887818" cy="1447800"/>
            </a:xfrm>
          </p:grpSpPr>
          <p:sp>
            <p:nvSpPr>
              <p:cNvPr id="34" name="Rectangle 33"/>
              <p:cNvSpPr/>
              <p:nvPr/>
            </p:nvSpPr>
            <p:spPr>
              <a:xfrm rot="19858935">
                <a:off x="6341782" y="3257704"/>
                <a:ext cx="609600" cy="228600"/>
              </a:xfrm>
              <a:prstGeom prst="rect">
                <a:avLst/>
              </a:prstGeom>
              <a:solidFill>
                <a:srgbClr val="FFCC6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6705600" y="2133600"/>
                <a:ext cx="1447800" cy="1447800"/>
              </a:xfrm>
              <a:prstGeom prst="ellipse">
                <a:avLst/>
              </a:prstGeom>
              <a:solidFill>
                <a:srgbClr val="FFCC6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eye</a:t>
                </a:r>
              </a:p>
            </p:txBody>
          </p:sp>
          <p:sp>
            <p:nvSpPr>
              <p:cNvPr id="36" name="Chord 35"/>
              <p:cNvSpPr/>
              <p:nvPr/>
            </p:nvSpPr>
            <p:spPr>
              <a:xfrm rot="10800000">
                <a:off x="7772400" y="2438400"/>
                <a:ext cx="457200" cy="762000"/>
              </a:xfrm>
              <a:prstGeom prst="chord">
                <a:avLst>
                  <a:gd name="adj1" fmla="val 5459106"/>
                  <a:gd name="adj2" fmla="val 16200000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p:grpSp>
        <p:cxnSp>
          <p:nvCxnSpPr>
            <p:cNvPr id="37" name="AutoShape 8"/>
            <p:cNvCxnSpPr>
              <a:cxnSpLocks noChangeShapeType="1"/>
              <a:stCxn id="35" idx="2"/>
              <a:endCxn id="38" idx="1"/>
            </p:cNvCxnSpPr>
            <p:nvPr/>
          </p:nvCxnSpPr>
          <p:spPr bwMode="auto">
            <a:xfrm>
              <a:off x="5736273" y="756907"/>
              <a:ext cx="1315728" cy="1479"/>
            </a:xfrm>
            <a:prstGeom prst="bentConnector3">
              <a:avLst>
                <a:gd name="adj1" fmla="val 50000"/>
              </a:avLst>
            </a:prstGeom>
            <a:noFill/>
            <a:ln w="57150">
              <a:solidFill>
                <a:srgbClr val="3333FF"/>
              </a:solidFill>
              <a:miter lim="800000"/>
              <a:headEnd/>
              <a:tailEnd type="triangle" w="med" len="med"/>
            </a:ln>
            <a:effectLst/>
          </p:spPr>
        </p:cxnSp>
        <p:sp>
          <p:nvSpPr>
            <p:cNvPr id="38" name="Rectangle 9"/>
            <p:cNvSpPr>
              <a:spLocks noChangeArrowheads="1"/>
            </p:cNvSpPr>
            <p:nvPr/>
          </p:nvSpPr>
          <p:spPr bwMode="auto">
            <a:xfrm>
              <a:off x="7052001" y="429772"/>
              <a:ext cx="1066800" cy="65722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3333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vision</a:t>
              </a:r>
            </a:p>
          </p:txBody>
        </p:sp>
        <p:sp>
          <p:nvSpPr>
            <p:cNvPr id="39" name="Rectangle 4"/>
            <p:cNvSpPr>
              <a:spLocks noChangeArrowheads="1"/>
            </p:cNvSpPr>
            <p:nvPr/>
          </p:nvSpPr>
          <p:spPr bwMode="auto">
            <a:xfrm>
              <a:off x="4659636" y="2104812"/>
              <a:ext cx="1173162" cy="434975"/>
            </a:xfrm>
            <a:prstGeom prst="rect">
              <a:avLst/>
            </a:prstGeom>
            <a:noFill/>
            <a:ln w="5715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Act</a:t>
              </a:r>
            </a:p>
          </p:txBody>
        </p:sp>
        <p:cxnSp>
          <p:nvCxnSpPr>
            <p:cNvPr id="43" name="AutoShape 11"/>
            <p:cNvCxnSpPr>
              <a:cxnSpLocks noChangeShapeType="1"/>
              <a:stCxn id="39" idx="0"/>
              <a:endCxn id="35" idx="4"/>
            </p:cNvCxnSpPr>
            <p:nvPr/>
          </p:nvCxnSpPr>
          <p:spPr bwMode="auto">
            <a:xfrm rot="16200000" flipV="1">
              <a:off x="4817293" y="1675887"/>
              <a:ext cx="852602" cy="5247"/>
            </a:xfrm>
            <a:prstGeom prst="bentConnector3">
              <a:avLst>
                <a:gd name="adj1" fmla="val 50000"/>
              </a:avLst>
            </a:prstGeom>
            <a:noFill/>
            <a:ln w="127000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</p:spPr>
        </p:cxnSp>
        <p:sp>
          <p:nvSpPr>
            <p:cNvPr id="44" name="TextBox 43"/>
            <p:cNvSpPr txBox="1"/>
            <p:nvPr/>
          </p:nvSpPr>
          <p:spPr>
            <a:xfrm>
              <a:off x="5525537" y="3223198"/>
              <a:ext cx="1095172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slow</a:t>
              </a:r>
            </a:p>
          </p:txBody>
        </p:sp>
        <p:cxnSp>
          <p:nvCxnSpPr>
            <p:cNvPr id="46" name="AutoShape 8"/>
            <p:cNvCxnSpPr>
              <a:cxnSpLocks noChangeShapeType="1"/>
              <a:stCxn id="38" idx="2"/>
              <a:endCxn id="47" idx="0"/>
            </p:cNvCxnSpPr>
            <p:nvPr/>
          </p:nvCxnSpPr>
          <p:spPr bwMode="auto">
            <a:xfrm rot="5400000">
              <a:off x="6930238" y="1740043"/>
              <a:ext cx="1308208" cy="2118"/>
            </a:xfrm>
            <a:prstGeom prst="bentConnector3">
              <a:avLst>
                <a:gd name="adj1" fmla="val 50000"/>
              </a:avLst>
            </a:prstGeom>
            <a:noFill/>
            <a:ln w="57150">
              <a:solidFill>
                <a:srgbClr val="3333FF"/>
              </a:solidFill>
              <a:miter lim="800000"/>
              <a:headEnd/>
              <a:tailEnd type="triangle" w="med" len="med"/>
            </a:ln>
            <a:effectLst/>
          </p:spPr>
        </p:cxnSp>
        <p:sp>
          <p:nvSpPr>
            <p:cNvPr id="47" name="Rectangle 9"/>
            <p:cNvSpPr>
              <a:spLocks noChangeArrowheads="1"/>
            </p:cNvSpPr>
            <p:nvPr/>
          </p:nvSpPr>
          <p:spPr bwMode="auto">
            <a:xfrm>
              <a:off x="7049883" y="2395206"/>
              <a:ext cx="1066800" cy="50482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3333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delay</a:t>
              </a:r>
            </a:p>
          </p:txBody>
        </p:sp>
        <p:cxnSp>
          <p:nvCxnSpPr>
            <p:cNvPr id="50" name="AutoShape 8"/>
            <p:cNvCxnSpPr>
              <a:cxnSpLocks noChangeShapeType="1"/>
              <a:stCxn id="47" idx="2"/>
              <a:endCxn id="39" idx="2"/>
            </p:cNvCxnSpPr>
            <p:nvPr/>
          </p:nvCxnSpPr>
          <p:spPr bwMode="auto">
            <a:xfrm rot="5400000" flipH="1">
              <a:off x="6234627" y="1551376"/>
              <a:ext cx="360246" cy="2337066"/>
            </a:xfrm>
            <a:prstGeom prst="bentConnector3">
              <a:avLst>
                <a:gd name="adj1" fmla="val -63457"/>
              </a:avLst>
            </a:prstGeom>
            <a:noFill/>
            <a:ln w="57150">
              <a:solidFill>
                <a:srgbClr val="3333FF"/>
              </a:solidFill>
              <a:miter lim="800000"/>
              <a:headEnd/>
              <a:tailEnd type="triangle" w="med" len="med"/>
            </a:ln>
            <a:effectLst/>
          </p:spPr>
        </p:cxnSp>
        <p:sp>
          <p:nvSpPr>
            <p:cNvPr id="52" name="Rectangle 9"/>
            <p:cNvSpPr>
              <a:spLocks noChangeArrowheads="1"/>
            </p:cNvSpPr>
            <p:nvPr/>
          </p:nvSpPr>
          <p:spPr bwMode="auto">
            <a:xfrm>
              <a:off x="1875653" y="2971797"/>
              <a:ext cx="914400" cy="581025"/>
            </a:xfrm>
            <a:prstGeom prst="rect">
              <a:avLst/>
            </a:prstGeom>
            <a:noFill/>
            <a:ln w="5715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VOR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3350385" y="3262309"/>
              <a:ext cx="1026280" cy="6520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fast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639170" y="290280"/>
              <a:ext cx="138736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Object motion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565602" y="1396787"/>
              <a:ext cx="154502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Head motion</a:t>
              </a:r>
            </a:p>
          </p:txBody>
        </p:sp>
        <p:cxnSp>
          <p:nvCxnSpPr>
            <p:cNvPr id="62" name="Straight Arrow Connector 61"/>
            <p:cNvCxnSpPr>
              <a:stCxn id="60" idx="3"/>
              <a:endCxn id="65" idx="2"/>
            </p:cNvCxnSpPr>
            <p:nvPr/>
          </p:nvCxnSpPr>
          <p:spPr bwMode="auto">
            <a:xfrm flipV="1">
              <a:off x="3026537" y="766931"/>
              <a:ext cx="385259" cy="402"/>
            </a:xfrm>
            <a:prstGeom prst="straightConnector1">
              <a:avLst/>
            </a:prstGeom>
            <a:noFill/>
            <a:ln w="57150">
              <a:solidFill>
                <a:srgbClr val="3333FF"/>
              </a:solidFill>
              <a:miter lim="800000"/>
              <a:headEnd/>
              <a:tailEnd type="triangle" w="med" len="med"/>
            </a:ln>
            <a:effectLst/>
          </p:spPr>
        </p:cxnSp>
        <p:sp>
          <p:nvSpPr>
            <p:cNvPr id="63" name="TextBox 62"/>
            <p:cNvSpPr txBox="1"/>
            <p:nvPr/>
          </p:nvSpPr>
          <p:spPr>
            <a:xfrm>
              <a:off x="5709419" y="-4"/>
              <a:ext cx="106150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Error</a:t>
              </a:r>
            </a:p>
          </p:txBody>
        </p:sp>
        <p:cxnSp>
          <p:nvCxnSpPr>
            <p:cNvPr id="64" name="AutoShape 8"/>
            <p:cNvCxnSpPr>
              <a:cxnSpLocks noChangeShapeType="1"/>
              <a:stCxn id="61" idx="3"/>
              <a:endCxn id="65" idx="4"/>
            </p:cNvCxnSpPr>
            <p:nvPr/>
          </p:nvCxnSpPr>
          <p:spPr bwMode="auto">
            <a:xfrm flipV="1">
              <a:off x="3110622" y="1015786"/>
              <a:ext cx="559176" cy="858054"/>
            </a:xfrm>
            <a:prstGeom prst="bentConnector2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</p:spPr>
        </p:cxnSp>
        <p:sp>
          <p:nvSpPr>
            <p:cNvPr id="65" name="TextBox 64"/>
            <p:cNvSpPr txBox="1"/>
            <p:nvPr/>
          </p:nvSpPr>
          <p:spPr>
            <a:xfrm>
              <a:off x="3411795" y="518076"/>
              <a:ext cx="516006" cy="497711"/>
            </a:xfrm>
            <a:prstGeom prst="ellipse">
              <a:avLst/>
            </a:prstGeom>
            <a:noFill/>
            <a:ln w="57150">
              <a:solidFill>
                <a:srgbClr val="3333FF"/>
              </a:solidFill>
            </a:ln>
          </p:spPr>
          <p:txBody>
            <a:bodyPr wrap="none" lIns="0" tIns="0" rIns="0" bIns="0" rtlCol="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+</a:t>
              </a:r>
            </a:p>
          </p:txBody>
        </p:sp>
        <p:cxnSp>
          <p:nvCxnSpPr>
            <p:cNvPr id="66" name="Straight Arrow Connector 65"/>
            <p:cNvCxnSpPr>
              <a:stCxn id="65" idx="6"/>
              <a:endCxn id="35" idx="6"/>
            </p:cNvCxnSpPr>
            <p:nvPr/>
          </p:nvCxnSpPr>
          <p:spPr bwMode="auto">
            <a:xfrm flipV="1">
              <a:off x="3927801" y="756907"/>
              <a:ext cx="817872" cy="10025"/>
            </a:xfrm>
            <a:prstGeom prst="straightConnector1">
              <a:avLst/>
            </a:prstGeom>
            <a:noFill/>
            <a:ln w="57150">
              <a:solidFill>
                <a:srgbClr val="3333FF"/>
              </a:solidFill>
              <a:miter lim="800000"/>
              <a:headEnd/>
              <a:tailEnd type="triangle" w="med" len="med"/>
            </a:ln>
            <a:effectLst/>
          </p:spPr>
        </p:cxnSp>
        <p:cxnSp>
          <p:nvCxnSpPr>
            <p:cNvPr id="67" name="AutoShape 8"/>
            <p:cNvCxnSpPr>
              <a:cxnSpLocks noChangeShapeType="1"/>
              <a:stCxn id="61" idx="2"/>
              <a:endCxn id="52" idx="0"/>
            </p:cNvCxnSpPr>
            <p:nvPr/>
          </p:nvCxnSpPr>
          <p:spPr bwMode="auto">
            <a:xfrm rot="5400000">
              <a:off x="2025033" y="2658716"/>
              <a:ext cx="620903" cy="5259"/>
            </a:xfrm>
            <a:prstGeom prst="bentConnector3">
              <a:avLst>
                <a:gd name="adj1" fmla="val 50000"/>
              </a:avLst>
            </a:prstGeom>
            <a:noFill/>
            <a:ln w="127000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</p:spPr>
        </p:cxnSp>
        <p:cxnSp>
          <p:nvCxnSpPr>
            <p:cNvPr id="68" name="AutoShape 8"/>
            <p:cNvCxnSpPr>
              <a:cxnSpLocks noChangeShapeType="1"/>
              <a:stCxn id="52" idx="3"/>
              <a:endCxn id="39" idx="1"/>
            </p:cNvCxnSpPr>
            <p:nvPr/>
          </p:nvCxnSpPr>
          <p:spPr bwMode="auto">
            <a:xfrm flipV="1">
              <a:off x="2790054" y="2322299"/>
              <a:ext cx="1869583" cy="940010"/>
            </a:xfrm>
            <a:prstGeom prst="bentConnector3">
              <a:avLst>
                <a:gd name="adj1" fmla="val 50000"/>
              </a:avLst>
            </a:prstGeom>
            <a:noFill/>
            <a:ln w="127000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</p:spPr>
        </p:cxnSp>
      </p:grpSp>
      <p:sp>
        <p:nvSpPr>
          <p:cNvPr id="41" name="Explosion 2 40"/>
          <p:cNvSpPr/>
          <p:nvPr/>
        </p:nvSpPr>
        <p:spPr bwMode="auto">
          <a:xfrm>
            <a:off x="1597303" y="4863631"/>
            <a:ext cx="1286752" cy="727461"/>
          </a:xfrm>
          <a:prstGeom prst="irregularSeal2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  <a:tileRect/>
          </a:gra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20" tIns="60960" rIns="121920" bIns="6096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DSS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262889" y="2183854"/>
            <a:ext cx="2971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A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Layered architecture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A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009714" y="4683525"/>
            <a:ext cx="2420190" cy="975644"/>
          </a:xfrm>
          <a:prstGeom prst="rect">
            <a:avLst/>
          </a:prstGeom>
          <a:gradFill flip="none" rotWithShape="1">
            <a:gsLst>
              <a:gs pos="0">
                <a:srgbClr val="FF99CC"/>
              </a:gs>
              <a:gs pos="25000">
                <a:srgbClr val="FFA589"/>
              </a:gs>
              <a:gs pos="50000">
                <a:srgbClr val="FFFF00"/>
              </a:gs>
              <a:gs pos="75000">
                <a:srgbClr val="12FEDC"/>
              </a:gs>
              <a:gs pos="100000">
                <a:srgbClr val="99CCFF"/>
              </a:gs>
            </a:gsLst>
            <a:lin ang="5400000" scaled="0"/>
            <a:tileRect/>
          </a:gra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>
            <a:defPPr>
              <a:defRPr lang="en-US"/>
            </a:defPPr>
            <a:lvl1pPr marR="0" lvl="0" indent="0" algn="ctr" defTabSz="914377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Arial"/>
              </a:defRPr>
            </a:lvl1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Diversity </a:t>
            </a: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sweet spots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5127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1" grpId="0" animBg="1"/>
      <p:bldP spid="48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454124" y="2619258"/>
            <a:ext cx="853503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Fast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900552" y="2644067"/>
            <a:ext cx="1233607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Reflex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889826" y="630987"/>
            <a:ext cx="2124299" cy="107721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A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Planning</a:t>
            </a:r>
          </a:p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A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Vision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A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92602" y="680369"/>
            <a:ext cx="1006173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Slow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27348" y="4584896"/>
            <a:ext cx="3277179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Localized, distributed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30975" y="4172411"/>
            <a:ext cx="901209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Rigid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830975" y="3773041"/>
            <a:ext cx="1708994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Inaccurate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827348" y="4994690"/>
            <a:ext cx="2026773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Unconscious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827348" y="5387842"/>
            <a:ext cx="1697452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Automatic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737735" y="4564487"/>
            <a:ext cx="2091022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Centralized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737734" y="4148110"/>
            <a:ext cx="1492716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Flexible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737735" y="3775191"/>
            <a:ext cx="1675267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Accurate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733061" y="4974279"/>
            <a:ext cx="1883849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Conscious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736590" y="5387842"/>
            <a:ext cx="1957395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Deliberate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830974" y="5811462"/>
            <a:ext cx="35666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Unstable real dynamics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14075" y="5811462"/>
            <a:ext cx="24456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Stable virtual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1752599" y="306221"/>
            <a:ext cx="0" cy="335138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1752600" y="3657600"/>
            <a:ext cx="579918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987854" y="1395172"/>
            <a:ext cx="3338100" cy="20277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Explosion 2 28"/>
          <p:cNvSpPr/>
          <p:nvPr/>
        </p:nvSpPr>
        <p:spPr bwMode="auto">
          <a:xfrm>
            <a:off x="1517345" y="2895500"/>
            <a:ext cx="1631637" cy="922440"/>
          </a:xfrm>
          <a:prstGeom prst="irregularSeal2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  <a:tileRect/>
          </a:gra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20" tIns="60960" rIns="121920" bIns="6096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Ideal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501842" y="129634"/>
            <a:ext cx="1693092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Layers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34" name="Picture 4" descr="http://theprimalcyclist.files.wordpress.com/2012/02/untitled3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06"/>
          <a:stretch/>
        </p:blipFill>
        <p:spPr bwMode="auto">
          <a:xfrm>
            <a:off x="4822330" y="202152"/>
            <a:ext cx="1654743" cy="1738569"/>
          </a:xfrm>
          <a:prstGeom prst="rect">
            <a:avLst/>
          </a:prstGeom>
          <a:noFill/>
        </p:spPr>
      </p:pic>
      <p:pic>
        <p:nvPicPr>
          <p:cNvPr id="28" name="Picture 2" descr="http://www.publicdomainpictures.net/pictures/50000/nahled/woman-face.jpg"/>
          <p:cNvPicPr>
            <a:picLocks noChangeAspect="1" noChangeArrowheads="1"/>
          </p:cNvPicPr>
          <p:nvPr/>
        </p:nvPicPr>
        <p:blipFill>
          <a:blip r:embed="rId4" cstate="print"/>
          <a:srcRect l="30000" t="40000" r="30000" b="45000"/>
          <a:stretch>
            <a:fillRect/>
          </a:stretch>
        </p:blipFill>
        <p:spPr bwMode="auto">
          <a:xfrm>
            <a:off x="8337659" y="765982"/>
            <a:ext cx="1625600" cy="609600"/>
          </a:xfrm>
          <a:prstGeom prst="rect">
            <a:avLst/>
          </a:prstGeom>
          <a:noFill/>
        </p:spPr>
      </p:pic>
      <p:pic>
        <p:nvPicPr>
          <p:cNvPr id="30" name="Picture 4" descr="http://2.bp.blogspot.com/-dFd97rypwNk/TaM_BYxkhJI/AAAAAAAAAHM/ahP6A6w7tkg/s1600/hand+woman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38652" y="613582"/>
            <a:ext cx="2200470" cy="2114940"/>
          </a:xfrm>
          <a:prstGeom prst="rect">
            <a:avLst/>
          </a:prstGeom>
          <a:noFill/>
        </p:spPr>
      </p:pic>
      <p:sp>
        <p:nvSpPr>
          <p:cNvPr id="33" name="TextBox 32"/>
          <p:cNvSpPr txBox="1"/>
          <p:nvPr/>
        </p:nvSpPr>
        <p:spPr>
          <a:xfrm>
            <a:off x="10410547" y="1562549"/>
            <a:ext cx="1967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Slow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0360129" y="374188"/>
            <a:ext cx="13873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Object motion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793340" y="196443"/>
            <a:ext cx="1218475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trail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605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3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9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4.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|11.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3.3|2.5|9.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12.1|8.4|3.3|7.5|8.7|4.9|6.8|7.4|12.5|17.4|14.4|12.7|5.2|14.3|5|10.1|18.5|18.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12.1|8.4|3.3|7.5|8.7|4.9|6.8|7.4|12.5|17.4|14.4|12.7|5.2|14.3|5|10.1|18.5|18.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12.1|8.4|3.3|7.5|8.7|4.9|6.8|7.4|12.5|17.4|14.4|12.7|5.2|14.3|5|10.1|18.5|18.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8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23.9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4.7|4.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6.8|11.6|5|1.1|16.9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5.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4|2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4|2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3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3.7"/>
</p:tagLst>
</file>

<file path=ppt/theme/theme1.xml><?xml version="1.0" encoding="utf-8"?>
<a:theme xmlns:a="http://schemas.openxmlformats.org/drawingml/2006/main" name="1_Default Design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B2B2B2"/>
          </a:buClr>
          <a:buSzTx/>
          <a:buFont typeface="Webdings" pitchFamily="18" charset="2"/>
          <a:buChar char="8"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rgbClr val="333333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B2B2B2"/>
          </a:buClr>
          <a:buSzTx/>
          <a:buFont typeface="Webdings" pitchFamily="18" charset="2"/>
          <a:buChar char="8"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rgbClr val="333333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4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8575" cap="flat" cmpd="sng" algn="ctr">
          <a:solidFill>
            <a:srgbClr val="FF33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ctr" anchorCtr="1" compatLnSpc="1">
        <a:prstTxWarp prst="textNoShape">
          <a:avLst/>
        </a:prstTxWarp>
      </a:bodyPr>
      <a:lstStyle>
        <a:defPPr algn="ctr" fontAlgn="base">
          <a:spcBef>
            <a:spcPct val="0"/>
          </a:spcBef>
          <a:spcAft>
            <a:spcPct val="0"/>
          </a:spcAft>
          <a:defRPr sz="2800" dirty="0" smtClean="0"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FF33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5_Default Design">
  <a:themeElements>
    <a:clrScheme name="7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7_Default Design">
      <a:majorFont>
        <a:latin typeface="Arial"/>
        <a:ea typeface="宋体"/>
        <a:cs typeface="Arial"/>
      </a:majorFont>
      <a:minorFont>
        <a:latin typeface="Arial"/>
        <a:ea typeface="宋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FF33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FF33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2800" dirty="0" smtClean="0"/>
        </a:defPPr>
      </a:lstStyle>
    </a:txDef>
  </a:objectDefaults>
  <a:extraClrSchemeLst>
    <a:extraClrScheme>
      <a:clrScheme name="7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6_Default Design">
  <a:themeElements>
    <a:clrScheme name="7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7_Default Design">
      <a:majorFont>
        <a:latin typeface="Arial"/>
        <a:ea typeface="宋体"/>
        <a:cs typeface="Arial"/>
      </a:majorFont>
      <a:minorFont>
        <a:latin typeface="Arial"/>
        <a:ea typeface="宋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FF33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FF33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2800" dirty="0" smtClean="0"/>
        </a:defPPr>
      </a:lstStyle>
    </a:txDef>
  </a:objectDefaults>
  <a:extraClrSchemeLst>
    <a:extraClrScheme>
      <a:clrScheme name="7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5.xml><?xml version="1.0" encoding="utf-8"?>
<a:theme xmlns:a="http://schemas.openxmlformats.org/drawingml/2006/main" name="11_Default Design">
  <a:themeElements>
    <a:clrScheme name="">
      <a:dk1>
        <a:srgbClr val="333333"/>
      </a:dk1>
      <a:lt1>
        <a:srgbClr val="FFFFFF"/>
      </a:lt1>
      <a:dk2>
        <a:srgbClr val="000000"/>
      </a:dk2>
      <a:lt2>
        <a:srgbClr val="FFFF00"/>
      </a:lt2>
      <a:accent1>
        <a:srgbClr val="FF9900"/>
      </a:accent1>
      <a:accent2>
        <a:srgbClr val="00FFFF"/>
      </a:accent2>
      <a:accent3>
        <a:srgbClr val="AAAAAA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9_Default Desig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FF33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FF33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9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0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FF33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FF33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7_blank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Design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B2B2B2"/>
          </a:buClr>
          <a:buSzTx/>
          <a:buFont typeface="Webdings" pitchFamily="18" charset="2"/>
          <a:buChar char="8"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rgbClr val="333333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B2B2B2"/>
          </a:buClr>
          <a:buSzTx/>
          <a:buFont typeface="Webdings" pitchFamily="18" charset="2"/>
          <a:buChar char="8"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rgbClr val="333333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8_Default Design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B2B2B2"/>
          </a:buClr>
          <a:buSzTx/>
          <a:buFont typeface="Webdings" pitchFamily="18" charset="2"/>
          <a:buChar char="8"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rgbClr val="333333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B2B2B2"/>
          </a:buClr>
          <a:buSzTx/>
          <a:buFont typeface="Webdings" pitchFamily="18" charset="2"/>
          <a:buChar char="8"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rgbClr val="333333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9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8575" cap="flat" cmpd="sng" algn="ctr">
          <a:solidFill>
            <a:srgbClr val="FF33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ctr" anchorCtr="1" compatLnSpc="1">
        <a:prstTxWarp prst="textNoShape">
          <a:avLst/>
        </a:prstTxWarp>
      </a:bodyPr>
      <a:lstStyle>
        <a:defPPr algn="ctr" fontAlgn="base">
          <a:spcBef>
            <a:spcPct val="0"/>
          </a:spcBef>
          <a:spcAft>
            <a:spcPct val="0"/>
          </a:spcAft>
          <a:defRPr sz="2800" dirty="0" smtClean="0"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FF33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8575" cap="flat" cmpd="sng" algn="ctr">
          <a:solidFill>
            <a:srgbClr val="FF33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ctr" anchorCtr="1" compatLnSpc="1">
        <a:prstTxWarp prst="textNoShape">
          <a:avLst/>
        </a:prstTxWarp>
      </a:bodyPr>
      <a:lstStyle>
        <a:defPPr algn="ctr" fontAlgn="base">
          <a:spcBef>
            <a:spcPct val="0"/>
          </a:spcBef>
          <a:spcAft>
            <a:spcPct val="0"/>
          </a:spcAft>
          <a:defRPr sz="2800" dirty="0" smtClean="0"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FF33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4_blank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5_blank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6_blank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38100">
          <a:solidFill>
            <a:schemeClr val="tx1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2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248400</TotalTime>
  <Words>4034</Words>
  <Application>Microsoft Office PowerPoint</Application>
  <PresentationFormat>Widescreen</PresentationFormat>
  <Paragraphs>2438</Paragraphs>
  <Slides>151</Slides>
  <Notes>89</Notes>
  <HiddenSlides>0</HiddenSlides>
  <MMClips>22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18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151</vt:i4>
      </vt:variant>
    </vt:vector>
  </HeadingPairs>
  <TitlesOfParts>
    <vt:vector size="187" baseType="lpstr">
      <vt:lpstr>MS Gothic</vt:lpstr>
      <vt:lpstr>ＭＳ Ｐゴシック</vt:lpstr>
      <vt:lpstr>宋体</vt:lpstr>
      <vt:lpstr>Arial</vt:lpstr>
      <vt:lpstr>Arial Black</vt:lpstr>
      <vt:lpstr>Broadway</vt:lpstr>
      <vt:lpstr>Calibri</vt:lpstr>
      <vt:lpstr>Calibri Light</vt:lpstr>
      <vt:lpstr>Chiller</vt:lpstr>
      <vt:lpstr>Helvetica</vt:lpstr>
      <vt:lpstr>Helvetica Light</vt:lpstr>
      <vt:lpstr>inherit</vt:lpstr>
      <vt:lpstr>Symbol</vt:lpstr>
      <vt:lpstr>Times New Roman</vt:lpstr>
      <vt:lpstr>Webdings</vt:lpstr>
      <vt:lpstr>Wingdings</vt:lpstr>
      <vt:lpstr>Wingdings 3</vt:lpstr>
      <vt:lpstr>1_Default Design</vt:lpstr>
      <vt:lpstr>2_Default Design</vt:lpstr>
      <vt:lpstr>8_Default Design</vt:lpstr>
      <vt:lpstr>9_Default Design</vt:lpstr>
      <vt:lpstr>6_Default Design</vt:lpstr>
      <vt:lpstr>14_blank</vt:lpstr>
      <vt:lpstr>15_blank</vt:lpstr>
      <vt:lpstr>16_blank</vt:lpstr>
      <vt:lpstr>9_Office Theme</vt:lpstr>
      <vt:lpstr>4_Default Design</vt:lpstr>
      <vt:lpstr>8_Office Theme</vt:lpstr>
      <vt:lpstr>15_Default Design</vt:lpstr>
      <vt:lpstr>16_Default Design</vt:lpstr>
      <vt:lpstr>Office Theme</vt:lpstr>
      <vt:lpstr>11_Default Design</vt:lpstr>
      <vt:lpstr>10_Default Design</vt:lpstr>
      <vt:lpstr>10_Office Theme</vt:lpstr>
      <vt:lpstr>17_blank</vt:lpstr>
      <vt:lpstr>Equation</vt:lpstr>
      <vt:lpstr>PowerPoint Presentation</vt:lpstr>
      <vt:lpstr>PowerPoint Presentation</vt:lpstr>
      <vt:lpstr>Questions</vt:lpstr>
      <vt:lpstr>Lifespan, violence, cancer, wound healing, and sociality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p53 pathway upregulates cell death in elephants </vt:lpstr>
      <vt:lpstr>PowerPoint Presentation</vt:lpstr>
      <vt:lpstr>(Cartoon of) Dynamics of wound healing</vt:lpstr>
      <vt:lpstr>PowerPoint Presentation</vt:lpstr>
      <vt:lpstr>(Cartoon of) layered architecture of immune system</vt:lpstr>
      <vt:lpstr>PowerPoint Presentation</vt:lpstr>
      <vt:lpstr>PowerPoint Presentation</vt:lpstr>
      <vt:lpstr>Basic tradeoff in immune defense: effective defense also hurts host</vt:lpstr>
      <vt:lpstr>PowerPoint Presentation</vt:lpstr>
      <vt:lpstr>PowerPoint Presentation</vt:lpstr>
      <vt:lpstr>PowerPoint Presentation</vt:lpstr>
      <vt:lpstr>PowerPoint Presentation</vt:lpstr>
      <vt:lpstr>Immune cell diversity balances fast and accurate responses</vt:lpstr>
      <vt:lpstr>Immune cell diversity balances fast and localized responses</vt:lpstr>
      <vt:lpstr>A tradeoff in each layer: defense vs repair</vt:lpstr>
      <vt:lpstr>Macrophages persist at wound sites to promote repair (?)</vt:lpstr>
      <vt:lpstr>PowerPoint Presentation</vt:lpstr>
      <vt:lpstr>PowerPoint Presentation</vt:lpstr>
      <vt:lpstr>PowerPoint Presentation</vt:lpstr>
      <vt:lpstr>PowerPoint Presentation</vt:lpstr>
      <vt:lpstr>Many genes Little clarity</vt:lpstr>
      <vt:lpstr>Many genes Little clarity</vt:lpstr>
      <vt:lpstr>PowerPoint Presentation</vt:lpstr>
      <vt:lpstr>PowerPoint Presentation</vt:lpstr>
      <vt:lpstr>Some answers?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Robust</vt:lpstr>
      <vt:lpstr>Robust</vt:lpstr>
      <vt:lpstr>PowerPoint Presentation</vt:lpstr>
      <vt:lpstr>Robust</vt:lpstr>
      <vt:lpstr>Robust</vt:lpstr>
      <vt:lpstr>Robust</vt:lpstr>
      <vt:lpstr>Robust</vt:lpstr>
      <vt:lpstr>PowerPoint Presentation</vt:lpstr>
      <vt:lpstr>PowerPoint Presentation</vt:lpstr>
      <vt:lpstr>PowerPoint Presentation</vt:lpstr>
      <vt:lpstr>Robust</vt:lpstr>
      <vt:lpstr>Robust</vt:lpstr>
      <vt:lpstr>Robust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Hypothesis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John</dc:creator>
  <cp:lastModifiedBy>John Doyle</cp:lastModifiedBy>
  <cp:revision>4290</cp:revision>
  <dcterms:created xsi:type="dcterms:W3CDTF">2006-08-16T00:00:00Z</dcterms:created>
  <dcterms:modified xsi:type="dcterms:W3CDTF">2019-04-30T16:11:28Z</dcterms:modified>
</cp:coreProperties>
</file>